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media/image6.jpg" ContentType="image/jpg"/>
  <Override PartName="/ppt/media/image7.jpg" ContentType="image/jpg"/>
  <Override PartName="/ppt/media/image8.jpg" ContentType="image/jpg"/>
  <Override PartName="/ppt/media/image9.jpg" ContentType="image/jpg"/>
  <Override PartName="/ppt/media/image10.jpg" ContentType="image/jpg"/>
  <Override PartName="/ppt/media/image11.jpg" ContentType="image/jpg"/>
  <Override PartName="/ppt/media/image12.jpg" ContentType="image/jpg"/>
  <Override PartName="/ppt/media/image13.jpg" ContentType="image/jpg"/>
  <Override PartName="/ppt/media/image14.jpg" ContentType="image/jpg"/>
  <Override PartName="/ppt/media/image15.jpg" ContentType="image/jpg"/>
  <Override PartName="/ppt/media/image16.jpg" ContentType="image/jpg"/>
  <Override PartName="/ppt/media/image17.jpg" ContentType="image/jpg"/>
  <Override PartName="/ppt/media/image18.jpg" ContentType="image/jpg"/>
  <Override PartName="/ppt/media/image19.jpg" ContentType="image/jpg"/>
  <Override PartName="/ppt/media/image20.jpg" ContentType="image/jpg"/>
  <Override PartName="/ppt/media/image21.jpg" ContentType="image/jpg"/>
  <Override PartName="/ppt/media/image22.jpg" ContentType="image/jpg"/>
  <Override PartName="/ppt/media/image23.jpg" ContentType="image/jpg"/>
  <Override PartName="/ppt/media/image24.jpg" ContentType="image/jpg"/>
  <Override PartName="/ppt/media/image25.jpg" ContentType="image/jpg"/>
  <Override PartName="/ppt/media/image27.jpg" ContentType="image/jp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717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370" y="7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3949065" y="2854363"/>
            <a:ext cx="7323455" cy="1010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00" b="1" i="0">
                <a:solidFill>
                  <a:srgbClr val="001E3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700" b="0" i="0">
                <a:solidFill>
                  <a:srgbClr val="001E3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00" b="1" i="0">
                <a:solidFill>
                  <a:srgbClr val="001E3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4700" b="0" i="0">
                <a:solidFill>
                  <a:srgbClr val="001E3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00" b="1" i="0">
                <a:solidFill>
                  <a:srgbClr val="001E3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500" b="1" i="0">
                <a:solidFill>
                  <a:srgbClr val="001E3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over Slide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>
            <a:extLst>
              <a:ext uri="{FF2B5EF4-FFF2-40B4-BE49-F238E27FC236}">
                <a16:creationId xmlns:a16="http://schemas.microsoft.com/office/drawing/2014/main" id="{C0D60672-3814-FD72-E5D1-EB775BFF6165}"/>
              </a:ext>
            </a:extLst>
          </p:cNvPr>
          <p:cNvSpPr/>
          <p:nvPr userDrawn="1"/>
        </p:nvSpPr>
        <p:spPr>
          <a:xfrm>
            <a:off x="0" y="2899976"/>
            <a:ext cx="12192000" cy="3035603"/>
          </a:xfrm>
          <a:custGeom>
            <a:avLst/>
            <a:gdLst>
              <a:gd name="connsiteX0" fmla="*/ 0 w 967106"/>
              <a:gd name="connsiteY0" fmla="*/ 0 h 479753"/>
              <a:gd name="connsiteX1" fmla="*/ 967107 w 967106"/>
              <a:gd name="connsiteY1" fmla="*/ 0 h 479753"/>
              <a:gd name="connsiteX2" fmla="*/ 967107 w 967106"/>
              <a:gd name="connsiteY2" fmla="*/ 479754 h 479753"/>
              <a:gd name="connsiteX3" fmla="*/ 0 w 967106"/>
              <a:gd name="connsiteY3" fmla="*/ 479754 h 47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7106" h="479753">
                <a:moveTo>
                  <a:pt x="0" y="0"/>
                </a:moveTo>
                <a:lnTo>
                  <a:pt x="967107" y="0"/>
                </a:lnTo>
                <a:lnTo>
                  <a:pt x="967107" y="479754"/>
                </a:lnTo>
                <a:lnTo>
                  <a:pt x="0" y="479754"/>
                </a:lnTo>
                <a:close/>
              </a:path>
            </a:pathLst>
          </a:custGeom>
          <a:solidFill>
            <a:srgbClr val="111E46"/>
          </a:solidFill>
          <a:ln w="306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6B446D18-4F9A-555F-8C22-D44927E2B8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33137" y="577515"/>
            <a:ext cx="5855368" cy="4921840"/>
          </a:xfrm>
          <a:custGeom>
            <a:avLst/>
            <a:gdLst>
              <a:gd name="connsiteX0" fmla="*/ 0 w 7452951"/>
              <a:gd name="connsiteY0" fmla="*/ 0 h 13853751"/>
              <a:gd name="connsiteX1" fmla="*/ 7452951 w 7452951"/>
              <a:gd name="connsiteY1" fmla="*/ 0 h 13853751"/>
              <a:gd name="connsiteX2" fmla="*/ 7452951 w 7452951"/>
              <a:gd name="connsiteY2" fmla="*/ 13853751 h 13853751"/>
              <a:gd name="connsiteX3" fmla="*/ 0 w 7452951"/>
              <a:gd name="connsiteY3" fmla="*/ 13853751 h 13853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52951" h="13853751">
                <a:moveTo>
                  <a:pt x="0" y="0"/>
                </a:moveTo>
                <a:lnTo>
                  <a:pt x="7452951" y="0"/>
                </a:lnTo>
                <a:lnTo>
                  <a:pt x="7452951" y="13853751"/>
                </a:lnTo>
                <a:lnTo>
                  <a:pt x="0" y="13853751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indent="0" algn="ctr">
              <a:buFontTx/>
              <a:buNone/>
              <a:defRPr sz="1600" b="0" i="0">
                <a:latin typeface="Calibri" panose="020F0502020204030204" pitchFamily="34" charset="0"/>
              </a:defRPr>
            </a:lvl1pPr>
          </a:lstStyle>
          <a:p>
            <a:endParaRPr lang="en-US" dirty="0"/>
          </a:p>
          <a:p>
            <a:r>
              <a:rPr lang="en-US" dirty="0"/>
              <a:t>Drag Your Image Here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EE9BB92-F41B-BC5B-4836-3D9AE58D61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23133" y="682192"/>
            <a:ext cx="3634678" cy="164357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FBB969C-5FE5-1378-6A41-3122FB352FB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23515" y="6148251"/>
            <a:ext cx="2196197" cy="489032"/>
          </a:xfrm>
          <a:prstGeom prst="rect">
            <a:avLst/>
          </a:prstGeom>
        </p:spPr>
      </p:pic>
      <p:sp>
        <p:nvSpPr>
          <p:cNvPr id="15" name="Text Placeholder 32">
            <a:extLst>
              <a:ext uri="{FF2B5EF4-FFF2-40B4-BE49-F238E27FC236}">
                <a16:creationId xmlns:a16="http://schemas.microsoft.com/office/drawing/2014/main" id="{7F03B37A-1E6B-EA66-7065-9F4B818F061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5742695" y="3487678"/>
            <a:ext cx="3465473" cy="671785"/>
          </a:xfrm>
          <a:prstGeom prst="rect">
            <a:avLst/>
          </a:prstGeom>
          <a:solidFill>
            <a:srgbClr val="EF4870"/>
          </a:solidFill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000" b="1" i="0" spc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82455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2pPr>
            <a:lvl3pPr marL="764909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3pPr>
            <a:lvl4pPr marL="1147364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4pPr>
            <a:lvl5pPr marL="1529821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 WELCOME TO</a:t>
            </a:r>
          </a:p>
        </p:txBody>
      </p:sp>
      <p:sp>
        <p:nvSpPr>
          <p:cNvPr id="16" name="Text Placeholder 32">
            <a:extLst>
              <a:ext uri="{FF2B5EF4-FFF2-40B4-BE49-F238E27FC236}">
                <a16:creationId xmlns:a16="http://schemas.microsoft.com/office/drawing/2014/main" id="{3BC05C13-434B-FCEF-87CC-7BE3E2C6DD8A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5714900" y="4269998"/>
            <a:ext cx="3364931" cy="671785"/>
          </a:xfrm>
          <a:prstGeom prst="rect">
            <a:avLst/>
          </a:prstGeom>
          <a:solidFill>
            <a:srgbClr val="EF4870"/>
          </a:solidFill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4000" b="1" i="0" spc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82455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2pPr>
            <a:lvl3pPr marL="764909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3pPr>
            <a:lvl4pPr marL="1147364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4pPr>
            <a:lvl5pPr marL="1529821" indent="0">
              <a:buNone/>
              <a:defRPr sz="3238">
                <a:solidFill>
                  <a:srgbClr val="011E3B"/>
                </a:solidFill>
                <a:latin typeface="Montserrat" pitchFamily="2" charset="77"/>
              </a:defRPr>
            </a:lvl5pPr>
          </a:lstStyle>
          <a:p>
            <a:pPr lvl="0"/>
            <a:r>
              <a:rPr lang="en-US" dirty="0"/>
              <a:t> OUR PROJECT</a:t>
            </a:r>
          </a:p>
        </p:txBody>
      </p:sp>
    </p:spTree>
    <p:extLst>
      <p:ext uri="{BB962C8B-B14F-4D97-AF65-F5344CB8AC3E}">
        <p14:creationId xmlns:p14="http://schemas.microsoft.com/office/powerpoint/2010/main" val="14739555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1701144" y="6578092"/>
            <a:ext cx="266065" cy="0"/>
          </a:xfrm>
          <a:custGeom>
            <a:avLst/>
            <a:gdLst/>
            <a:ahLst/>
            <a:cxnLst/>
            <a:rect l="l" t="t" r="r" b="b"/>
            <a:pathLst>
              <a:path w="266065">
                <a:moveTo>
                  <a:pt x="0" y="0"/>
                </a:moveTo>
                <a:lnTo>
                  <a:pt x="265810" y="0"/>
                </a:lnTo>
              </a:path>
            </a:pathLst>
          </a:custGeom>
          <a:ln w="6350">
            <a:solidFill>
              <a:srgbClr val="1889B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1782994" y="4821890"/>
            <a:ext cx="102375" cy="170465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3021" y="100964"/>
            <a:ext cx="8196478" cy="13514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500" b="1" i="0">
                <a:solidFill>
                  <a:srgbClr val="001E3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306830" y="2772537"/>
            <a:ext cx="5146675" cy="27044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700" b="0" i="0">
                <a:solidFill>
                  <a:srgbClr val="001E3A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vimeo.com/200008645" TargetMode="Externa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4">
            <a:extLst>
              <a:ext uri="{FF2B5EF4-FFF2-40B4-BE49-F238E27FC236}">
                <a16:creationId xmlns:a16="http://schemas.microsoft.com/office/drawing/2014/main" id="{5DB06D23-CACC-FE39-D579-D5B7408D9F8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0344" r="10344"/>
          <a:stretch/>
        </p:blipFill>
        <p:spPr/>
      </p:pic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6F72492F-7428-EFB2-A1B6-E10AD6C78686}"/>
              </a:ext>
            </a:extLst>
          </p:cNvPr>
          <p:cNvSpPr>
            <a:spLocks noGrp="1"/>
          </p:cNvSpPr>
          <p:nvPr>
            <p:ph type="body" sz="quarter" idx="62"/>
          </p:nvPr>
        </p:nvSpPr>
        <p:spPr>
          <a:xfrm>
            <a:off x="5714900" y="2895600"/>
            <a:ext cx="6477100" cy="3030038"/>
          </a:xfrm>
        </p:spPr>
        <p:txBody>
          <a:bodyPr/>
          <a:lstStyle/>
          <a:p>
            <a:r>
              <a:rPr lang="en-GB" dirty="0"/>
              <a:t>Everyday Heroes and Heroines: Romani Activists’ Role in Roma and Sinti Holocaust Remembrance and Recognition</a:t>
            </a:r>
            <a:endParaRPr lang="en-US" dirty="0"/>
          </a:p>
        </p:txBody>
      </p:sp>
      <p:sp>
        <p:nvSpPr>
          <p:cNvPr id="111" name="Text Placeholder 7">
            <a:extLst>
              <a:ext uri="{FF2B5EF4-FFF2-40B4-BE49-F238E27FC236}">
                <a16:creationId xmlns:a16="http://schemas.microsoft.com/office/drawing/2014/main" id="{DBD16449-BE83-4DF2-AA44-E9DF81C2EF06}"/>
              </a:ext>
            </a:extLst>
          </p:cNvPr>
          <p:cNvSpPr txBox="1">
            <a:spLocks/>
          </p:cNvSpPr>
          <p:nvPr/>
        </p:nvSpPr>
        <p:spPr>
          <a:xfrm rot="16200000">
            <a:off x="-785069" y="4462215"/>
            <a:ext cx="3729518" cy="596287"/>
          </a:xfrm>
          <a:prstGeom prst="rect">
            <a:avLst/>
          </a:prstGeom>
          <a:solidFill>
            <a:srgbClr val="198AB1"/>
          </a:solidFill>
        </p:spPr>
        <p:txBody>
          <a:bodyPr anchor="ctr">
            <a:noAutofit/>
          </a:bodyPr>
          <a:lstStyle>
            <a:lvl1pPr marL="20638" indent="-20638" algn="ctr" defTabSz="2073036" rtl="0" eaLnBrk="1" latinLnBrk="0" hangingPunct="1">
              <a:lnSpc>
                <a:spcPts val="3447"/>
              </a:lnSpc>
              <a:spcBef>
                <a:spcPts val="0"/>
              </a:spcBef>
              <a:buFont typeface="Arial" panose="020B0604020202020204" pitchFamily="34" charset="0"/>
              <a:buNone/>
              <a:tabLst>
                <a:tab pos="2970213" algn="l"/>
                <a:tab pos="3055938" algn="l"/>
              </a:tabLst>
              <a:defRPr sz="3175" b="1" i="0" kern="1200" spc="0">
                <a:solidFill>
                  <a:schemeClr val="bg1"/>
                </a:solidFill>
                <a:latin typeface="Calibri" panose="020F0502020204030204" pitchFamily="34" charset="0"/>
                <a:ea typeface="Open Sans" panose="020B0606030504020204" pitchFamily="34" charset="0"/>
                <a:cs typeface="Calibri" panose="020F0502020204030204" pitchFamily="34" charset="0"/>
              </a:defRPr>
            </a:lvl1pPr>
            <a:lvl2pPr marL="349818" indent="0" algn="l" defTabSz="2073036" rtl="0" eaLnBrk="1" latinLnBrk="0" hangingPunct="1">
              <a:lnSpc>
                <a:spcPct val="100000"/>
              </a:lnSpc>
              <a:spcBef>
                <a:spcPts val="1133"/>
              </a:spcBef>
              <a:buFont typeface="Arial" panose="020B0604020202020204" pitchFamily="34" charset="0"/>
              <a:buNone/>
              <a:defRPr sz="2962" kern="1200">
                <a:solidFill>
                  <a:srgbClr val="011E3B"/>
                </a:solidFill>
                <a:latin typeface="Montserrat" pitchFamily="2" charset="77"/>
                <a:ea typeface="+mn-ea"/>
                <a:cs typeface="Poppins" pitchFamily="2" charset="77"/>
              </a:defRPr>
            </a:lvl2pPr>
            <a:lvl3pPr marL="699636" indent="0" algn="l" defTabSz="2073036" rtl="0" eaLnBrk="1" latinLnBrk="0" hangingPunct="1">
              <a:lnSpc>
                <a:spcPct val="100000"/>
              </a:lnSpc>
              <a:spcBef>
                <a:spcPts val="1133"/>
              </a:spcBef>
              <a:buFont typeface="Arial" panose="020B0604020202020204" pitchFamily="34" charset="0"/>
              <a:buNone/>
              <a:defRPr sz="2962" kern="1200">
                <a:solidFill>
                  <a:srgbClr val="011E3B"/>
                </a:solidFill>
                <a:latin typeface="Montserrat" pitchFamily="2" charset="77"/>
                <a:ea typeface="+mn-ea"/>
                <a:cs typeface="Poppins" pitchFamily="2" charset="77"/>
              </a:defRPr>
            </a:lvl3pPr>
            <a:lvl4pPr marL="1049454" indent="0" algn="l" defTabSz="2073036" rtl="0" eaLnBrk="1" latinLnBrk="0" hangingPunct="1">
              <a:lnSpc>
                <a:spcPct val="100000"/>
              </a:lnSpc>
              <a:spcBef>
                <a:spcPts val="1133"/>
              </a:spcBef>
              <a:buFont typeface="Arial" panose="020B0604020202020204" pitchFamily="34" charset="0"/>
              <a:buNone/>
              <a:defRPr sz="2962" kern="1200">
                <a:solidFill>
                  <a:srgbClr val="011E3B"/>
                </a:solidFill>
                <a:latin typeface="Montserrat" pitchFamily="2" charset="77"/>
                <a:ea typeface="+mn-ea"/>
                <a:cs typeface="Poppins" pitchFamily="2" charset="77"/>
              </a:defRPr>
            </a:lvl4pPr>
            <a:lvl5pPr marL="1399273" indent="0" algn="l" defTabSz="2073036" rtl="0" eaLnBrk="1" latinLnBrk="0" hangingPunct="1">
              <a:lnSpc>
                <a:spcPct val="100000"/>
              </a:lnSpc>
              <a:spcBef>
                <a:spcPts val="1133"/>
              </a:spcBef>
              <a:buFont typeface="Arial" panose="020B0604020202020204" pitchFamily="34" charset="0"/>
              <a:buNone/>
              <a:defRPr sz="2962" kern="1200">
                <a:solidFill>
                  <a:srgbClr val="011E3B"/>
                </a:solidFill>
                <a:latin typeface="Montserrat" pitchFamily="2" charset="77"/>
                <a:ea typeface="+mn-ea"/>
                <a:cs typeface="Poppins" pitchFamily="2" charset="77"/>
              </a:defRPr>
            </a:lvl5pPr>
            <a:lvl6pPr marL="5700853" indent="-518260" algn="l" defTabSz="2073036" rtl="0" eaLnBrk="1" latinLnBrk="0" hangingPunct="1">
              <a:lnSpc>
                <a:spcPct val="90000"/>
              </a:lnSpc>
              <a:spcBef>
                <a:spcPts val="1133"/>
              </a:spcBef>
              <a:buFont typeface="Arial" panose="020B0604020202020204" pitchFamily="34" charset="0"/>
              <a:buChar char="•"/>
              <a:defRPr sz="40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37372" indent="-518260" algn="l" defTabSz="2073036" rtl="0" eaLnBrk="1" latinLnBrk="0" hangingPunct="1">
              <a:lnSpc>
                <a:spcPct val="90000"/>
              </a:lnSpc>
              <a:spcBef>
                <a:spcPts val="1133"/>
              </a:spcBef>
              <a:buFont typeface="Arial" panose="020B0604020202020204" pitchFamily="34" charset="0"/>
              <a:buChar char="•"/>
              <a:defRPr sz="40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73889" indent="-518260" algn="l" defTabSz="2073036" rtl="0" eaLnBrk="1" latinLnBrk="0" hangingPunct="1">
              <a:lnSpc>
                <a:spcPct val="90000"/>
              </a:lnSpc>
              <a:spcBef>
                <a:spcPts val="1133"/>
              </a:spcBef>
              <a:buFont typeface="Arial" panose="020B0604020202020204" pitchFamily="34" charset="0"/>
              <a:buChar char="•"/>
              <a:defRPr sz="40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10411" indent="-518260" algn="l" defTabSz="2073036" rtl="0" eaLnBrk="1" latinLnBrk="0" hangingPunct="1">
              <a:lnSpc>
                <a:spcPct val="90000"/>
              </a:lnSpc>
              <a:spcBef>
                <a:spcPts val="1133"/>
              </a:spcBef>
              <a:buFont typeface="Arial" panose="020B0604020202020204" pitchFamily="34" charset="0"/>
              <a:buChar char="•"/>
              <a:defRPr sz="408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600" b="0" dirty="0"/>
              <a:t>www.memory-makers</a:t>
            </a:r>
            <a:r>
              <a:rPr lang="en-US" sz="2600" dirty="0"/>
              <a:t>.</a:t>
            </a:r>
            <a:r>
              <a:rPr lang="en-US" sz="2600" b="0" dirty="0"/>
              <a:t>eu</a:t>
            </a:r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55E2C01A-6933-48E9-9B2A-732249CB462C}"/>
              </a:ext>
            </a:extLst>
          </p:cNvPr>
          <p:cNvSpPr/>
          <p:nvPr/>
        </p:nvSpPr>
        <p:spPr>
          <a:xfrm>
            <a:off x="0" y="1897468"/>
            <a:ext cx="895932" cy="895932"/>
          </a:xfrm>
          <a:prstGeom prst="ellipse">
            <a:avLst/>
          </a:prstGeom>
          <a:solidFill>
            <a:srgbClr val="4DBD98">
              <a:alpha val="7984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1791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08508" rIns="0" bIns="0" rtlCol="0">
            <a:spAutoFit/>
          </a:bodyPr>
          <a:lstStyle/>
          <a:p>
            <a:pPr marL="426084">
              <a:lnSpc>
                <a:spcPts val="4530"/>
              </a:lnSpc>
              <a:spcBef>
                <a:spcPts val="125"/>
              </a:spcBef>
            </a:pPr>
            <a:r>
              <a:rPr sz="3850" dirty="0"/>
              <a:t>Edward</a:t>
            </a:r>
            <a:r>
              <a:rPr sz="3850" spc="-175" dirty="0"/>
              <a:t> </a:t>
            </a:r>
            <a:r>
              <a:rPr sz="3850" spc="-10" dirty="0"/>
              <a:t>Dębicki</a:t>
            </a:r>
            <a:endParaRPr sz="3850"/>
          </a:p>
          <a:p>
            <a:pPr marL="426084">
              <a:lnSpc>
                <a:spcPts val="2790"/>
              </a:lnSpc>
            </a:pPr>
            <a:r>
              <a:rPr sz="2400" b="0" dirty="0">
                <a:latin typeface="Calibri"/>
                <a:cs typeface="Calibri"/>
              </a:rPr>
              <a:t>Fot.</a:t>
            </a:r>
            <a:r>
              <a:rPr sz="2400" b="0" spc="-45" dirty="0">
                <a:latin typeface="Calibri"/>
                <a:cs typeface="Calibri"/>
              </a:rPr>
              <a:t> </a:t>
            </a:r>
            <a:r>
              <a:rPr sz="2400" b="0" dirty="0">
                <a:latin typeface="Calibri"/>
                <a:cs typeface="Calibri"/>
              </a:rPr>
              <a:t>Piotr</a:t>
            </a:r>
            <a:r>
              <a:rPr sz="2400" b="0" spc="-45" dirty="0">
                <a:latin typeface="Calibri"/>
                <a:cs typeface="Calibri"/>
              </a:rPr>
              <a:t> </a:t>
            </a:r>
            <a:r>
              <a:rPr sz="2400" b="0" spc="-10" dirty="0">
                <a:latin typeface="Calibri"/>
                <a:cs typeface="Calibri"/>
              </a:rPr>
              <a:t>Wójcik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3" name="object 3" descr="Obraz zawierający Ludzka twarz, osoba, czarne i białe, portret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43147" y="1921522"/>
            <a:ext cx="5505704" cy="415950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-12700" y="-15748"/>
            <a:ext cx="208279" cy="2216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250" spc="-25" dirty="0">
                <a:latin typeface="Century Schoolbook"/>
                <a:cs typeface="Century Schoolbook"/>
              </a:rPr>
              <a:t>10</a:t>
            </a:r>
            <a:endParaRPr sz="1250">
              <a:latin typeface="Century Schoolbook"/>
              <a:cs typeface="Century Schoolbook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71551" rIns="0" bIns="0" rtlCol="0">
            <a:spAutoFit/>
          </a:bodyPr>
          <a:lstStyle/>
          <a:p>
            <a:pPr marL="126364">
              <a:lnSpc>
                <a:spcPct val="100000"/>
              </a:lnSpc>
              <a:spcBef>
                <a:spcPts val="125"/>
              </a:spcBef>
            </a:pPr>
            <a:r>
              <a:rPr sz="3850" b="0" dirty="0">
                <a:latin typeface="Calibri"/>
                <a:cs typeface="Calibri"/>
              </a:rPr>
              <a:t>Ceija</a:t>
            </a:r>
            <a:r>
              <a:rPr sz="3850" b="0" spc="-120" dirty="0">
                <a:latin typeface="Calibri"/>
                <a:cs typeface="Calibri"/>
              </a:rPr>
              <a:t> </a:t>
            </a:r>
            <a:r>
              <a:rPr sz="3850" b="0" dirty="0">
                <a:latin typeface="Calibri"/>
                <a:cs typeface="Calibri"/>
              </a:rPr>
              <a:t>Stojka</a:t>
            </a:r>
            <a:r>
              <a:rPr sz="3850" b="0" spc="-110" dirty="0">
                <a:latin typeface="Calibri"/>
                <a:cs typeface="Calibri"/>
              </a:rPr>
              <a:t> </a:t>
            </a:r>
            <a:r>
              <a:rPr sz="2800" b="0" dirty="0">
                <a:latin typeface="Calibri"/>
                <a:cs typeface="Calibri"/>
              </a:rPr>
              <a:t>fot.</a:t>
            </a:r>
            <a:r>
              <a:rPr sz="2800" b="0" spc="-75" dirty="0">
                <a:latin typeface="Calibri"/>
                <a:cs typeface="Calibri"/>
              </a:rPr>
              <a:t> </a:t>
            </a:r>
            <a:r>
              <a:rPr sz="2800" b="0" dirty="0">
                <a:latin typeface="Calibri"/>
                <a:cs typeface="Calibri"/>
              </a:rPr>
              <a:t>Christa</a:t>
            </a:r>
            <a:r>
              <a:rPr sz="2800" b="0" spc="-50" dirty="0">
                <a:latin typeface="Calibri"/>
                <a:cs typeface="Calibri"/>
              </a:rPr>
              <a:t> </a:t>
            </a:r>
            <a:r>
              <a:rPr sz="2800" b="0" spc="-10" dirty="0">
                <a:latin typeface="Calibri"/>
                <a:cs typeface="Calibri"/>
              </a:rPr>
              <a:t>Schnepf</a:t>
            </a:r>
            <a:endParaRPr sz="28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99945" y="1374749"/>
            <a:ext cx="7991983" cy="531964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" y="0"/>
            <a:ext cx="12191980" cy="6857997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701144" y="6578092"/>
            <a:ext cx="266065" cy="0"/>
          </a:xfrm>
          <a:custGeom>
            <a:avLst/>
            <a:gdLst/>
            <a:ahLst/>
            <a:cxnLst/>
            <a:rect l="l" t="t" r="r" b="b"/>
            <a:pathLst>
              <a:path w="266065">
                <a:moveTo>
                  <a:pt x="0" y="0"/>
                </a:moveTo>
                <a:lnTo>
                  <a:pt x="265810" y="0"/>
                </a:lnTo>
              </a:path>
            </a:pathLst>
          </a:custGeom>
          <a:ln w="6350">
            <a:solidFill>
              <a:srgbClr val="1889B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782994" y="4821890"/>
            <a:ext cx="102375" cy="1704652"/>
          </a:xfrm>
          <a:prstGeom prst="rect">
            <a:avLst/>
          </a:prstGeom>
        </p:spPr>
      </p:pic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5004942" y="2253183"/>
            <a:ext cx="1628139" cy="437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0" dirty="0">
                <a:latin typeface="Calibri"/>
                <a:cs typeface="Calibri"/>
              </a:rPr>
              <a:t>Ceija</a:t>
            </a:r>
            <a:r>
              <a:rPr sz="2700" b="0" spc="-10" dirty="0">
                <a:latin typeface="Calibri"/>
                <a:cs typeface="Calibri"/>
              </a:rPr>
              <a:t> Stojka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004942" y="2994405"/>
            <a:ext cx="186372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i="1" spc="-10" dirty="0">
                <a:solidFill>
                  <a:srgbClr val="001E3A"/>
                </a:solidFill>
                <a:latin typeface="Calibri"/>
                <a:cs typeface="Calibri"/>
              </a:rPr>
              <a:t>Crematorium</a:t>
            </a:r>
            <a:endParaRPr sz="2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Obraz zawierający rysowanie, szkic, sztuka, ilustracja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89098" y="207962"/>
            <a:ext cx="8002524" cy="6442075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-12700" y="-15748"/>
            <a:ext cx="208279" cy="2216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250" spc="-25" dirty="0">
                <a:latin typeface="Century Schoolbook"/>
                <a:cs typeface="Century Schoolbook"/>
              </a:rPr>
              <a:t>14</a:t>
            </a:r>
            <a:endParaRPr sz="1250">
              <a:latin typeface="Century Schoolbook"/>
              <a:cs typeface="Century Schoolbook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5481954" y="3186429"/>
            <a:ext cx="1627505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b="0" dirty="0">
                <a:latin typeface="Calibri"/>
                <a:cs typeface="Calibri"/>
              </a:rPr>
              <a:t>Ceija </a:t>
            </a:r>
            <a:r>
              <a:rPr sz="2700" b="0" spc="-10" dirty="0">
                <a:latin typeface="Calibri"/>
                <a:cs typeface="Calibri"/>
              </a:rPr>
              <a:t>Stojka</a:t>
            </a:r>
            <a:endParaRPr sz="27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596642" y="4026534"/>
            <a:ext cx="7392670" cy="436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700" i="1" dirty="0">
                <a:solidFill>
                  <a:srgbClr val="001E3A"/>
                </a:solidFill>
                <a:latin typeface="Calibri"/>
                <a:cs typeface="Calibri"/>
              </a:rPr>
              <a:t>Untitled;</a:t>
            </a:r>
            <a:r>
              <a:rPr sz="2700" i="1" spc="-55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2700" i="1" dirty="0">
                <a:solidFill>
                  <a:srgbClr val="001E3A"/>
                </a:solidFill>
                <a:latin typeface="Calibri"/>
                <a:cs typeface="Calibri"/>
              </a:rPr>
              <a:t>from</a:t>
            </a:r>
            <a:r>
              <a:rPr sz="2700" i="1" spc="-55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2700" i="1" dirty="0">
                <a:solidFill>
                  <a:srgbClr val="001E3A"/>
                </a:solidFill>
                <a:latin typeface="Calibri"/>
                <a:cs typeface="Calibri"/>
              </a:rPr>
              <a:t>cycle</a:t>
            </a:r>
            <a:r>
              <a:rPr sz="2700" i="1" spc="-50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2700" i="1" dirty="0">
                <a:solidFill>
                  <a:srgbClr val="001E3A"/>
                </a:solidFill>
                <a:latin typeface="Calibri"/>
                <a:cs typeface="Calibri"/>
              </a:rPr>
              <a:t>Even</a:t>
            </a:r>
            <a:r>
              <a:rPr sz="2700" i="1" spc="-60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2700" i="1" dirty="0">
                <a:solidFill>
                  <a:srgbClr val="001E3A"/>
                </a:solidFill>
                <a:latin typeface="Calibri"/>
                <a:cs typeface="Calibri"/>
              </a:rPr>
              <a:t>death</a:t>
            </a:r>
            <a:r>
              <a:rPr sz="2700" i="1" spc="-65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2700" i="1" dirty="0">
                <a:solidFill>
                  <a:srgbClr val="001E3A"/>
                </a:solidFill>
                <a:latin typeface="Calibri"/>
                <a:cs typeface="Calibri"/>
              </a:rPr>
              <a:t>is</a:t>
            </a:r>
            <a:r>
              <a:rPr sz="2700" i="1" spc="-65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2700" i="1" dirty="0">
                <a:solidFill>
                  <a:srgbClr val="001E3A"/>
                </a:solidFill>
                <a:latin typeface="Calibri"/>
                <a:cs typeface="Calibri"/>
              </a:rPr>
              <a:t>afraid</a:t>
            </a:r>
            <a:r>
              <a:rPr sz="2700" i="1" spc="-65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2700" i="1" dirty="0">
                <a:solidFill>
                  <a:srgbClr val="001E3A"/>
                </a:solidFill>
                <a:latin typeface="Calibri"/>
                <a:cs typeface="Calibri"/>
              </a:rPr>
              <a:t>of</a:t>
            </a:r>
            <a:r>
              <a:rPr sz="2700" i="1" spc="-45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2700" i="1" spc="-10" dirty="0">
                <a:solidFill>
                  <a:srgbClr val="001E3A"/>
                </a:solidFill>
                <a:latin typeface="Calibri"/>
                <a:cs typeface="Calibri"/>
              </a:rPr>
              <a:t>Auschwitz</a:t>
            </a:r>
            <a:endParaRPr sz="2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Obraz zawierający tekst, Ludzka twarz, clipart, osoba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573659" rIns="0" bIns="0" rtlCol="0">
            <a:spAutoFit/>
          </a:bodyPr>
          <a:lstStyle/>
          <a:p>
            <a:pPr marL="426084">
              <a:lnSpc>
                <a:spcPct val="100000"/>
              </a:lnSpc>
              <a:spcBef>
                <a:spcPts val="125"/>
              </a:spcBef>
            </a:pPr>
            <a:r>
              <a:rPr sz="3850" dirty="0"/>
              <a:t>Road</a:t>
            </a:r>
            <a:r>
              <a:rPr sz="3850" spc="-70" dirty="0"/>
              <a:t> </a:t>
            </a:r>
            <a:r>
              <a:rPr sz="3850" dirty="0"/>
              <a:t>to</a:t>
            </a:r>
            <a:r>
              <a:rPr sz="3850" spc="-75" dirty="0"/>
              <a:t> </a:t>
            </a:r>
            <a:r>
              <a:rPr sz="3850" spc="-10" dirty="0"/>
              <a:t>recognition</a:t>
            </a:r>
            <a:endParaRPr sz="3850"/>
          </a:p>
        </p:txBody>
      </p:sp>
      <p:pic>
        <p:nvPicPr>
          <p:cNvPr id="3" name="object 3" descr="Obraz zawierający zrzut ekranu, osoba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87237" y="3019493"/>
            <a:ext cx="10110914" cy="211219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34721" rIns="0" bIns="0" rtlCol="0">
            <a:spAutoFit/>
          </a:bodyPr>
          <a:lstStyle/>
          <a:p>
            <a:pPr marL="361315">
              <a:lnSpc>
                <a:spcPct val="100000"/>
              </a:lnSpc>
              <a:spcBef>
                <a:spcPts val="125"/>
              </a:spcBef>
            </a:pPr>
            <a:r>
              <a:rPr sz="3850" spc="-10" dirty="0"/>
              <a:t>Remembrance</a:t>
            </a:r>
            <a:endParaRPr sz="3850"/>
          </a:p>
        </p:txBody>
      </p:sp>
      <p:pic>
        <p:nvPicPr>
          <p:cNvPr id="3" name="object 3" descr="IMG_4418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92958" y="1567611"/>
            <a:ext cx="6792849" cy="452588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34721" rIns="0" bIns="0" rtlCol="0">
            <a:spAutoFit/>
          </a:bodyPr>
          <a:lstStyle/>
          <a:p>
            <a:pPr marL="112395">
              <a:lnSpc>
                <a:spcPct val="100000"/>
              </a:lnSpc>
              <a:spcBef>
                <a:spcPts val="125"/>
              </a:spcBef>
            </a:pPr>
            <a:r>
              <a:rPr sz="3850" dirty="0"/>
              <a:t>Block</a:t>
            </a:r>
            <a:r>
              <a:rPr sz="3850" spc="-5" dirty="0"/>
              <a:t> </a:t>
            </a:r>
            <a:r>
              <a:rPr sz="3850" dirty="0"/>
              <a:t>no.</a:t>
            </a:r>
            <a:r>
              <a:rPr sz="3850" spc="-20" dirty="0"/>
              <a:t> </a:t>
            </a:r>
            <a:r>
              <a:rPr sz="3850" spc="-25" dirty="0"/>
              <a:t>13</a:t>
            </a:r>
            <a:endParaRPr sz="385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53412" y="1545318"/>
            <a:ext cx="9022970" cy="488387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983994" y="386841"/>
            <a:ext cx="7845425" cy="63392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5"/>
              </a:spcBef>
            </a:pPr>
            <a:r>
              <a:rPr sz="2600" i="1" dirty="0">
                <a:solidFill>
                  <a:srgbClr val="001E3A"/>
                </a:solidFill>
                <a:latin typeface="Garamond"/>
                <a:cs typeface="Garamond"/>
              </a:rPr>
              <a:t>„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None</a:t>
            </a:r>
            <a:r>
              <a:rPr sz="2600" spc="220" dirty="0">
                <a:solidFill>
                  <a:srgbClr val="001E3A"/>
                </a:solidFill>
                <a:latin typeface="Garamond"/>
                <a:cs typeface="Garamond"/>
              </a:rPr>
              <a:t> 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of</a:t>
            </a:r>
            <a:r>
              <a:rPr sz="2600" spc="390" dirty="0">
                <a:solidFill>
                  <a:srgbClr val="001E3A"/>
                </a:solidFill>
                <a:latin typeface="Garamond"/>
                <a:cs typeface="Garamond"/>
              </a:rPr>
              <a:t> 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those</a:t>
            </a:r>
            <a:r>
              <a:rPr sz="2600" spc="225" dirty="0">
                <a:solidFill>
                  <a:srgbClr val="001E3A"/>
                </a:solidFill>
                <a:latin typeface="Garamond"/>
                <a:cs typeface="Garamond"/>
              </a:rPr>
              <a:t> 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Gypsies</a:t>
            </a:r>
            <a:r>
              <a:rPr sz="2600" spc="225" dirty="0">
                <a:solidFill>
                  <a:srgbClr val="001E3A"/>
                </a:solidFill>
                <a:latin typeface="Garamond"/>
                <a:cs typeface="Garamond"/>
              </a:rPr>
              <a:t> 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survived.</a:t>
            </a:r>
            <a:r>
              <a:rPr sz="2600" spc="229" dirty="0">
                <a:solidFill>
                  <a:srgbClr val="001E3A"/>
                </a:solidFill>
                <a:latin typeface="Garamond"/>
                <a:cs typeface="Garamond"/>
              </a:rPr>
              <a:t> 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Their</a:t>
            </a:r>
            <a:r>
              <a:rPr sz="2600" spc="235" dirty="0">
                <a:solidFill>
                  <a:srgbClr val="001E3A"/>
                </a:solidFill>
                <a:latin typeface="Garamond"/>
                <a:cs typeface="Garamond"/>
              </a:rPr>
              <a:t> 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houses</a:t>
            </a:r>
            <a:r>
              <a:rPr sz="2600" spc="225" dirty="0">
                <a:solidFill>
                  <a:srgbClr val="001E3A"/>
                </a:solidFill>
                <a:latin typeface="Garamond"/>
                <a:cs typeface="Garamond"/>
              </a:rPr>
              <a:t>  </a:t>
            </a:r>
            <a:r>
              <a:rPr sz="2600" spc="-20" dirty="0">
                <a:solidFill>
                  <a:srgbClr val="001E3A"/>
                </a:solidFill>
                <a:latin typeface="Garamond"/>
                <a:cs typeface="Garamond"/>
              </a:rPr>
              <a:t>were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disinfected</a:t>
            </a:r>
            <a:r>
              <a:rPr sz="2600" spc="9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and</a:t>
            </a:r>
            <a:r>
              <a:rPr sz="2600" spc="9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included</a:t>
            </a:r>
            <a:r>
              <a:rPr sz="2600" spc="9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in</a:t>
            </a:r>
            <a:r>
              <a:rPr sz="2600" spc="9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the</a:t>
            </a:r>
            <a:r>
              <a:rPr sz="2600" spc="8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ghetto</a:t>
            </a:r>
            <a:r>
              <a:rPr sz="2600" spc="8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again.</a:t>
            </a:r>
            <a:r>
              <a:rPr sz="2600" spc="10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The</a:t>
            </a:r>
            <a:r>
              <a:rPr sz="2600" spc="8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wires</a:t>
            </a:r>
            <a:r>
              <a:rPr sz="2600" spc="9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spc="-20" dirty="0">
                <a:solidFill>
                  <a:srgbClr val="001E3A"/>
                </a:solidFill>
                <a:latin typeface="Garamond"/>
                <a:cs typeface="Garamond"/>
              </a:rPr>
              <a:t>were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rolled</a:t>
            </a:r>
            <a:r>
              <a:rPr sz="2600" spc="49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up,</a:t>
            </a:r>
            <a:r>
              <a:rPr sz="2600" spc="49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the</a:t>
            </a:r>
            <a:r>
              <a:rPr sz="2600" spc="49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blood</a:t>
            </a:r>
            <a:r>
              <a:rPr sz="2600" spc="50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traces</a:t>
            </a:r>
            <a:r>
              <a:rPr sz="2600" spc="49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on</a:t>
            </a:r>
            <a:r>
              <a:rPr sz="2600" spc="50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the</a:t>
            </a:r>
            <a:r>
              <a:rPr sz="2600" spc="49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walls</a:t>
            </a:r>
            <a:r>
              <a:rPr sz="2600" spc="49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painted</a:t>
            </a:r>
            <a:r>
              <a:rPr sz="2600" spc="50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over,</a:t>
            </a:r>
            <a:r>
              <a:rPr sz="2600" spc="49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spc="-25" dirty="0">
                <a:solidFill>
                  <a:srgbClr val="001E3A"/>
                </a:solidFill>
                <a:latin typeface="Garamond"/>
                <a:cs typeface="Garamond"/>
              </a:rPr>
              <a:t>no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traces</a:t>
            </a:r>
            <a:r>
              <a:rPr sz="2600" spc="24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of</a:t>
            </a:r>
            <a:r>
              <a:rPr sz="2600" spc="54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crime.</a:t>
            </a:r>
            <a:r>
              <a:rPr sz="2600" spc="23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..</a:t>
            </a:r>
            <a:r>
              <a:rPr sz="2600" spc="22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We</a:t>
            </a:r>
            <a:r>
              <a:rPr sz="2600" spc="23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were</a:t>
            </a:r>
            <a:r>
              <a:rPr sz="2600" spc="23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all</a:t>
            </a:r>
            <a:r>
              <a:rPr sz="2600" spc="229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shocked.</a:t>
            </a:r>
            <a:r>
              <a:rPr sz="2600" spc="23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The</a:t>
            </a:r>
            <a:r>
              <a:rPr sz="2600" spc="24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two</a:t>
            </a:r>
            <a:r>
              <a:rPr sz="2600" spc="23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men</a:t>
            </a:r>
            <a:r>
              <a:rPr sz="2600" spc="22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spc="-25" dirty="0">
                <a:solidFill>
                  <a:srgbClr val="001E3A"/>
                </a:solidFill>
                <a:latin typeface="Garamond"/>
                <a:cs typeface="Garamond"/>
              </a:rPr>
              <a:t>who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were</a:t>
            </a:r>
            <a:r>
              <a:rPr sz="2600" spc="45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the</a:t>
            </a:r>
            <a:r>
              <a:rPr sz="2600" spc="44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first</a:t>
            </a:r>
            <a:r>
              <a:rPr sz="2600" spc="44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to</a:t>
            </a:r>
            <a:r>
              <a:rPr sz="2600" spc="45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enter</a:t>
            </a:r>
            <a:r>
              <a:rPr sz="2600" spc="459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that</a:t>
            </a:r>
            <a:r>
              <a:rPr sz="2600" spc="434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Gypsy</a:t>
            </a:r>
            <a:r>
              <a:rPr sz="2600" spc="44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camp</a:t>
            </a:r>
            <a:r>
              <a:rPr sz="2600" spc="45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-</a:t>
            </a:r>
            <a:r>
              <a:rPr sz="2600" spc="45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Arie</a:t>
            </a:r>
            <a:r>
              <a:rPr sz="2600" spc="44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Princ,</a:t>
            </a:r>
            <a:r>
              <a:rPr sz="2600" spc="45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spc="-25" dirty="0">
                <a:solidFill>
                  <a:srgbClr val="001E3A"/>
                </a:solidFill>
                <a:latin typeface="Garamond"/>
                <a:cs typeface="Garamond"/>
              </a:rPr>
              <a:t>the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manager</a:t>
            </a:r>
            <a:r>
              <a:rPr sz="2600" spc="35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of</a:t>
            </a:r>
            <a:r>
              <a:rPr sz="2600" spc="25" dirty="0">
                <a:solidFill>
                  <a:srgbClr val="001E3A"/>
                </a:solidFill>
                <a:latin typeface="Garamond"/>
                <a:cs typeface="Garamond"/>
              </a:rPr>
              <a:t> 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the</a:t>
            </a:r>
            <a:r>
              <a:rPr sz="2600" spc="36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straw</a:t>
            </a:r>
            <a:r>
              <a:rPr sz="2600" spc="38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shoes</a:t>
            </a:r>
            <a:r>
              <a:rPr sz="2600" spc="35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workshop,</a:t>
            </a:r>
            <a:r>
              <a:rPr sz="2600" spc="36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and</a:t>
            </a:r>
            <a:r>
              <a:rPr sz="2600" spc="36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Mendel</a:t>
            </a:r>
            <a:r>
              <a:rPr sz="2600" spc="37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spc="-10" dirty="0">
                <a:solidFill>
                  <a:srgbClr val="001E3A"/>
                </a:solidFill>
                <a:latin typeface="Garamond"/>
                <a:cs typeface="Garamond"/>
              </a:rPr>
              <a:t>Gross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the</a:t>
            </a:r>
            <a:r>
              <a:rPr sz="2600" spc="4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photographer</a:t>
            </a:r>
            <a:r>
              <a:rPr sz="2600" spc="7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[his</a:t>
            </a:r>
            <a:r>
              <a:rPr sz="2600" spc="7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real</a:t>
            </a:r>
            <a:r>
              <a:rPr sz="2600" spc="7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name</a:t>
            </a:r>
            <a:r>
              <a:rPr sz="2600" spc="6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was</a:t>
            </a:r>
            <a:r>
              <a:rPr sz="2600" spc="6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Mendel</a:t>
            </a:r>
            <a:r>
              <a:rPr sz="2600" spc="6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Grosman</a:t>
            </a:r>
            <a:r>
              <a:rPr sz="2600" spc="7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-</a:t>
            </a:r>
            <a:r>
              <a:rPr sz="2600" spc="6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spc="-70" dirty="0">
                <a:solidFill>
                  <a:srgbClr val="001E3A"/>
                </a:solidFill>
                <a:latin typeface="Garamond"/>
                <a:cs typeface="Garamond"/>
              </a:rPr>
              <a:t>J.P.]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could</a:t>
            </a:r>
            <a:r>
              <a:rPr sz="2600" spc="1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not</a:t>
            </a:r>
            <a:r>
              <a:rPr sz="2600" spc="1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recover</a:t>
            </a:r>
            <a:r>
              <a:rPr sz="2600" spc="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for</a:t>
            </a:r>
            <a:r>
              <a:rPr sz="2600" spc="1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a</a:t>
            </a:r>
            <a:r>
              <a:rPr sz="2600" spc="2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long time from</a:t>
            </a:r>
            <a:r>
              <a:rPr sz="2600" spc="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the</a:t>
            </a:r>
            <a:r>
              <a:rPr sz="2600" spc="1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shock</a:t>
            </a:r>
            <a:r>
              <a:rPr sz="2600" spc="1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which</a:t>
            </a:r>
            <a:r>
              <a:rPr sz="2600" spc="2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spc="-20" dirty="0">
                <a:solidFill>
                  <a:srgbClr val="001E3A"/>
                </a:solidFill>
                <a:latin typeface="Garamond"/>
                <a:cs typeface="Garamond"/>
              </a:rPr>
              <a:t>they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experienced</a:t>
            </a:r>
            <a:r>
              <a:rPr sz="2600" spc="33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reading</a:t>
            </a:r>
            <a:r>
              <a:rPr sz="2600" spc="33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the</a:t>
            </a:r>
            <a:r>
              <a:rPr sz="2600" spc="32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inscriptions</a:t>
            </a:r>
            <a:r>
              <a:rPr sz="2600" spc="34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in</a:t>
            </a:r>
            <a:r>
              <a:rPr sz="2600" spc="33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German</a:t>
            </a:r>
            <a:r>
              <a:rPr sz="2600" spc="33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left</a:t>
            </a:r>
            <a:r>
              <a:rPr sz="2600" spc="33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by</a:t>
            </a:r>
            <a:r>
              <a:rPr sz="2600" spc="34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spc="-25" dirty="0">
                <a:solidFill>
                  <a:srgbClr val="001E3A"/>
                </a:solidFill>
                <a:latin typeface="Garamond"/>
                <a:cs typeface="Garamond"/>
              </a:rPr>
              <a:t>the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Gypsies</a:t>
            </a:r>
            <a:r>
              <a:rPr sz="2600" spc="60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on</a:t>
            </a:r>
            <a:r>
              <a:rPr sz="2600" spc="60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the</a:t>
            </a:r>
            <a:r>
              <a:rPr sz="2600" spc="60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walls.</a:t>
            </a:r>
            <a:r>
              <a:rPr sz="2600" spc="61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They</a:t>
            </a:r>
            <a:r>
              <a:rPr sz="2600" spc="60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were</a:t>
            </a:r>
            <a:r>
              <a:rPr sz="2600" spc="60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evidence</a:t>
            </a:r>
            <a:r>
              <a:rPr sz="2600" spc="61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that</a:t>
            </a:r>
            <a:r>
              <a:rPr sz="2600" spc="59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many</a:t>
            </a:r>
            <a:r>
              <a:rPr sz="2600" spc="61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spc="-25" dirty="0">
                <a:solidFill>
                  <a:srgbClr val="001E3A"/>
                </a:solidFill>
                <a:latin typeface="Garamond"/>
                <a:cs typeface="Garamond"/>
              </a:rPr>
              <a:t>of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those</a:t>
            </a:r>
            <a:r>
              <a:rPr sz="2600" spc="10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Gypsies</a:t>
            </a:r>
            <a:r>
              <a:rPr sz="2600" spc="11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were</a:t>
            </a:r>
            <a:r>
              <a:rPr sz="2600" spc="10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educated</a:t>
            </a:r>
            <a:r>
              <a:rPr sz="2600" spc="12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and</a:t>
            </a:r>
            <a:r>
              <a:rPr sz="2600" spc="114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had</a:t>
            </a:r>
            <a:r>
              <a:rPr sz="2600" spc="114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given</a:t>
            </a:r>
            <a:r>
              <a:rPr sz="2600" spc="10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up</a:t>
            </a:r>
            <a:r>
              <a:rPr sz="2600" spc="10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the</a:t>
            </a:r>
            <a:r>
              <a:rPr sz="2600" spc="10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spc="-10" dirty="0">
                <a:solidFill>
                  <a:srgbClr val="001E3A"/>
                </a:solidFill>
                <a:latin typeface="Garamond"/>
                <a:cs typeface="Garamond"/>
              </a:rPr>
              <a:t>nomadic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lifestyle</a:t>
            </a:r>
            <a:r>
              <a:rPr sz="2600" spc="-2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dirty="0">
                <a:solidFill>
                  <a:srgbClr val="001E3A"/>
                </a:solidFill>
                <a:latin typeface="Garamond"/>
                <a:cs typeface="Garamond"/>
              </a:rPr>
              <a:t>long</a:t>
            </a:r>
            <a:r>
              <a:rPr sz="2600" spc="-7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2600" spc="-10" dirty="0">
                <a:solidFill>
                  <a:srgbClr val="001E3A"/>
                </a:solidFill>
                <a:latin typeface="Garamond"/>
                <a:cs typeface="Garamond"/>
              </a:rPr>
              <a:t>before.</a:t>
            </a:r>
            <a:r>
              <a:rPr sz="2600" i="1" spc="-10" dirty="0">
                <a:solidFill>
                  <a:srgbClr val="001E3A"/>
                </a:solidFill>
                <a:latin typeface="Garamond"/>
                <a:cs typeface="Garamond"/>
              </a:rPr>
              <a:t>”</a:t>
            </a:r>
            <a:endParaRPr sz="2600">
              <a:latin typeface="Garamond"/>
              <a:cs typeface="Garamond"/>
            </a:endParaRPr>
          </a:p>
          <a:p>
            <a:pPr>
              <a:lnSpc>
                <a:spcPct val="100000"/>
              </a:lnSpc>
              <a:spcBef>
                <a:spcPts val="700"/>
              </a:spcBef>
            </a:pPr>
            <a:endParaRPr sz="2600">
              <a:latin typeface="Garamond"/>
              <a:cs typeface="Garamond"/>
            </a:endParaRPr>
          </a:p>
          <a:p>
            <a:pPr marL="82550" algn="just">
              <a:lnSpc>
                <a:spcPct val="100000"/>
              </a:lnSpc>
              <a:spcBef>
                <a:spcPts val="5"/>
              </a:spcBef>
            </a:pPr>
            <a:r>
              <a:rPr sz="3600" dirty="0">
                <a:solidFill>
                  <a:srgbClr val="001E3A"/>
                </a:solidFill>
                <a:latin typeface="Garamond"/>
                <a:cs typeface="Garamond"/>
              </a:rPr>
              <a:t>Sara</a:t>
            </a:r>
            <a:r>
              <a:rPr sz="3600" spc="-6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3600" dirty="0">
                <a:solidFill>
                  <a:srgbClr val="001E3A"/>
                </a:solidFill>
                <a:latin typeface="Garamond"/>
                <a:cs typeface="Garamond"/>
              </a:rPr>
              <a:t>Zyskind</a:t>
            </a:r>
            <a:r>
              <a:rPr sz="3600" i="1" dirty="0">
                <a:solidFill>
                  <a:srgbClr val="001E3A"/>
                </a:solidFill>
                <a:latin typeface="Garamond"/>
                <a:cs typeface="Garamond"/>
              </a:rPr>
              <a:t>,</a:t>
            </a:r>
            <a:r>
              <a:rPr sz="3600" i="1" spc="-5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3600" i="1" dirty="0">
                <a:solidFill>
                  <a:srgbClr val="001E3A"/>
                </a:solidFill>
                <a:latin typeface="Garamond"/>
                <a:cs typeface="Garamond"/>
              </a:rPr>
              <a:t>The</a:t>
            </a:r>
            <a:r>
              <a:rPr sz="3600" i="1" spc="-5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3600" i="1" dirty="0">
                <a:solidFill>
                  <a:srgbClr val="001E3A"/>
                </a:solidFill>
                <a:latin typeface="Garamond"/>
                <a:cs typeface="Garamond"/>
              </a:rPr>
              <a:t>Light</a:t>
            </a:r>
            <a:r>
              <a:rPr sz="3600" i="1" spc="-5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3600" i="1" dirty="0">
                <a:solidFill>
                  <a:srgbClr val="001E3A"/>
                </a:solidFill>
                <a:latin typeface="Garamond"/>
                <a:cs typeface="Garamond"/>
              </a:rPr>
              <a:t>in</a:t>
            </a:r>
            <a:r>
              <a:rPr sz="3600" i="1" spc="-6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3600" i="1" dirty="0">
                <a:solidFill>
                  <a:srgbClr val="001E3A"/>
                </a:solidFill>
                <a:latin typeface="Garamond"/>
                <a:cs typeface="Garamond"/>
              </a:rPr>
              <a:t>the</a:t>
            </a:r>
            <a:r>
              <a:rPr sz="3600" i="1" spc="-55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3600" i="1" spc="-25" dirty="0">
                <a:solidFill>
                  <a:srgbClr val="001E3A"/>
                </a:solidFill>
                <a:latin typeface="Garamond"/>
                <a:cs typeface="Garamond"/>
              </a:rPr>
              <a:t>Valley</a:t>
            </a:r>
            <a:r>
              <a:rPr sz="3600" i="1" spc="-6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3600" i="1" dirty="0">
                <a:solidFill>
                  <a:srgbClr val="001E3A"/>
                </a:solidFill>
                <a:latin typeface="Garamond"/>
                <a:cs typeface="Garamond"/>
              </a:rPr>
              <a:t>of</a:t>
            </a:r>
            <a:r>
              <a:rPr sz="3600" i="1" spc="70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3600" i="1" spc="-10" dirty="0">
                <a:solidFill>
                  <a:srgbClr val="001E3A"/>
                </a:solidFill>
                <a:latin typeface="Garamond"/>
                <a:cs typeface="Garamond"/>
              </a:rPr>
              <a:t>Tears</a:t>
            </a:r>
            <a:r>
              <a:rPr sz="3600" spc="-10" dirty="0">
                <a:solidFill>
                  <a:srgbClr val="001E3A"/>
                </a:solidFill>
                <a:latin typeface="Garamond"/>
                <a:cs typeface="Garamond"/>
              </a:rPr>
              <a:t>,</a:t>
            </a:r>
            <a:endParaRPr sz="3600">
              <a:latin typeface="Garamond"/>
              <a:cs typeface="Garamond"/>
            </a:endParaRPr>
          </a:p>
          <a:p>
            <a:pPr marL="3441700">
              <a:lnSpc>
                <a:spcPct val="100000"/>
              </a:lnSpc>
            </a:pPr>
            <a:r>
              <a:rPr sz="3600" dirty="0">
                <a:solidFill>
                  <a:srgbClr val="001E3A"/>
                </a:solidFill>
                <a:latin typeface="Garamond"/>
                <a:cs typeface="Garamond"/>
              </a:rPr>
              <a:t>p.</a:t>
            </a:r>
            <a:r>
              <a:rPr sz="3600" spc="-180" dirty="0">
                <a:solidFill>
                  <a:srgbClr val="001E3A"/>
                </a:solidFill>
                <a:latin typeface="Garamond"/>
                <a:cs typeface="Garamond"/>
              </a:rPr>
              <a:t> </a:t>
            </a:r>
            <a:r>
              <a:rPr sz="3600" spc="-25" dirty="0">
                <a:solidFill>
                  <a:srgbClr val="001E3A"/>
                </a:solidFill>
                <a:latin typeface="Garamond"/>
                <a:cs typeface="Garamond"/>
              </a:rPr>
              <a:t>92.</a:t>
            </a:r>
            <a:endParaRPr sz="3600">
              <a:latin typeface="Garamond"/>
              <a:cs typeface="Garamond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37388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3850" dirty="0"/>
              <a:t>After</a:t>
            </a:r>
            <a:r>
              <a:rPr sz="3850" spc="-40" dirty="0"/>
              <a:t> </a:t>
            </a:r>
            <a:r>
              <a:rPr sz="3850" dirty="0"/>
              <a:t>20</a:t>
            </a:r>
            <a:r>
              <a:rPr sz="3850" spc="-30" dirty="0"/>
              <a:t> </a:t>
            </a:r>
            <a:r>
              <a:rPr sz="3850" spc="-10" dirty="0"/>
              <a:t>years…</a:t>
            </a:r>
            <a:endParaRPr sz="3850"/>
          </a:p>
        </p:txBody>
      </p:sp>
      <p:pic>
        <p:nvPicPr>
          <p:cNvPr id="3" name="object 3" descr="4569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66314" y="1935429"/>
            <a:ext cx="6814439" cy="4103624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86995">
              <a:lnSpc>
                <a:spcPct val="100000"/>
              </a:lnSpc>
              <a:spcBef>
                <a:spcPts val="125"/>
              </a:spcBef>
            </a:pPr>
            <a:r>
              <a:rPr sz="3850" dirty="0"/>
              <a:t>Krzysztof</a:t>
            </a:r>
            <a:r>
              <a:rPr sz="3850" spc="-185" dirty="0"/>
              <a:t> </a:t>
            </a:r>
            <a:r>
              <a:rPr sz="3850" spc="-25" dirty="0"/>
              <a:t>Gil</a:t>
            </a:r>
            <a:endParaRPr sz="3850"/>
          </a:p>
        </p:txBody>
      </p:sp>
      <p:pic>
        <p:nvPicPr>
          <p:cNvPr id="3" name="object 3" descr="Instalacja âTajsa wczoraj iÂ jutroâ (Fot. MateriaÅy prasowe Galeria Henryk)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0080" y="940560"/>
            <a:ext cx="10946638" cy="582599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98598" y="365125"/>
            <a:ext cx="8373236" cy="612773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87426" rIns="0" bIns="0" rtlCol="0">
            <a:spAutoFit/>
          </a:bodyPr>
          <a:lstStyle/>
          <a:p>
            <a:pPr marL="426084">
              <a:lnSpc>
                <a:spcPct val="100000"/>
              </a:lnSpc>
              <a:spcBef>
                <a:spcPts val="125"/>
              </a:spcBef>
            </a:pPr>
            <a:r>
              <a:rPr sz="3850" dirty="0"/>
              <a:t>Małgorzata</a:t>
            </a:r>
            <a:r>
              <a:rPr sz="3850" spc="-155" dirty="0"/>
              <a:t> </a:t>
            </a:r>
            <a:r>
              <a:rPr sz="3850" spc="-30" dirty="0"/>
              <a:t>Mirga-</a:t>
            </a:r>
            <a:r>
              <a:rPr sz="3850" spc="-25" dirty="0"/>
              <a:t>Tas</a:t>
            </a:r>
            <a:endParaRPr sz="385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80997" y="1463078"/>
            <a:ext cx="8242681" cy="4911597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49631" rIns="0" bIns="0" rtlCol="0">
            <a:spAutoFit/>
          </a:bodyPr>
          <a:lstStyle/>
          <a:p>
            <a:pPr marL="426084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Małgorzata</a:t>
            </a:r>
            <a:r>
              <a:rPr spc="-90" dirty="0"/>
              <a:t> </a:t>
            </a:r>
            <a:r>
              <a:rPr spc="-40" dirty="0"/>
              <a:t>Mirga-</a:t>
            </a:r>
            <a:r>
              <a:rPr spc="-60" dirty="0"/>
              <a:t>Tas</a:t>
            </a:r>
            <a:r>
              <a:rPr spc="-105" dirty="0"/>
              <a:t> </a:t>
            </a:r>
            <a:r>
              <a:rPr spc="-10" dirty="0"/>
              <a:t>„Romnija”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35122" y="1188770"/>
            <a:ext cx="6178677" cy="553859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-12700" y="-15748"/>
            <a:ext cx="208279" cy="2216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250" spc="-25" dirty="0">
                <a:latin typeface="Century Schoolbook"/>
                <a:cs typeface="Century Schoolbook"/>
              </a:rPr>
              <a:t>26</a:t>
            </a:r>
            <a:endParaRPr sz="1250">
              <a:latin typeface="Century Schoolbook"/>
              <a:cs typeface="Century Schoolbook"/>
            </a:endParaRPr>
          </a:p>
        </p:txBody>
      </p:sp>
      <p:pic>
        <p:nvPicPr>
          <p:cNvPr id="3" name="object 3" descr="Obraz zawierający tekst, ubrania, dziecko, Ludzka twarz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95311" y="207962"/>
            <a:ext cx="4726817" cy="6442075"/>
          </a:xfrm>
          <a:prstGeom prst="rect">
            <a:avLst/>
          </a:prstGeom>
        </p:spPr>
      </p:pic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12700" marR="5080">
              <a:lnSpc>
                <a:spcPts val="5080"/>
              </a:lnSpc>
              <a:spcBef>
                <a:spcPts val="740"/>
              </a:spcBef>
            </a:pPr>
            <a:r>
              <a:rPr spc="-55" dirty="0"/>
              <a:t>Tamara</a:t>
            </a:r>
            <a:r>
              <a:rPr spc="-215" dirty="0"/>
              <a:t> </a:t>
            </a:r>
            <a:r>
              <a:rPr dirty="0"/>
              <a:t>Moyzes,</a:t>
            </a:r>
            <a:r>
              <a:rPr spc="-204" dirty="0"/>
              <a:t> </a:t>
            </a:r>
            <a:r>
              <a:rPr spc="-65" dirty="0"/>
              <a:t>Věra </a:t>
            </a:r>
            <a:r>
              <a:rPr spc="-10" dirty="0"/>
              <a:t>Duždová,</a:t>
            </a:r>
            <a:r>
              <a:rPr spc="-150" dirty="0"/>
              <a:t> </a:t>
            </a:r>
            <a:r>
              <a:rPr dirty="0"/>
              <a:t>David</a:t>
            </a:r>
            <a:r>
              <a:rPr spc="-165" dirty="0"/>
              <a:t> </a:t>
            </a:r>
            <a:r>
              <a:rPr spc="-10" dirty="0"/>
              <a:t>Tišer</a:t>
            </a:r>
          </a:p>
          <a:p>
            <a:pPr marL="52705">
              <a:lnSpc>
                <a:spcPct val="100000"/>
              </a:lnSpc>
              <a:spcBef>
                <a:spcPts val="5665"/>
              </a:spcBef>
            </a:pPr>
            <a:r>
              <a:rPr sz="3850" b="1" dirty="0">
                <a:latin typeface="Calibri"/>
                <a:cs typeface="Calibri"/>
              </a:rPr>
              <a:t>Example</a:t>
            </a:r>
            <a:r>
              <a:rPr sz="3850" b="1" spc="-70" dirty="0">
                <a:latin typeface="Calibri"/>
                <a:cs typeface="Calibri"/>
              </a:rPr>
              <a:t> </a:t>
            </a:r>
            <a:r>
              <a:rPr sz="3850" b="1" dirty="0">
                <a:latin typeface="Calibri"/>
                <a:cs typeface="Calibri"/>
              </a:rPr>
              <a:t>of</a:t>
            </a:r>
            <a:r>
              <a:rPr sz="3850" b="1" spc="-50" dirty="0">
                <a:latin typeface="Calibri"/>
                <a:cs typeface="Calibri"/>
              </a:rPr>
              <a:t> </a:t>
            </a:r>
            <a:r>
              <a:rPr sz="3850" b="1" spc="-10" dirty="0">
                <a:latin typeface="Calibri"/>
                <a:cs typeface="Calibri"/>
              </a:rPr>
              <a:t>artivism</a:t>
            </a:r>
            <a:endParaRPr sz="3850">
              <a:latin typeface="Calibri"/>
              <a:cs typeface="Calibri"/>
            </a:endParaRPr>
          </a:p>
        </p:txBody>
      </p:sp>
      <p:sp>
        <p:nvSpPr>
          <p:cNvPr id="5" name="object 5" descr="$PPTXTitle"/>
          <p:cNvSpPr txBox="1">
            <a:spLocks noGrp="1"/>
          </p:cNvSpPr>
          <p:nvPr>
            <p:ph type="title"/>
          </p:nvPr>
        </p:nvSpPr>
        <p:spPr>
          <a:xfrm>
            <a:off x="1306830" y="1658238"/>
            <a:ext cx="5521960" cy="7423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700" b="0" i="1" dirty="0">
                <a:latin typeface="Calibri"/>
                <a:cs typeface="Calibri"/>
              </a:rPr>
              <a:t>Romane</a:t>
            </a:r>
            <a:r>
              <a:rPr sz="4700" b="0" i="1" spc="-140" dirty="0">
                <a:latin typeface="Calibri"/>
                <a:cs typeface="Calibri"/>
              </a:rPr>
              <a:t> </a:t>
            </a:r>
            <a:r>
              <a:rPr sz="4700" b="0" i="1" dirty="0">
                <a:latin typeface="Calibri"/>
                <a:cs typeface="Calibri"/>
              </a:rPr>
              <a:t>Kale</a:t>
            </a:r>
            <a:r>
              <a:rPr sz="4700" b="0" i="1" spc="-120" dirty="0">
                <a:latin typeface="Calibri"/>
                <a:cs typeface="Calibri"/>
              </a:rPr>
              <a:t> </a:t>
            </a:r>
            <a:r>
              <a:rPr sz="4700" b="0" i="1" spc="-10" dirty="0">
                <a:latin typeface="Calibri"/>
                <a:cs typeface="Calibri"/>
              </a:rPr>
              <a:t>Panthera</a:t>
            </a:r>
            <a:endParaRPr sz="4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/>
          <p:nvPr/>
        </p:nvSpPr>
        <p:spPr>
          <a:xfrm>
            <a:off x="3294126" y="1671484"/>
            <a:ext cx="5603875" cy="7334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650" b="1" i="1" spc="-105" dirty="0">
                <a:latin typeface="Garamond"/>
                <a:cs typeface="Garamond"/>
              </a:rPr>
              <a:t>There</a:t>
            </a:r>
            <a:r>
              <a:rPr sz="4650" b="1" i="1" spc="-190" dirty="0">
                <a:latin typeface="Garamond"/>
                <a:cs typeface="Garamond"/>
              </a:rPr>
              <a:t> </a:t>
            </a:r>
            <a:r>
              <a:rPr sz="4650" b="1" i="1" dirty="0">
                <a:latin typeface="Garamond"/>
                <a:cs typeface="Garamond"/>
              </a:rPr>
              <a:t>is</a:t>
            </a:r>
            <a:r>
              <a:rPr sz="4650" b="1" i="1" spc="-240" dirty="0">
                <a:latin typeface="Garamond"/>
                <a:cs typeface="Garamond"/>
              </a:rPr>
              <a:t> </a:t>
            </a:r>
            <a:r>
              <a:rPr sz="4650" b="1" i="1" spc="-90" dirty="0">
                <a:latin typeface="Garamond"/>
                <a:cs typeface="Garamond"/>
              </a:rPr>
              <a:t>only</a:t>
            </a:r>
            <a:r>
              <a:rPr sz="4650" b="1" i="1" spc="-200" dirty="0">
                <a:latin typeface="Garamond"/>
                <a:cs typeface="Garamond"/>
              </a:rPr>
              <a:t> </a:t>
            </a:r>
            <a:r>
              <a:rPr sz="4650" b="1" i="1" spc="-114" dirty="0">
                <a:latin typeface="Garamond"/>
                <a:cs typeface="Garamond"/>
              </a:rPr>
              <a:t>one</a:t>
            </a:r>
            <a:r>
              <a:rPr sz="4650" b="1" i="1" spc="-175" dirty="0">
                <a:latin typeface="Garamond"/>
                <a:cs typeface="Garamond"/>
              </a:rPr>
              <a:t> </a:t>
            </a:r>
            <a:r>
              <a:rPr sz="4650" b="1" i="1" spc="-55" dirty="0">
                <a:latin typeface="Garamond"/>
                <a:cs typeface="Garamond"/>
              </a:rPr>
              <a:t>world</a:t>
            </a:r>
            <a:endParaRPr sz="4650">
              <a:latin typeface="Garamond"/>
              <a:cs typeface="Garamond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679573" y="3049346"/>
            <a:ext cx="6833234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u="sng" spc="-10" dirty="0">
                <a:solidFill>
                  <a:srgbClr val="009999"/>
                </a:solidFill>
                <a:uFill>
                  <a:solidFill>
                    <a:srgbClr val="009999"/>
                  </a:solidFill>
                </a:uFill>
                <a:latin typeface="Garamond"/>
                <a:cs typeface="Garamond"/>
                <a:hlinkClick r:id="rId2"/>
              </a:rPr>
              <a:t>https://vimeo.com/200008645</a:t>
            </a:r>
            <a:endParaRPr sz="4400">
              <a:latin typeface="Garamond"/>
              <a:cs typeface="Garamond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22419" y="2776473"/>
            <a:ext cx="3219450" cy="130492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Obraz zawierający ubrania, zrzut ekranu, człowiek, osoba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" y="0"/>
            <a:ext cx="1219198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2623184"/>
            <a:ext cx="10325100" cy="33178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Still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film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„Westerbork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1944”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by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Rudolf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Breslauer</a:t>
            </a:r>
            <a:endParaRPr sz="24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288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r>
              <a:rPr sz="2400" spc="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„Girl</a:t>
            </a:r>
            <a:r>
              <a:rPr sz="2400" spc="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with</a:t>
            </a:r>
            <a:r>
              <a:rPr sz="2400" spc="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head</a:t>
            </a:r>
            <a:r>
              <a:rPr sz="2400" spc="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scarf”</a:t>
            </a:r>
            <a:r>
              <a:rPr sz="2400" spc="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one</a:t>
            </a:r>
            <a:r>
              <a:rPr sz="2400" spc="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symbols</a:t>
            </a:r>
            <a:r>
              <a:rPr sz="2400" spc="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hidden/mistaken</a:t>
            </a:r>
            <a:r>
              <a:rPr sz="2400" spc="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identity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victims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Roma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Sinti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Holocaust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symbols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88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Confirmation</a:t>
            </a:r>
            <a:r>
              <a:rPr sz="2400" spc="-1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bias</a:t>
            </a:r>
            <a:endParaRPr sz="24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835"/>
              </a:spcBef>
            </a:pP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Blaming</a:t>
            </a:r>
            <a:r>
              <a:rPr sz="2400" b="1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b="1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persecuted</a:t>
            </a:r>
            <a:r>
              <a:rPr sz="2400" b="1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for</a:t>
            </a:r>
            <a:r>
              <a:rPr sz="2400" b="1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lack</a:t>
            </a:r>
            <a:r>
              <a:rPr sz="2400" b="1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b="1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20" dirty="0">
                <a:solidFill>
                  <a:srgbClr val="111E46"/>
                </a:solidFill>
                <a:latin typeface="Calibri"/>
                <a:cs typeface="Calibri"/>
              </a:rPr>
              <a:t>remembrance</a:t>
            </a:r>
            <a:r>
              <a:rPr sz="2400" b="1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b="1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recognition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73633" y="212343"/>
            <a:ext cx="10941685" cy="200850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9160">
              <a:lnSpc>
                <a:spcPts val="3885"/>
              </a:lnSpc>
            </a:pP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Settela</a:t>
            </a:r>
            <a:r>
              <a:rPr sz="3600" b="1" spc="-1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Steinbach-</a:t>
            </a:r>
            <a:r>
              <a:rPr sz="3600" b="1" spc="-1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an</a:t>
            </a:r>
            <a:r>
              <a:rPr sz="3600" b="1" spc="-1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example</a:t>
            </a:r>
            <a:r>
              <a:rPr sz="3600" b="1" spc="-11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z="3600" b="1" spc="-1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hidden</a:t>
            </a:r>
            <a:r>
              <a:rPr sz="3600" b="1" spc="-10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stories</a:t>
            </a:r>
            <a:endParaRPr sz="3600">
              <a:latin typeface="Calibri"/>
              <a:cs typeface="Calibri"/>
            </a:endParaRPr>
          </a:p>
          <a:p>
            <a:pPr marL="899160" marR="296545">
              <a:lnSpc>
                <a:spcPts val="3800"/>
              </a:lnSpc>
              <a:spcBef>
                <a:spcPts val="3835"/>
              </a:spcBef>
            </a:pP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Road</a:t>
            </a:r>
            <a:r>
              <a:rPr sz="3600" b="1" spc="-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3600" b="1" spc="-1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remembrance</a:t>
            </a:r>
            <a:r>
              <a:rPr sz="3600" b="1" spc="-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–</a:t>
            </a:r>
            <a:r>
              <a:rPr sz="3600" b="1" spc="-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negating</a:t>
            </a:r>
            <a:r>
              <a:rPr sz="3600" b="1" spc="-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3600" b="1" spc="-9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racial</a:t>
            </a:r>
            <a:r>
              <a:rPr sz="3600" b="1" spc="-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reasons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sz="3600" b="1" spc="-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blaming</a:t>
            </a:r>
            <a:r>
              <a:rPr sz="3600" b="1" spc="-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3600" b="1" spc="-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victims</a:t>
            </a:r>
            <a:r>
              <a:rPr sz="3600" b="1" spc="-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for</a:t>
            </a:r>
            <a:r>
              <a:rPr sz="3600" b="1" spc="-8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silence</a:t>
            </a:r>
            <a:endParaRPr sz="3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900032"/>
            <a:ext cx="12192000" cy="3035935"/>
          </a:xfrm>
          <a:custGeom>
            <a:avLst/>
            <a:gdLst/>
            <a:ahLst/>
            <a:cxnLst/>
            <a:rect l="l" t="t" r="r" b="b"/>
            <a:pathLst>
              <a:path w="12192000" h="3035935">
                <a:moveTo>
                  <a:pt x="12192000" y="0"/>
                </a:moveTo>
                <a:lnTo>
                  <a:pt x="0" y="0"/>
                </a:lnTo>
                <a:lnTo>
                  <a:pt x="0" y="3035554"/>
                </a:lnTo>
                <a:lnTo>
                  <a:pt x="12192000" y="3035554"/>
                </a:lnTo>
                <a:lnTo>
                  <a:pt x="12192000" y="0"/>
                </a:lnTo>
                <a:close/>
              </a:path>
            </a:pathLst>
          </a:custGeom>
          <a:solidFill>
            <a:srgbClr val="111E4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21676" y="1072780"/>
            <a:ext cx="3433318" cy="1432918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2768600" y="6172911"/>
            <a:ext cx="4143375" cy="351155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 marR="5080" algn="just">
              <a:lnSpc>
                <a:spcPct val="83100"/>
              </a:lnSpc>
              <a:spcBef>
                <a:spcPts val="265"/>
              </a:spcBef>
            </a:pP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Funded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by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Union.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Views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and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opinions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expressed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are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however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those</a:t>
            </a:r>
            <a:r>
              <a:rPr sz="800" spc="2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author(s)</a:t>
            </a:r>
            <a:r>
              <a:rPr sz="800" spc="5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only</a:t>
            </a:r>
            <a:r>
              <a:rPr sz="800" spc="204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and</a:t>
            </a:r>
            <a:r>
              <a:rPr sz="800" spc="2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do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not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necessarily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reflect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those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19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</a:t>
            </a:r>
            <a:r>
              <a:rPr sz="800" spc="2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or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[name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granting</a:t>
            </a:r>
            <a:r>
              <a:rPr sz="800" spc="5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authority].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Neither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-2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nor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-2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granting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 authority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can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be</a:t>
            </a:r>
            <a:r>
              <a:rPr sz="800" spc="-2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held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responsible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for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20" dirty="0">
                <a:solidFill>
                  <a:srgbClr val="0F153C"/>
                </a:solidFill>
                <a:latin typeface="Calibri"/>
                <a:cs typeface="Calibri"/>
              </a:rPr>
              <a:t>them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0112" y="6152443"/>
            <a:ext cx="1855717" cy="40212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2106" y="340995"/>
            <a:ext cx="6265163" cy="5158358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97738" y="3701338"/>
            <a:ext cx="2846070" cy="553998"/>
          </a:xfrm>
          <a:prstGeom prst="rect">
            <a:avLst/>
          </a:prstGeom>
          <a:solidFill>
            <a:srgbClr val="4DBC97"/>
          </a:solidFill>
        </p:spPr>
        <p:txBody>
          <a:bodyPr vert="horz" wrap="square" lIns="0" tIns="2286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80"/>
              </a:spcBef>
            </a:pPr>
            <a:r>
              <a:rPr lang="en-IE" sz="3450" b="1" dirty="0">
                <a:solidFill>
                  <a:srgbClr val="FFFFFF"/>
                </a:solidFill>
                <a:latin typeface="Calibri"/>
                <a:cs typeface="Calibri"/>
              </a:rPr>
              <a:t>THANK</a:t>
            </a:r>
            <a:endParaRPr sz="345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69950" y="4483658"/>
            <a:ext cx="2225040" cy="553998"/>
          </a:xfrm>
          <a:prstGeom prst="rect">
            <a:avLst/>
          </a:prstGeom>
          <a:solidFill>
            <a:srgbClr val="4DBC97"/>
          </a:solidFill>
        </p:spPr>
        <p:txBody>
          <a:bodyPr vert="horz" wrap="square" lIns="0" tIns="2286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80"/>
              </a:spcBef>
            </a:pPr>
            <a:r>
              <a:rPr lang="en-IE" sz="3450" b="1" spc="-10" dirty="0">
                <a:solidFill>
                  <a:srgbClr val="FFFFFF"/>
                </a:solidFill>
                <a:latin typeface="Calibri"/>
                <a:cs typeface="Calibri"/>
              </a:rPr>
              <a:t>YOU</a:t>
            </a:r>
            <a:endParaRPr sz="3450" dirty="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9610090" y="4855717"/>
            <a:ext cx="539115" cy="539115"/>
            <a:chOff x="9610090" y="4855717"/>
            <a:chExt cx="539115" cy="539115"/>
          </a:xfrm>
        </p:grpSpPr>
        <p:sp>
          <p:nvSpPr>
            <p:cNvPr id="10" name="object 10"/>
            <p:cNvSpPr/>
            <p:nvPr/>
          </p:nvSpPr>
          <p:spPr>
            <a:xfrm>
              <a:off x="9610090" y="4855717"/>
              <a:ext cx="539115" cy="539115"/>
            </a:xfrm>
            <a:custGeom>
              <a:avLst/>
              <a:gdLst/>
              <a:ahLst/>
              <a:cxnLst/>
              <a:rect l="l" t="t" r="r" b="b"/>
              <a:pathLst>
                <a:path w="539115" h="539114">
                  <a:moveTo>
                    <a:pt x="269366" y="0"/>
                  </a:moveTo>
                  <a:lnTo>
                    <a:pt x="220927" y="4341"/>
                  </a:lnTo>
                  <a:lnTo>
                    <a:pt x="175345" y="16859"/>
                  </a:lnTo>
                  <a:lnTo>
                    <a:pt x="133378" y="36792"/>
                  </a:lnTo>
                  <a:lnTo>
                    <a:pt x="95785" y="63379"/>
                  </a:lnTo>
                  <a:lnTo>
                    <a:pt x="63326" y="95859"/>
                  </a:lnTo>
                  <a:lnTo>
                    <a:pt x="36759" y="133472"/>
                  </a:lnTo>
                  <a:lnTo>
                    <a:pt x="16843" y="175456"/>
                  </a:lnTo>
                  <a:lnTo>
                    <a:pt x="4337" y="221050"/>
                  </a:lnTo>
                  <a:lnTo>
                    <a:pt x="0" y="269493"/>
                  </a:lnTo>
                  <a:lnTo>
                    <a:pt x="4337" y="317937"/>
                  </a:lnTo>
                  <a:lnTo>
                    <a:pt x="16843" y="363531"/>
                  </a:lnTo>
                  <a:lnTo>
                    <a:pt x="36759" y="405515"/>
                  </a:lnTo>
                  <a:lnTo>
                    <a:pt x="63326" y="443128"/>
                  </a:lnTo>
                  <a:lnTo>
                    <a:pt x="95785" y="475608"/>
                  </a:lnTo>
                  <a:lnTo>
                    <a:pt x="133378" y="502195"/>
                  </a:lnTo>
                  <a:lnTo>
                    <a:pt x="175345" y="522128"/>
                  </a:lnTo>
                  <a:lnTo>
                    <a:pt x="220927" y="534646"/>
                  </a:lnTo>
                  <a:lnTo>
                    <a:pt x="269366" y="538987"/>
                  </a:lnTo>
                  <a:lnTo>
                    <a:pt x="317810" y="534646"/>
                  </a:lnTo>
                  <a:lnTo>
                    <a:pt x="363404" y="522128"/>
                  </a:lnTo>
                  <a:lnTo>
                    <a:pt x="405388" y="502195"/>
                  </a:lnTo>
                  <a:lnTo>
                    <a:pt x="443001" y="475608"/>
                  </a:lnTo>
                  <a:lnTo>
                    <a:pt x="475481" y="443128"/>
                  </a:lnTo>
                  <a:lnTo>
                    <a:pt x="502068" y="405515"/>
                  </a:lnTo>
                  <a:lnTo>
                    <a:pt x="522001" y="363531"/>
                  </a:lnTo>
                  <a:lnTo>
                    <a:pt x="534519" y="317937"/>
                  </a:lnTo>
                  <a:lnTo>
                    <a:pt x="538860" y="269493"/>
                  </a:lnTo>
                  <a:lnTo>
                    <a:pt x="534519" y="221050"/>
                  </a:lnTo>
                  <a:lnTo>
                    <a:pt x="522001" y="175456"/>
                  </a:lnTo>
                  <a:lnTo>
                    <a:pt x="502068" y="133472"/>
                  </a:lnTo>
                  <a:lnTo>
                    <a:pt x="475481" y="95859"/>
                  </a:lnTo>
                  <a:lnTo>
                    <a:pt x="443001" y="63379"/>
                  </a:lnTo>
                  <a:lnTo>
                    <a:pt x="405388" y="36792"/>
                  </a:lnTo>
                  <a:lnTo>
                    <a:pt x="363404" y="16859"/>
                  </a:lnTo>
                  <a:lnTo>
                    <a:pt x="317810" y="4341"/>
                  </a:lnTo>
                  <a:lnTo>
                    <a:pt x="269366" y="0"/>
                  </a:lnTo>
                  <a:close/>
                </a:path>
              </a:pathLst>
            </a:custGeom>
            <a:solidFill>
              <a:srgbClr val="EE47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9709804" y="4955698"/>
              <a:ext cx="339725" cy="339725"/>
            </a:xfrm>
            <a:custGeom>
              <a:avLst/>
              <a:gdLst/>
              <a:ahLst/>
              <a:cxnLst/>
              <a:rect l="l" t="t" r="r" b="b"/>
              <a:pathLst>
                <a:path w="339725" h="339725">
                  <a:moveTo>
                    <a:pt x="204046" y="0"/>
                  </a:moveTo>
                  <a:lnTo>
                    <a:pt x="124297" y="0"/>
                  </a:lnTo>
                  <a:lnTo>
                    <a:pt x="111877" y="377"/>
                  </a:lnTo>
                  <a:lnTo>
                    <a:pt x="67119" y="6094"/>
                  </a:lnTo>
                  <a:lnTo>
                    <a:pt x="28809" y="28670"/>
                  </a:lnTo>
                  <a:lnTo>
                    <a:pt x="17134" y="42830"/>
                  </a:lnTo>
                  <a:lnTo>
                    <a:pt x="17029" y="42973"/>
                  </a:lnTo>
                  <a:lnTo>
                    <a:pt x="2196" y="87197"/>
                  </a:lnTo>
                  <a:lnTo>
                    <a:pt x="71" y="141775"/>
                  </a:lnTo>
                  <a:lnTo>
                    <a:pt x="0" y="197250"/>
                  </a:lnTo>
                  <a:lnTo>
                    <a:pt x="135" y="214534"/>
                  </a:lnTo>
                  <a:lnTo>
                    <a:pt x="3869" y="262651"/>
                  </a:lnTo>
                  <a:lnTo>
                    <a:pt x="16949" y="296068"/>
                  </a:lnTo>
                  <a:lnTo>
                    <a:pt x="17029" y="296211"/>
                  </a:lnTo>
                  <a:lnTo>
                    <a:pt x="22171" y="303299"/>
                  </a:lnTo>
                  <a:lnTo>
                    <a:pt x="22288" y="303460"/>
                  </a:lnTo>
                  <a:lnTo>
                    <a:pt x="28809" y="310483"/>
                  </a:lnTo>
                  <a:lnTo>
                    <a:pt x="67119" y="332986"/>
                  </a:lnTo>
                  <a:lnTo>
                    <a:pt x="111877" y="338488"/>
                  </a:lnTo>
                  <a:lnTo>
                    <a:pt x="146072" y="339165"/>
                  </a:lnTo>
                  <a:lnTo>
                    <a:pt x="210535" y="339165"/>
                  </a:lnTo>
                  <a:lnTo>
                    <a:pt x="252021" y="336970"/>
                  </a:lnTo>
                  <a:lnTo>
                    <a:pt x="288744" y="326449"/>
                  </a:lnTo>
                  <a:lnTo>
                    <a:pt x="311847" y="309118"/>
                  </a:lnTo>
                  <a:lnTo>
                    <a:pt x="125027" y="309118"/>
                  </a:lnTo>
                  <a:lnTo>
                    <a:pt x="112948" y="308891"/>
                  </a:lnTo>
                  <a:lnTo>
                    <a:pt x="74604" y="304325"/>
                  </a:lnTo>
                  <a:lnTo>
                    <a:pt x="40366" y="278098"/>
                  </a:lnTo>
                  <a:lnTo>
                    <a:pt x="31284" y="239363"/>
                  </a:lnTo>
                  <a:lnTo>
                    <a:pt x="31222" y="238601"/>
                  </a:lnTo>
                  <a:lnTo>
                    <a:pt x="30737" y="227341"/>
                  </a:lnTo>
                  <a:lnTo>
                    <a:pt x="30708" y="226651"/>
                  </a:lnTo>
                  <a:lnTo>
                    <a:pt x="30452" y="214915"/>
                  </a:lnTo>
                  <a:lnTo>
                    <a:pt x="30469" y="124110"/>
                  </a:lnTo>
                  <a:lnTo>
                    <a:pt x="33587" y="81597"/>
                  </a:lnTo>
                  <a:lnTo>
                    <a:pt x="55860" y="44164"/>
                  </a:lnTo>
                  <a:lnTo>
                    <a:pt x="101072" y="31464"/>
                  </a:lnTo>
                  <a:lnTo>
                    <a:pt x="125027" y="30686"/>
                  </a:lnTo>
                  <a:lnTo>
                    <a:pt x="312493" y="30686"/>
                  </a:lnTo>
                  <a:lnTo>
                    <a:pt x="310622" y="28670"/>
                  </a:lnTo>
                  <a:lnTo>
                    <a:pt x="272202" y="6094"/>
                  </a:lnTo>
                  <a:lnTo>
                    <a:pt x="227498" y="537"/>
                  </a:lnTo>
                  <a:lnTo>
                    <a:pt x="215102" y="142"/>
                  </a:lnTo>
                  <a:lnTo>
                    <a:pt x="204046" y="0"/>
                  </a:lnTo>
                  <a:close/>
                </a:path>
                <a:path w="339725" h="339725">
                  <a:moveTo>
                    <a:pt x="312493" y="30686"/>
                  </a:moveTo>
                  <a:lnTo>
                    <a:pt x="214149" y="30686"/>
                  </a:lnTo>
                  <a:lnTo>
                    <a:pt x="226355" y="30950"/>
                  </a:lnTo>
                  <a:lnTo>
                    <a:pt x="238359" y="31464"/>
                  </a:lnTo>
                  <a:lnTo>
                    <a:pt x="277856" y="40608"/>
                  </a:lnTo>
                  <a:lnTo>
                    <a:pt x="304097" y="74846"/>
                  </a:lnTo>
                  <a:lnTo>
                    <a:pt x="308593" y="111684"/>
                  </a:lnTo>
                  <a:lnTo>
                    <a:pt x="308649" y="113190"/>
                  </a:lnTo>
                  <a:lnTo>
                    <a:pt x="308854" y="124110"/>
                  </a:lnTo>
                  <a:lnTo>
                    <a:pt x="308868" y="214915"/>
                  </a:lnTo>
                  <a:lnTo>
                    <a:pt x="308649" y="226651"/>
                  </a:lnTo>
                  <a:lnTo>
                    <a:pt x="304064" y="265015"/>
                  </a:lnTo>
                  <a:lnTo>
                    <a:pt x="277856" y="299307"/>
                  </a:lnTo>
                  <a:lnTo>
                    <a:pt x="238359" y="308451"/>
                  </a:lnTo>
                  <a:lnTo>
                    <a:pt x="214292" y="309118"/>
                  </a:lnTo>
                  <a:lnTo>
                    <a:pt x="311847" y="309118"/>
                  </a:lnTo>
                  <a:lnTo>
                    <a:pt x="333126" y="272063"/>
                  </a:lnTo>
                  <a:lnTo>
                    <a:pt x="338681" y="227341"/>
                  </a:lnTo>
                  <a:lnTo>
                    <a:pt x="339252" y="197250"/>
                  </a:lnTo>
                  <a:lnTo>
                    <a:pt x="339181" y="124110"/>
                  </a:lnTo>
                  <a:lnTo>
                    <a:pt x="338883" y="113190"/>
                  </a:lnTo>
                  <a:lnTo>
                    <a:pt x="338841" y="111684"/>
                  </a:lnTo>
                  <a:lnTo>
                    <a:pt x="338271" y="101314"/>
                  </a:lnTo>
                  <a:lnTo>
                    <a:pt x="338181" y="99663"/>
                  </a:lnTo>
                  <a:lnTo>
                    <a:pt x="337163" y="87197"/>
                  </a:lnTo>
                  <a:lnTo>
                    <a:pt x="326612" y="50476"/>
                  </a:lnTo>
                  <a:lnTo>
                    <a:pt x="317188" y="35780"/>
                  </a:lnTo>
                  <a:lnTo>
                    <a:pt x="317071" y="35619"/>
                  </a:lnTo>
                  <a:lnTo>
                    <a:pt x="312493" y="3068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92462" y="5014213"/>
              <a:ext cx="197993" cy="197993"/>
            </a:xfrm>
            <a:prstGeom prst="rect">
              <a:avLst/>
            </a:prstGeom>
          </p:spPr>
        </p:pic>
      </p:grpSp>
      <p:grpSp>
        <p:nvGrpSpPr>
          <p:cNvPr id="16" name="object 16"/>
          <p:cNvGrpSpPr/>
          <p:nvPr/>
        </p:nvGrpSpPr>
        <p:grpSpPr>
          <a:xfrm>
            <a:off x="8946642" y="4855717"/>
            <a:ext cx="539115" cy="539115"/>
            <a:chOff x="8946642" y="4855717"/>
            <a:chExt cx="539115" cy="539115"/>
          </a:xfrm>
        </p:grpSpPr>
        <p:sp>
          <p:nvSpPr>
            <p:cNvPr id="17" name="object 17"/>
            <p:cNvSpPr/>
            <p:nvPr/>
          </p:nvSpPr>
          <p:spPr>
            <a:xfrm>
              <a:off x="8946642" y="4855717"/>
              <a:ext cx="539115" cy="539115"/>
            </a:xfrm>
            <a:custGeom>
              <a:avLst/>
              <a:gdLst/>
              <a:ahLst/>
              <a:cxnLst/>
              <a:rect l="l" t="t" r="r" b="b"/>
              <a:pathLst>
                <a:path w="539115" h="539114">
                  <a:moveTo>
                    <a:pt x="269366" y="0"/>
                  </a:moveTo>
                  <a:lnTo>
                    <a:pt x="220961" y="4341"/>
                  </a:lnTo>
                  <a:lnTo>
                    <a:pt x="175396" y="16859"/>
                  </a:lnTo>
                  <a:lnTo>
                    <a:pt x="133434" y="36792"/>
                  </a:lnTo>
                  <a:lnTo>
                    <a:pt x="95837" y="63379"/>
                  </a:lnTo>
                  <a:lnTo>
                    <a:pt x="63368" y="95859"/>
                  </a:lnTo>
                  <a:lnTo>
                    <a:pt x="36787" y="133472"/>
                  </a:lnTo>
                  <a:lnTo>
                    <a:pt x="16858" y="175456"/>
                  </a:lnTo>
                  <a:lnTo>
                    <a:pt x="4341" y="221050"/>
                  </a:lnTo>
                  <a:lnTo>
                    <a:pt x="0" y="269493"/>
                  </a:lnTo>
                  <a:lnTo>
                    <a:pt x="4341" y="317937"/>
                  </a:lnTo>
                  <a:lnTo>
                    <a:pt x="16858" y="363531"/>
                  </a:lnTo>
                  <a:lnTo>
                    <a:pt x="36787" y="405515"/>
                  </a:lnTo>
                  <a:lnTo>
                    <a:pt x="63368" y="443128"/>
                  </a:lnTo>
                  <a:lnTo>
                    <a:pt x="95837" y="475608"/>
                  </a:lnTo>
                  <a:lnTo>
                    <a:pt x="133434" y="502195"/>
                  </a:lnTo>
                  <a:lnTo>
                    <a:pt x="175396" y="522128"/>
                  </a:lnTo>
                  <a:lnTo>
                    <a:pt x="220961" y="534646"/>
                  </a:lnTo>
                  <a:lnTo>
                    <a:pt x="269366" y="538987"/>
                  </a:lnTo>
                  <a:lnTo>
                    <a:pt x="317810" y="534646"/>
                  </a:lnTo>
                  <a:lnTo>
                    <a:pt x="363404" y="522128"/>
                  </a:lnTo>
                  <a:lnTo>
                    <a:pt x="405388" y="502195"/>
                  </a:lnTo>
                  <a:lnTo>
                    <a:pt x="443001" y="475608"/>
                  </a:lnTo>
                  <a:lnTo>
                    <a:pt x="475481" y="443128"/>
                  </a:lnTo>
                  <a:lnTo>
                    <a:pt x="502068" y="405515"/>
                  </a:lnTo>
                  <a:lnTo>
                    <a:pt x="522001" y="363531"/>
                  </a:lnTo>
                  <a:lnTo>
                    <a:pt x="534519" y="317937"/>
                  </a:lnTo>
                  <a:lnTo>
                    <a:pt x="538860" y="269493"/>
                  </a:lnTo>
                  <a:lnTo>
                    <a:pt x="534519" y="221050"/>
                  </a:lnTo>
                  <a:lnTo>
                    <a:pt x="522001" y="175456"/>
                  </a:lnTo>
                  <a:lnTo>
                    <a:pt x="502068" y="133472"/>
                  </a:lnTo>
                  <a:lnTo>
                    <a:pt x="475481" y="95859"/>
                  </a:lnTo>
                  <a:lnTo>
                    <a:pt x="443001" y="63379"/>
                  </a:lnTo>
                  <a:lnTo>
                    <a:pt x="405388" y="36792"/>
                  </a:lnTo>
                  <a:lnTo>
                    <a:pt x="363404" y="16859"/>
                  </a:lnTo>
                  <a:lnTo>
                    <a:pt x="317810" y="4341"/>
                  </a:lnTo>
                  <a:lnTo>
                    <a:pt x="269366" y="0"/>
                  </a:lnTo>
                  <a:close/>
                </a:path>
              </a:pathLst>
            </a:custGeom>
            <a:solidFill>
              <a:srgbClr val="EE47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170162" y="5051549"/>
              <a:ext cx="224790" cy="227331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055608" y="5056885"/>
              <a:ext cx="73660" cy="222250"/>
            </a:xfrm>
            <a:custGeom>
              <a:avLst/>
              <a:gdLst/>
              <a:ahLst/>
              <a:cxnLst/>
              <a:rect l="l" t="t" r="r" b="b"/>
              <a:pathLst>
                <a:path w="73659" h="222250">
                  <a:moveTo>
                    <a:pt x="73660" y="0"/>
                  </a:moveTo>
                  <a:lnTo>
                    <a:pt x="0" y="0"/>
                  </a:lnTo>
                  <a:lnTo>
                    <a:pt x="0" y="221741"/>
                  </a:lnTo>
                  <a:lnTo>
                    <a:pt x="73660" y="221741"/>
                  </a:lnTo>
                  <a:lnTo>
                    <a:pt x="73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51417" y="4949824"/>
              <a:ext cx="82607" cy="76983"/>
            </a:xfrm>
            <a:prstGeom prst="rect">
              <a:avLst/>
            </a:prstGeom>
          </p:spPr>
        </p:pic>
      </p:grpSp>
      <p:sp>
        <p:nvSpPr>
          <p:cNvPr id="24" name="object 24"/>
          <p:cNvSpPr/>
          <p:nvPr/>
        </p:nvSpPr>
        <p:spPr>
          <a:xfrm>
            <a:off x="409905" y="667766"/>
            <a:ext cx="895985" cy="895985"/>
          </a:xfrm>
          <a:custGeom>
            <a:avLst/>
            <a:gdLst/>
            <a:ahLst/>
            <a:cxnLst/>
            <a:rect l="l" t="t" r="r" b="b"/>
            <a:pathLst>
              <a:path w="895985" h="895985">
                <a:moveTo>
                  <a:pt x="447967" y="0"/>
                </a:moveTo>
                <a:lnTo>
                  <a:pt x="399155" y="2628"/>
                </a:lnTo>
                <a:lnTo>
                  <a:pt x="351866" y="10330"/>
                </a:lnTo>
                <a:lnTo>
                  <a:pt x="306373" y="22834"/>
                </a:lnTo>
                <a:lnTo>
                  <a:pt x="262949" y="39866"/>
                </a:lnTo>
                <a:lnTo>
                  <a:pt x="221868" y="61152"/>
                </a:lnTo>
                <a:lnTo>
                  <a:pt x="183402" y="86420"/>
                </a:lnTo>
                <a:lnTo>
                  <a:pt x="147825" y="115397"/>
                </a:lnTo>
                <a:lnTo>
                  <a:pt x="115410" y="147809"/>
                </a:lnTo>
                <a:lnTo>
                  <a:pt x="86430" y="183382"/>
                </a:lnTo>
                <a:lnTo>
                  <a:pt x="61159" y="221845"/>
                </a:lnTo>
                <a:lnTo>
                  <a:pt x="39871" y="262923"/>
                </a:lnTo>
                <a:lnTo>
                  <a:pt x="22837" y="306344"/>
                </a:lnTo>
                <a:lnTo>
                  <a:pt x="10332" y="351834"/>
                </a:lnTo>
                <a:lnTo>
                  <a:pt x="2628" y="399120"/>
                </a:lnTo>
                <a:lnTo>
                  <a:pt x="0" y="447929"/>
                </a:lnTo>
                <a:lnTo>
                  <a:pt x="2628" y="496739"/>
                </a:lnTo>
                <a:lnTo>
                  <a:pt x="10332" y="544029"/>
                </a:lnTo>
                <a:lnTo>
                  <a:pt x="22837" y="589526"/>
                </a:lnTo>
                <a:lnTo>
                  <a:pt x="39871" y="632956"/>
                </a:lnTo>
                <a:lnTo>
                  <a:pt x="61159" y="674045"/>
                </a:lnTo>
                <a:lnTo>
                  <a:pt x="86430" y="712519"/>
                </a:lnTo>
                <a:lnTo>
                  <a:pt x="115410" y="748105"/>
                </a:lnTo>
                <a:lnTo>
                  <a:pt x="147825" y="780530"/>
                </a:lnTo>
                <a:lnTo>
                  <a:pt x="183402" y="809519"/>
                </a:lnTo>
                <a:lnTo>
                  <a:pt x="221868" y="834799"/>
                </a:lnTo>
                <a:lnTo>
                  <a:pt x="262949" y="856096"/>
                </a:lnTo>
                <a:lnTo>
                  <a:pt x="306373" y="873137"/>
                </a:lnTo>
                <a:lnTo>
                  <a:pt x="351866" y="885647"/>
                </a:lnTo>
                <a:lnTo>
                  <a:pt x="399155" y="893355"/>
                </a:lnTo>
                <a:lnTo>
                  <a:pt x="447967" y="895985"/>
                </a:lnTo>
                <a:lnTo>
                  <a:pt x="496776" y="893355"/>
                </a:lnTo>
                <a:lnTo>
                  <a:pt x="544062" y="885647"/>
                </a:lnTo>
                <a:lnTo>
                  <a:pt x="589553" y="873137"/>
                </a:lnTo>
                <a:lnTo>
                  <a:pt x="632974" y="856096"/>
                </a:lnTo>
                <a:lnTo>
                  <a:pt x="674053" y="834799"/>
                </a:lnTo>
                <a:lnTo>
                  <a:pt x="712517" y="809519"/>
                </a:lnTo>
                <a:lnTo>
                  <a:pt x="748092" y="780530"/>
                </a:lnTo>
                <a:lnTo>
                  <a:pt x="780505" y="748105"/>
                </a:lnTo>
                <a:lnTo>
                  <a:pt x="809483" y="712519"/>
                </a:lnTo>
                <a:lnTo>
                  <a:pt x="834752" y="674045"/>
                </a:lnTo>
                <a:lnTo>
                  <a:pt x="856040" y="632956"/>
                </a:lnTo>
                <a:lnTo>
                  <a:pt x="873072" y="589526"/>
                </a:lnTo>
                <a:lnTo>
                  <a:pt x="885577" y="544029"/>
                </a:lnTo>
                <a:lnTo>
                  <a:pt x="893280" y="496739"/>
                </a:lnTo>
                <a:lnTo>
                  <a:pt x="895908" y="447929"/>
                </a:lnTo>
                <a:lnTo>
                  <a:pt x="893280" y="399120"/>
                </a:lnTo>
                <a:lnTo>
                  <a:pt x="885577" y="351834"/>
                </a:lnTo>
                <a:lnTo>
                  <a:pt x="873072" y="306344"/>
                </a:lnTo>
                <a:lnTo>
                  <a:pt x="856040" y="262923"/>
                </a:lnTo>
                <a:lnTo>
                  <a:pt x="834752" y="221845"/>
                </a:lnTo>
                <a:lnTo>
                  <a:pt x="809483" y="183382"/>
                </a:lnTo>
                <a:lnTo>
                  <a:pt x="780505" y="147809"/>
                </a:lnTo>
                <a:lnTo>
                  <a:pt x="748092" y="115397"/>
                </a:lnTo>
                <a:lnTo>
                  <a:pt x="712517" y="86420"/>
                </a:lnTo>
                <a:lnTo>
                  <a:pt x="674053" y="61152"/>
                </a:lnTo>
                <a:lnTo>
                  <a:pt x="632974" y="39866"/>
                </a:lnTo>
                <a:lnTo>
                  <a:pt x="589553" y="22834"/>
                </a:lnTo>
                <a:lnTo>
                  <a:pt x="544062" y="10330"/>
                </a:lnTo>
                <a:lnTo>
                  <a:pt x="496776" y="2628"/>
                </a:lnTo>
                <a:lnTo>
                  <a:pt x="447967" y="0"/>
                </a:lnTo>
                <a:close/>
              </a:path>
            </a:pathLst>
          </a:custGeom>
          <a:solidFill>
            <a:srgbClr val="1889B0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5" name="object 25"/>
          <p:cNvGrpSpPr/>
          <p:nvPr/>
        </p:nvGrpSpPr>
        <p:grpSpPr>
          <a:xfrm>
            <a:off x="10871200" y="3484117"/>
            <a:ext cx="1320800" cy="2639695"/>
            <a:chOff x="10871200" y="3484117"/>
            <a:chExt cx="1320800" cy="2639695"/>
          </a:xfrm>
        </p:grpSpPr>
        <p:sp>
          <p:nvSpPr>
            <p:cNvPr id="26" name="object 26"/>
            <p:cNvSpPr/>
            <p:nvPr/>
          </p:nvSpPr>
          <p:spPr>
            <a:xfrm>
              <a:off x="10871200" y="3484117"/>
              <a:ext cx="1320800" cy="2614295"/>
            </a:xfrm>
            <a:custGeom>
              <a:avLst/>
              <a:gdLst/>
              <a:ahLst/>
              <a:cxnLst/>
              <a:rect l="l" t="t" r="r" b="b"/>
              <a:pathLst>
                <a:path w="1320800" h="2614295">
                  <a:moveTo>
                    <a:pt x="532257" y="256159"/>
                  </a:moveTo>
                  <a:lnTo>
                    <a:pt x="490867" y="288378"/>
                  </a:lnTo>
                  <a:lnTo>
                    <a:pt x="450723" y="322059"/>
                  </a:lnTo>
                  <a:lnTo>
                    <a:pt x="411886" y="357187"/>
                  </a:lnTo>
                  <a:lnTo>
                    <a:pt x="374434" y="393712"/>
                  </a:lnTo>
                  <a:lnTo>
                    <a:pt x="338429" y="431596"/>
                  </a:lnTo>
                  <a:lnTo>
                    <a:pt x="303949" y="470827"/>
                  </a:lnTo>
                  <a:lnTo>
                    <a:pt x="271056" y="511365"/>
                  </a:lnTo>
                  <a:lnTo>
                    <a:pt x="239826" y="553173"/>
                  </a:lnTo>
                  <a:lnTo>
                    <a:pt x="210324" y="596214"/>
                  </a:lnTo>
                  <a:lnTo>
                    <a:pt x="182626" y="640461"/>
                  </a:lnTo>
                  <a:lnTo>
                    <a:pt x="532257" y="256159"/>
                  </a:lnTo>
                  <a:close/>
                </a:path>
                <a:path w="1320800" h="2614295">
                  <a:moveTo>
                    <a:pt x="840994" y="87388"/>
                  </a:moveTo>
                  <a:lnTo>
                    <a:pt x="805738" y="102349"/>
                  </a:lnTo>
                  <a:lnTo>
                    <a:pt x="770128" y="118211"/>
                  </a:lnTo>
                  <a:lnTo>
                    <a:pt x="734504" y="135178"/>
                  </a:lnTo>
                  <a:lnTo>
                    <a:pt x="699262" y="153416"/>
                  </a:lnTo>
                  <a:lnTo>
                    <a:pt x="99060" y="813181"/>
                  </a:lnTo>
                  <a:lnTo>
                    <a:pt x="84836" y="849630"/>
                  </a:lnTo>
                  <a:lnTo>
                    <a:pt x="71348" y="886434"/>
                  </a:lnTo>
                  <a:lnTo>
                    <a:pt x="58597" y="923950"/>
                  </a:lnTo>
                  <a:lnTo>
                    <a:pt x="46609" y="962533"/>
                  </a:lnTo>
                  <a:lnTo>
                    <a:pt x="840994" y="87388"/>
                  </a:lnTo>
                  <a:close/>
                </a:path>
                <a:path w="1320800" h="2614295">
                  <a:moveTo>
                    <a:pt x="1050798" y="25273"/>
                  </a:moveTo>
                  <a:lnTo>
                    <a:pt x="971346" y="47117"/>
                  </a:lnTo>
                  <a:lnTo>
                    <a:pt x="943991" y="54356"/>
                  </a:lnTo>
                  <a:lnTo>
                    <a:pt x="17526" y="1073150"/>
                  </a:lnTo>
                  <a:lnTo>
                    <a:pt x="12014" y="1100848"/>
                  </a:lnTo>
                  <a:lnTo>
                    <a:pt x="7277" y="1128509"/>
                  </a:lnTo>
                  <a:lnTo>
                    <a:pt x="3289" y="1156144"/>
                  </a:lnTo>
                  <a:lnTo>
                    <a:pt x="0" y="1183767"/>
                  </a:lnTo>
                  <a:lnTo>
                    <a:pt x="1050798" y="25273"/>
                  </a:lnTo>
                  <a:close/>
                </a:path>
                <a:path w="1320800" h="2614295">
                  <a:moveTo>
                    <a:pt x="1233424" y="2032"/>
                  </a:moveTo>
                  <a:lnTo>
                    <a:pt x="1186764" y="5384"/>
                  </a:lnTo>
                  <a:lnTo>
                    <a:pt x="1140206" y="11684"/>
                  </a:lnTo>
                  <a:lnTo>
                    <a:pt x="1905" y="1267206"/>
                  </a:lnTo>
                  <a:lnTo>
                    <a:pt x="1600" y="1280363"/>
                  </a:lnTo>
                  <a:lnTo>
                    <a:pt x="292" y="1307338"/>
                  </a:lnTo>
                  <a:lnTo>
                    <a:pt x="0" y="1321562"/>
                  </a:lnTo>
                  <a:lnTo>
                    <a:pt x="228" y="1341958"/>
                  </a:lnTo>
                  <a:lnTo>
                    <a:pt x="800" y="1352143"/>
                  </a:lnTo>
                  <a:lnTo>
                    <a:pt x="1905" y="1362329"/>
                  </a:lnTo>
                  <a:lnTo>
                    <a:pt x="1233424" y="2032"/>
                  </a:lnTo>
                  <a:close/>
                </a:path>
                <a:path w="1320800" h="2614295">
                  <a:moveTo>
                    <a:pt x="1320800" y="2210333"/>
                  </a:moveTo>
                  <a:lnTo>
                    <a:pt x="971169" y="2596527"/>
                  </a:lnTo>
                  <a:lnTo>
                    <a:pt x="1041146" y="2613990"/>
                  </a:lnTo>
                  <a:lnTo>
                    <a:pt x="1320800" y="2305227"/>
                  </a:lnTo>
                  <a:lnTo>
                    <a:pt x="1320800" y="2210333"/>
                  </a:lnTo>
                  <a:close/>
                </a:path>
                <a:path w="1320800" h="2614295">
                  <a:moveTo>
                    <a:pt x="1320800" y="2036876"/>
                  </a:moveTo>
                  <a:lnTo>
                    <a:pt x="848868" y="2557716"/>
                  </a:lnTo>
                  <a:lnTo>
                    <a:pt x="912876" y="2580995"/>
                  </a:lnTo>
                  <a:lnTo>
                    <a:pt x="1320800" y="2130336"/>
                  </a:lnTo>
                  <a:lnTo>
                    <a:pt x="1320800" y="2036876"/>
                  </a:lnTo>
                  <a:close/>
                </a:path>
                <a:path w="1320800" h="2614295">
                  <a:moveTo>
                    <a:pt x="1320800" y="1862137"/>
                  </a:moveTo>
                  <a:lnTo>
                    <a:pt x="734187" y="2505316"/>
                  </a:lnTo>
                  <a:lnTo>
                    <a:pt x="763562" y="2519629"/>
                  </a:lnTo>
                  <a:lnTo>
                    <a:pt x="778700" y="2526334"/>
                  </a:lnTo>
                  <a:lnTo>
                    <a:pt x="794385" y="2532481"/>
                  </a:lnTo>
                  <a:lnTo>
                    <a:pt x="1320800" y="1955685"/>
                  </a:lnTo>
                  <a:lnTo>
                    <a:pt x="1320800" y="1862137"/>
                  </a:lnTo>
                  <a:close/>
                </a:path>
                <a:path w="1320800" h="2614295">
                  <a:moveTo>
                    <a:pt x="1320800" y="1694764"/>
                  </a:moveTo>
                  <a:lnTo>
                    <a:pt x="633222" y="2452928"/>
                  </a:lnTo>
                  <a:lnTo>
                    <a:pt x="647471" y="2461336"/>
                  </a:lnTo>
                  <a:lnTo>
                    <a:pt x="661339" y="2469184"/>
                  </a:lnTo>
                  <a:lnTo>
                    <a:pt x="675220" y="2476677"/>
                  </a:lnTo>
                  <a:lnTo>
                    <a:pt x="689483" y="2483980"/>
                  </a:lnTo>
                  <a:lnTo>
                    <a:pt x="1320800" y="1787842"/>
                  </a:lnTo>
                  <a:lnTo>
                    <a:pt x="1320800" y="1694764"/>
                  </a:lnTo>
                  <a:close/>
                </a:path>
                <a:path w="1320800" h="2614295">
                  <a:moveTo>
                    <a:pt x="1320800" y="1528076"/>
                  </a:moveTo>
                  <a:lnTo>
                    <a:pt x="540004" y="2388882"/>
                  </a:lnTo>
                  <a:lnTo>
                    <a:pt x="553072" y="2398750"/>
                  </a:lnTo>
                  <a:lnTo>
                    <a:pt x="566178" y="2408047"/>
                  </a:lnTo>
                  <a:lnTo>
                    <a:pt x="592455" y="2425763"/>
                  </a:lnTo>
                  <a:lnTo>
                    <a:pt x="1320800" y="1623136"/>
                  </a:lnTo>
                  <a:lnTo>
                    <a:pt x="1320800" y="1528076"/>
                  </a:lnTo>
                  <a:close/>
                </a:path>
                <a:path w="1320800" h="2614295">
                  <a:moveTo>
                    <a:pt x="1320800" y="1351051"/>
                  </a:moveTo>
                  <a:lnTo>
                    <a:pt x="444754" y="2317089"/>
                  </a:lnTo>
                  <a:lnTo>
                    <a:pt x="491363" y="2357844"/>
                  </a:lnTo>
                  <a:lnTo>
                    <a:pt x="1320800" y="1442923"/>
                  </a:lnTo>
                  <a:lnTo>
                    <a:pt x="1320800" y="1351051"/>
                  </a:lnTo>
                  <a:close/>
                </a:path>
                <a:path w="1320800" h="2614295">
                  <a:moveTo>
                    <a:pt x="1320800" y="1179423"/>
                  </a:moveTo>
                  <a:lnTo>
                    <a:pt x="365125" y="2231694"/>
                  </a:lnTo>
                  <a:lnTo>
                    <a:pt x="386753" y="2254021"/>
                  </a:lnTo>
                  <a:lnTo>
                    <a:pt x="398208" y="2265540"/>
                  </a:lnTo>
                  <a:lnTo>
                    <a:pt x="409829" y="2276335"/>
                  </a:lnTo>
                  <a:lnTo>
                    <a:pt x="1320800" y="1274597"/>
                  </a:lnTo>
                  <a:lnTo>
                    <a:pt x="1320800" y="1179423"/>
                  </a:lnTo>
                  <a:close/>
                </a:path>
                <a:path w="1320800" h="2614295">
                  <a:moveTo>
                    <a:pt x="1320800" y="1013091"/>
                  </a:moveTo>
                  <a:lnTo>
                    <a:pt x="291338" y="2146312"/>
                  </a:lnTo>
                  <a:lnTo>
                    <a:pt x="332105" y="2194826"/>
                  </a:lnTo>
                  <a:lnTo>
                    <a:pt x="1320800" y="1106068"/>
                  </a:lnTo>
                  <a:lnTo>
                    <a:pt x="1320800" y="1013091"/>
                  </a:lnTo>
                  <a:close/>
                </a:path>
                <a:path w="1320800" h="2614295">
                  <a:moveTo>
                    <a:pt x="1320800" y="837717"/>
                  </a:moveTo>
                  <a:lnTo>
                    <a:pt x="215646" y="2047367"/>
                  </a:lnTo>
                  <a:lnTo>
                    <a:pt x="234010" y="2074252"/>
                  </a:lnTo>
                  <a:lnTo>
                    <a:pt x="243408" y="2087435"/>
                  </a:lnTo>
                  <a:lnTo>
                    <a:pt x="252476" y="2099691"/>
                  </a:lnTo>
                  <a:lnTo>
                    <a:pt x="1320800" y="930402"/>
                  </a:lnTo>
                  <a:lnTo>
                    <a:pt x="1320800" y="837717"/>
                  </a:lnTo>
                  <a:close/>
                </a:path>
                <a:path w="1320800" h="2614295">
                  <a:moveTo>
                    <a:pt x="1320800" y="666978"/>
                  </a:moveTo>
                  <a:lnTo>
                    <a:pt x="155448" y="1948434"/>
                  </a:lnTo>
                  <a:lnTo>
                    <a:pt x="163029" y="1962937"/>
                  </a:lnTo>
                  <a:lnTo>
                    <a:pt x="171196" y="1977478"/>
                  </a:lnTo>
                  <a:lnTo>
                    <a:pt x="188468" y="2006600"/>
                  </a:lnTo>
                  <a:lnTo>
                    <a:pt x="1320800" y="759333"/>
                  </a:lnTo>
                  <a:lnTo>
                    <a:pt x="1320800" y="666978"/>
                  </a:lnTo>
                  <a:close/>
                </a:path>
                <a:path w="1320800" h="2614295">
                  <a:moveTo>
                    <a:pt x="1320800" y="495909"/>
                  </a:moveTo>
                  <a:lnTo>
                    <a:pt x="100965" y="1837817"/>
                  </a:lnTo>
                  <a:lnTo>
                    <a:pt x="107416" y="1853793"/>
                  </a:lnTo>
                  <a:lnTo>
                    <a:pt x="114808" y="1869592"/>
                  </a:lnTo>
                  <a:lnTo>
                    <a:pt x="130175" y="1899920"/>
                  </a:lnTo>
                  <a:lnTo>
                    <a:pt x="1320800" y="588441"/>
                  </a:lnTo>
                  <a:lnTo>
                    <a:pt x="1320800" y="495909"/>
                  </a:lnTo>
                  <a:close/>
                </a:path>
                <a:path w="1320800" h="2614295">
                  <a:moveTo>
                    <a:pt x="1320800" y="323608"/>
                  </a:moveTo>
                  <a:lnTo>
                    <a:pt x="60198" y="1717421"/>
                  </a:lnTo>
                  <a:lnTo>
                    <a:pt x="71120" y="1751444"/>
                  </a:lnTo>
                  <a:lnTo>
                    <a:pt x="76873" y="1768233"/>
                  </a:lnTo>
                  <a:lnTo>
                    <a:pt x="83566" y="1785366"/>
                  </a:lnTo>
                  <a:lnTo>
                    <a:pt x="1320800" y="416509"/>
                  </a:lnTo>
                  <a:lnTo>
                    <a:pt x="1320800" y="323608"/>
                  </a:lnTo>
                  <a:close/>
                </a:path>
                <a:path w="1320800" h="2614295">
                  <a:moveTo>
                    <a:pt x="1320800" y="154978"/>
                  </a:moveTo>
                  <a:lnTo>
                    <a:pt x="21336" y="1581658"/>
                  </a:lnTo>
                  <a:lnTo>
                    <a:pt x="24904" y="1600542"/>
                  </a:lnTo>
                  <a:lnTo>
                    <a:pt x="29375" y="1619465"/>
                  </a:lnTo>
                  <a:lnTo>
                    <a:pt x="38862" y="1657350"/>
                  </a:lnTo>
                  <a:lnTo>
                    <a:pt x="1320800" y="249796"/>
                  </a:lnTo>
                  <a:lnTo>
                    <a:pt x="1320800" y="154978"/>
                  </a:lnTo>
                  <a:close/>
                </a:path>
                <a:path w="1320800" h="2614295">
                  <a:moveTo>
                    <a:pt x="1320800" y="12"/>
                  </a:moveTo>
                  <a:lnTo>
                    <a:pt x="1305306" y="0"/>
                  </a:lnTo>
                  <a:lnTo>
                    <a:pt x="0" y="1432179"/>
                  </a:lnTo>
                  <a:lnTo>
                    <a:pt x="1765" y="1452867"/>
                  </a:lnTo>
                  <a:lnTo>
                    <a:pt x="4102" y="1473898"/>
                  </a:lnTo>
                  <a:lnTo>
                    <a:pt x="9652" y="1515618"/>
                  </a:lnTo>
                  <a:lnTo>
                    <a:pt x="1320800" y="76606"/>
                  </a:lnTo>
                  <a:lnTo>
                    <a:pt x="1320800" y="12"/>
                  </a:lnTo>
                  <a:close/>
                </a:path>
              </a:pathLst>
            </a:custGeom>
            <a:solidFill>
              <a:srgbClr val="FFD168">
                <a:alpha val="6195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970511" y="5861863"/>
              <a:ext cx="221488" cy="26146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233807" rIns="0" bIns="0" rtlCol="0">
            <a:spAutoFit/>
          </a:bodyPr>
          <a:lstStyle/>
          <a:p>
            <a:pPr marL="21590">
              <a:lnSpc>
                <a:spcPct val="100000"/>
              </a:lnSpc>
              <a:spcBef>
                <a:spcPts val="125"/>
              </a:spcBef>
            </a:pPr>
            <a:r>
              <a:rPr sz="3850" dirty="0"/>
              <a:t>Persecution</a:t>
            </a:r>
            <a:r>
              <a:rPr sz="3850" spc="-100" dirty="0"/>
              <a:t> </a:t>
            </a:r>
            <a:r>
              <a:rPr sz="3850" dirty="0"/>
              <a:t>of</a:t>
            </a:r>
            <a:r>
              <a:rPr sz="3850" spc="-50" dirty="0"/>
              <a:t> </a:t>
            </a:r>
            <a:r>
              <a:rPr sz="3850" dirty="0"/>
              <a:t>Roma</a:t>
            </a:r>
            <a:r>
              <a:rPr sz="3850" spc="-70" dirty="0"/>
              <a:t> </a:t>
            </a:r>
            <a:r>
              <a:rPr sz="3850" dirty="0"/>
              <a:t>and</a:t>
            </a:r>
            <a:r>
              <a:rPr sz="3850" spc="-50" dirty="0"/>
              <a:t> </a:t>
            </a:r>
            <a:r>
              <a:rPr sz="3850" spc="-10" dirty="0"/>
              <a:t>Sinti</a:t>
            </a:r>
            <a:endParaRPr sz="385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89557" y="1293215"/>
            <a:ext cx="8989441" cy="52120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4917" rIns="0" bIns="0" rtlCol="0">
            <a:spAutoFit/>
          </a:bodyPr>
          <a:lstStyle/>
          <a:p>
            <a:pPr marL="844550">
              <a:lnSpc>
                <a:spcPts val="3990"/>
              </a:lnSpc>
              <a:spcBef>
                <a:spcPts val="105"/>
              </a:spcBef>
            </a:pPr>
            <a:r>
              <a:rPr dirty="0"/>
              <a:t>Johann</a:t>
            </a:r>
            <a:r>
              <a:rPr spc="-35" dirty="0"/>
              <a:t> </a:t>
            </a:r>
            <a:r>
              <a:rPr spc="-10" dirty="0"/>
              <a:t>„Rukeli”</a:t>
            </a:r>
          </a:p>
          <a:p>
            <a:pPr marL="844550">
              <a:lnSpc>
                <a:spcPts val="3990"/>
              </a:lnSpc>
            </a:pPr>
            <a:r>
              <a:rPr spc="-10" dirty="0"/>
              <a:t>Trollmann</a:t>
            </a:r>
          </a:p>
        </p:txBody>
      </p:sp>
      <p:pic>
        <p:nvPicPr>
          <p:cNvPr id="3" name="object 3" descr="Obraz zawierający osoba, Skrzynia/klatka piersiowa, mięsień, Z gołym torsem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99480" y="117525"/>
            <a:ext cx="4794123" cy="66098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701144" y="6578092"/>
            <a:ext cx="266065" cy="0"/>
          </a:xfrm>
          <a:custGeom>
            <a:avLst/>
            <a:gdLst/>
            <a:ahLst/>
            <a:cxnLst/>
            <a:rect l="l" t="t" r="r" b="b"/>
            <a:pathLst>
              <a:path w="266065">
                <a:moveTo>
                  <a:pt x="0" y="0"/>
                </a:moveTo>
                <a:lnTo>
                  <a:pt x="265810" y="0"/>
                </a:lnTo>
              </a:path>
            </a:pathLst>
          </a:custGeom>
          <a:ln w="6350">
            <a:solidFill>
              <a:srgbClr val="1889B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782994" y="4821890"/>
            <a:ext cx="102375" cy="170465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73877" y="0"/>
            <a:ext cx="4572000" cy="6857999"/>
          </a:xfrm>
          <a:prstGeom prst="rect">
            <a:avLst/>
          </a:prstGeom>
        </p:spPr>
      </p:pic>
      <p:sp>
        <p:nvSpPr>
          <p:cNvPr id="5" name="object 5" descr="$PPTXTitle"/>
          <p:cNvSpPr txBox="1"/>
          <p:nvPr/>
        </p:nvSpPr>
        <p:spPr>
          <a:xfrm>
            <a:off x="78739" y="469518"/>
            <a:ext cx="4095750" cy="6350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4000" b="1" spc="-20" dirty="0">
                <a:solidFill>
                  <a:srgbClr val="001E3A"/>
                </a:solidFill>
                <a:latin typeface="Calibri"/>
                <a:cs typeface="Calibri"/>
              </a:rPr>
              <a:t>Edward</a:t>
            </a:r>
            <a:r>
              <a:rPr sz="4000" b="1" spc="-170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4000" b="1" spc="-10" dirty="0">
                <a:solidFill>
                  <a:srgbClr val="001E3A"/>
                </a:solidFill>
                <a:latin typeface="Calibri"/>
                <a:cs typeface="Calibri"/>
              </a:rPr>
              <a:t>Paczkowski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8739" y="1482978"/>
            <a:ext cx="206184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001E3A"/>
                </a:solidFill>
                <a:latin typeface="Calibri"/>
                <a:cs typeface="Calibri"/>
              </a:rPr>
              <a:t>Fot.</a:t>
            </a:r>
            <a:r>
              <a:rPr sz="2400" spc="-45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1E3A"/>
                </a:solidFill>
                <a:latin typeface="Calibri"/>
                <a:cs typeface="Calibri"/>
              </a:rPr>
              <a:t>Piotr</a:t>
            </a:r>
            <a:r>
              <a:rPr sz="2400" spc="-45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1E3A"/>
                </a:solidFill>
                <a:latin typeface="Calibri"/>
                <a:cs typeface="Calibri"/>
              </a:rPr>
              <a:t>Wójcik</a:t>
            </a:r>
            <a:endParaRPr sz="2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08508" rIns="0" bIns="0" rtlCol="0">
            <a:spAutoFit/>
          </a:bodyPr>
          <a:lstStyle/>
          <a:p>
            <a:pPr marL="426084">
              <a:lnSpc>
                <a:spcPts val="4530"/>
              </a:lnSpc>
              <a:spcBef>
                <a:spcPts val="125"/>
              </a:spcBef>
            </a:pPr>
            <a:r>
              <a:rPr sz="3850" dirty="0"/>
              <a:t>Hugo</a:t>
            </a:r>
            <a:r>
              <a:rPr sz="3850" spc="-70" dirty="0"/>
              <a:t> </a:t>
            </a:r>
            <a:r>
              <a:rPr sz="3850" spc="-10" dirty="0"/>
              <a:t>Höllenreiner</a:t>
            </a:r>
            <a:endParaRPr sz="3850"/>
          </a:p>
          <a:p>
            <a:pPr marL="426084">
              <a:lnSpc>
                <a:spcPts val="2790"/>
              </a:lnSpc>
            </a:pPr>
            <a:r>
              <a:rPr sz="2400" b="0" dirty="0">
                <a:latin typeface="Calibri"/>
                <a:cs typeface="Calibri"/>
              </a:rPr>
              <a:t>Fot.</a:t>
            </a:r>
            <a:r>
              <a:rPr sz="2400" b="0" spc="-40" dirty="0">
                <a:latin typeface="Calibri"/>
                <a:cs typeface="Calibri"/>
              </a:rPr>
              <a:t> </a:t>
            </a:r>
            <a:r>
              <a:rPr sz="2400" b="0" dirty="0">
                <a:latin typeface="Calibri"/>
                <a:cs typeface="Calibri"/>
              </a:rPr>
              <a:t>Adam</a:t>
            </a:r>
            <a:r>
              <a:rPr sz="2400" b="0" spc="-45" dirty="0">
                <a:latin typeface="Calibri"/>
                <a:cs typeface="Calibri"/>
              </a:rPr>
              <a:t> </a:t>
            </a:r>
            <a:r>
              <a:rPr sz="2400" b="0" spc="-20" dirty="0">
                <a:latin typeface="Calibri"/>
                <a:cs typeface="Calibri"/>
              </a:rPr>
              <a:t>Kozak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3" name="object 3" descr="Obraz zawierający ubrania, na wolnym powietrzu, niebo, trawa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54273" y="1825688"/>
            <a:ext cx="6283579" cy="4351274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-12700" y="-15748"/>
            <a:ext cx="116205" cy="2216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250" spc="-50" dirty="0">
                <a:latin typeface="Century Schoolbook"/>
                <a:cs typeface="Century Schoolbook"/>
              </a:rPr>
              <a:t>7</a:t>
            </a:r>
            <a:endParaRPr sz="1250">
              <a:latin typeface="Century Schoolbook"/>
              <a:cs typeface="Century Schoolbook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08508" rIns="0" bIns="0" rtlCol="0">
            <a:spAutoFit/>
          </a:bodyPr>
          <a:lstStyle/>
          <a:p>
            <a:pPr marL="426084">
              <a:lnSpc>
                <a:spcPts val="4530"/>
              </a:lnSpc>
              <a:spcBef>
                <a:spcPts val="125"/>
              </a:spcBef>
            </a:pPr>
            <a:r>
              <a:rPr sz="3850" dirty="0"/>
              <a:t>Krystyna</a:t>
            </a:r>
            <a:r>
              <a:rPr sz="3850" spc="-100" dirty="0"/>
              <a:t> </a:t>
            </a:r>
            <a:r>
              <a:rPr sz="3850" spc="-25" dirty="0"/>
              <a:t>Gil</a:t>
            </a:r>
            <a:endParaRPr sz="3850"/>
          </a:p>
          <a:p>
            <a:pPr marL="426084">
              <a:lnSpc>
                <a:spcPts val="2790"/>
              </a:lnSpc>
            </a:pPr>
            <a:r>
              <a:rPr sz="2400" b="0" dirty="0">
                <a:latin typeface="Calibri"/>
                <a:cs typeface="Calibri"/>
              </a:rPr>
              <a:t>Fot.</a:t>
            </a:r>
            <a:r>
              <a:rPr sz="2400" b="0" spc="-40" dirty="0">
                <a:latin typeface="Calibri"/>
                <a:cs typeface="Calibri"/>
              </a:rPr>
              <a:t> </a:t>
            </a:r>
            <a:r>
              <a:rPr sz="2400" b="0" dirty="0">
                <a:latin typeface="Calibri"/>
                <a:cs typeface="Calibri"/>
              </a:rPr>
              <a:t>Adam</a:t>
            </a:r>
            <a:r>
              <a:rPr sz="2400" b="0" spc="-45" dirty="0">
                <a:latin typeface="Calibri"/>
                <a:cs typeface="Calibri"/>
              </a:rPr>
              <a:t> </a:t>
            </a:r>
            <a:r>
              <a:rPr sz="2400" b="0" spc="-20" dirty="0">
                <a:latin typeface="Calibri"/>
                <a:cs typeface="Calibri"/>
              </a:rPr>
              <a:t>Kozak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3" name="object 3" descr="Obraz zawierający ubrania, Ludzka twarz, osoba, portret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8200" y="1825688"/>
            <a:ext cx="10515600" cy="4351273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-12700" y="-15748"/>
            <a:ext cx="116205" cy="2216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250" spc="-50" dirty="0">
                <a:latin typeface="Century Schoolbook"/>
                <a:cs typeface="Century Schoolbook"/>
              </a:rPr>
              <a:t>8</a:t>
            </a:r>
            <a:endParaRPr sz="1250">
              <a:latin typeface="Century Schoolbook"/>
              <a:cs typeface="Century Schoolbook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408508" rIns="0" bIns="0" rtlCol="0">
            <a:spAutoFit/>
          </a:bodyPr>
          <a:lstStyle/>
          <a:p>
            <a:pPr marL="426084">
              <a:lnSpc>
                <a:spcPts val="4530"/>
              </a:lnSpc>
              <a:spcBef>
                <a:spcPts val="125"/>
              </a:spcBef>
            </a:pPr>
            <a:r>
              <a:rPr sz="3850" dirty="0"/>
              <a:t>Alfreda</a:t>
            </a:r>
            <a:r>
              <a:rPr sz="3850" spc="-70" dirty="0"/>
              <a:t> </a:t>
            </a:r>
            <a:r>
              <a:rPr sz="3850" spc="-10" dirty="0"/>
              <a:t>Markowska</a:t>
            </a:r>
            <a:endParaRPr sz="3850"/>
          </a:p>
          <a:p>
            <a:pPr marL="426084">
              <a:lnSpc>
                <a:spcPts val="2790"/>
              </a:lnSpc>
            </a:pPr>
            <a:r>
              <a:rPr sz="2400" b="0" dirty="0">
                <a:latin typeface="Calibri"/>
                <a:cs typeface="Calibri"/>
              </a:rPr>
              <a:t>Mural</a:t>
            </a:r>
            <a:r>
              <a:rPr sz="2400" b="0" spc="-70" dirty="0">
                <a:latin typeface="Calibri"/>
                <a:cs typeface="Calibri"/>
              </a:rPr>
              <a:t> </a:t>
            </a:r>
            <a:r>
              <a:rPr sz="2400" b="0" dirty="0">
                <a:latin typeface="Calibri"/>
                <a:cs typeface="Calibri"/>
              </a:rPr>
              <a:t>in</a:t>
            </a:r>
            <a:r>
              <a:rPr sz="2400" b="0" spc="-65" dirty="0">
                <a:latin typeface="Calibri"/>
                <a:cs typeface="Calibri"/>
              </a:rPr>
              <a:t> </a:t>
            </a:r>
            <a:r>
              <a:rPr sz="2400" b="0" dirty="0">
                <a:latin typeface="Calibri"/>
                <a:cs typeface="Calibri"/>
              </a:rPr>
              <a:t>Gorzów</a:t>
            </a:r>
            <a:r>
              <a:rPr sz="2400" b="0" spc="-55" dirty="0">
                <a:latin typeface="Calibri"/>
                <a:cs typeface="Calibri"/>
              </a:rPr>
              <a:t> </a:t>
            </a:r>
            <a:r>
              <a:rPr sz="2400" b="0" spc="-10" dirty="0">
                <a:latin typeface="Calibri"/>
                <a:cs typeface="Calibri"/>
              </a:rPr>
              <a:t>Wielkopolski,</a:t>
            </a:r>
            <a:r>
              <a:rPr sz="2400" b="0" spc="-75" dirty="0">
                <a:latin typeface="Calibri"/>
                <a:cs typeface="Calibri"/>
              </a:rPr>
              <a:t> </a:t>
            </a:r>
            <a:r>
              <a:rPr sz="2400" b="0" spc="-10" dirty="0">
                <a:latin typeface="Calibri"/>
                <a:cs typeface="Calibri"/>
              </a:rPr>
              <a:t>fot.Marcin</a:t>
            </a:r>
            <a:r>
              <a:rPr sz="2400" b="0" spc="-65" dirty="0">
                <a:latin typeface="Calibri"/>
                <a:cs typeface="Calibri"/>
              </a:rPr>
              <a:t> </a:t>
            </a:r>
            <a:r>
              <a:rPr sz="2400" b="0" spc="-10" dirty="0">
                <a:latin typeface="Calibri"/>
                <a:cs typeface="Calibri"/>
              </a:rPr>
              <a:t>Kluwak/Gorzowianin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3" name="object 3" descr="Obraz zawierający kwiat, obraz, sztuka, na wolnym powietrzu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63369" y="1825688"/>
            <a:ext cx="9065259" cy="4351273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-12700" y="-15748"/>
            <a:ext cx="116205" cy="2216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250" spc="-50" dirty="0">
                <a:latin typeface="Century Schoolbook"/>
                <a:cs typeface="Century Schoolbook"/>
              </a:rPr>
              <a:t>9</a:t>
            </a:r>
            <a:endParaRPr sz="1250">
              <a:latin typeface="Century Schoolbook"/>
              <a:cs typeface="Century Schoolbook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411</Words>
  <Application>Microsoft Office PowerPoint</Application>
  <PresentationFormat>Widescreen</PresentationFormat>
  <Paragraphs>52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Calibri</vt:lpstr>
      <vt:lpstr>Century Schoolbook</vt:lpstr>
      <vt:lpstr>Garamond</vt:lpstr>
      <vt:lpstr>Montserrat</vt:lpstr>
      <vt:lpstr>Office Theme</vt:lpstr>
      <vt:lpstr>PowerPoint Presentation</vt:lpstr>
      <vt:lpstr>PowerPoint Presentation</vt:lpstr>
      <vt:lpstr>PowerPoint Presentation</vt:lpstr>
      <vt:lpstr>Persecution of Roma and Sinti</vt:lpstr>
      <vt:lpstr>Johann „Rukeli” Trollmann</vt:lpstr>
      <vt:lpstr>PowerPoint Presentation</vt:lpstr>
      <vt:lpstr>Hugo Höllenreiner Fot. Adam Kozak</vt:lpstr>
      <vt:lpstr>Krystyna Gil Fot. Adam Kozak</vt:lpstr>
      <vt:lpstr>Alfreda Markowska Mural in Gorzów Wielkopolski, fot.Marcin Kluwak/Gorzowianin</vt:lpstr>
      <vt:lpstr>Edward Dębicki Fot. Piotr Wójcik</vt:lpstr>
      <vt:lpstr>Ceija Stojka fot. Christa Schnepf</vt:lpstr>
      <vt:lpstr>PowerPoint Presentation</vt:lpstr>
      <vt:lpstr>Ceija Stojka</vt:lpstr>
      <vt:lpstr>PowerPoint Presentation</vt:lpstr>
      <vt:lpstr>Ceija Stojka</vt:lpstr>
      <vt:lpstr>PowerPoint Presentation</vt:lpstr>
      <vt:lpstr>Road to recognition</vt:lpstr>
      <vt:lpstr>Remembrance</vt:lpstr>
      <vt:lpstr>Block no. 13</vt:lpstr>
      <vt:lpstr>PowerPoint Presentation</vt:lpstr>
      <vt:lpstr>After 20 years…</vt:lpstr>
      <vt:lpstr>Krzysztof Gil</vt:lpstr>
      <vt:lpstr>PowerPoint Presentation</vt:lpstr>
      <vt:lpstr>Małgorzata Mirga-Tas</vt:lpstr>
      <vt:lpstr>Małgorzata Mirga-Tas „Romnija”</vt:lpstr>
      <vt:lpstr>Romane Kale Panthera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Front cover</dc:title>
  <dc:creator>Samantha Carty</dc:creator>
  <cp:lastModifiedBy>Lola Gonzalez</cp:lastModifiedBy>
  <cp:revision>1</cp:revision>
  <dcterms:created xsi:type="dcterms:W3CDTF">2026-01-20T10:46:46Z</dcterms:created>
  <dcterms:modified xsi:type="dcterms:W3CDTF">2026-01-20T10:50:37Z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2026-01-11T00:00:00Z</vt:filetime>
  </property>
  <property fmtid="{D5CDD505-2E9C-101B-9397-08002B2CF9AE}" pid="3" name="Creator">
    <vt:lpwstr>Microsoft® PowerPoint® dla Microsoft 365</vt:lpwstr>
  </property>
  <property fmtid="{D5CDD505-2E9C-101B-9397-08002B2CF9AE}" pid="4" name="LastSaved">
    <vt:filetime>2026-01-20T00:00:00Z</vt:filetime>
  </property>
  <property fmtid="{D5CDD505-2E9C-101B-9397-08002B2CF9AE}" pid="5" name="Producer">
    <vt:lpwstr>Microsoft® PowerPoint® dla Microsoft 365</vt:lpwstr>
  </property>
</Properties>
</file>