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37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0"/>
            <a:ext cx="11415395" cy="1796414"/>
          </a:xfrm>
          <a:custGeom>
            <a:avLst/>
            <a:gdLst/>
            <a:ahLst/>
            <a:cxnLst/>
            <a:rect l="l" t="t" r="r" b="b"/>
            <a:pathLst>
              <a:path w="11415395" h="1796414">
                <a:moveTo>
                  <a:pt x="11415229" y="0"/>
                </a:moveTo>
                <a:lnTo>
                  <a:pt x="0" y="0"/>
                </a:lnTo>
                <a:lnTo>
                  <a:pt x="0" y="1796161"/>
                </a:lnTo>
                <a:lnTo>
                  <a:pt x="11415229" y="1796161"/>
                </a:lnTo>
                <a:lnTo>
                  <a:pt x="11415229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782994" y="4821889"/>
            <a:ext cx="102375" cy="17046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62736" y="123824"/>
            <a:ext cx="10663555" cy="14725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0818" y="1695957"/>
            <a:ext cx="5775959" cy="47777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111E46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website.eu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3834" y="787538"/>
            <a:ext cx="3433318" cy="143291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46429" y="6166714"/>
            <a:ext cx="2086400" cy="45211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3133" y="577469"/>
            <a:ext cx="5855335" cy="492188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5815812" y="2889936"/>
            <a:ext cx="5855335" cy="3077766"/>
          </a:xfrm>
          <a:prstGeom prst="rect">
            <a:avLst/>
          </a:prstGeom>
          <a:solidFill>
            <a:srgbClr val="EE476F"/>
          </a:solidFill>
        </p:spPr>
        <p:txBody>
          <a:bodyPr vert="horz" wrap="square" lIns="0" tIns="0" rIns="0" bIns="0" rtlCol="0">
            <a:spAutoFit/>
          </a:bodyPr>
          <a:lstStyle/>
          <a:p>
            <a:pPr marL="206375">
              <a:lnSpc>
                <a:spcPts val="4795"/>
              </a:lnSpc>
            </a:pPr>
            <a:r>
              <a:rPr lang="en-GB" sz="4000" b="1" spc="-10" dirty="0">
                <a:solidFill>
                  <a:srgbClr val="FFFFFF"/>
                </a:solidFill>
                <a:latin typeface="Calibri"/>
                <a:cs typeface="Calibri"/>
              </a:rPr>
              <a:t>Silenced Bodies, Hidden Stories: Cinematic Narratives of Homosexual Victims in Nazi Concentration Camps</a:t>
            </a:r>
            <a:endParaRPr sz="4000" dirty="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781545" y="3048000"/>
            <a:ext cx="596900" cy="3577247"/>
          </a:xfrm>
          <a:custGeom>
            <a:avLst/>
            <a:gdLst/>
            <a:ahLst/>
            <a:cxnLst/>
            <a:rect l="l" t="t" r="r" b="b"/>
            <a:pathLst>
              <a:path w="596900" h="3094354">
                <a:moveTo>
                  <a:pt x="596290" y="0"/>
                </a:moveTo>
                <a:lnTo>
                  <a:pt x="0" y="0"/>
                </a:lnTo>
                <a:lnTo>
                  <a:pt x="0" y="3094228"/>
                </a:lnTo>
                <a:lnTo>
                  <a:pt x="596290" y="3094228"/>
                </a:lnTo>
                <a:lnTo>
                  <a:pt x="596290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930427" y="3152328"/>
            <a:ext cx="338041" cy="3324672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575"/>
              </a:lnSpc>
            </a:pPr>
            <a:r>
              <a:rPr sz="2600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ww.</a:t>
            </a:r>
            <a:r>
              <a:rPr lang="en-IE" sz="2600" b="1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memory-makers</a:t>
            </a:r>
            <a:r>
              <a:rPr sz="2600" b="1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.</a:t>
            </a:r>
            <a:r>
              <a:rPr sz="2600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eu</a:t>
            </a:r>
            <a:endParaRPr sz="2600" dirty="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0" y="1897507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8"/>
                </a:lnTo>
                <a:lnTo>
                  <a:pt x="2628" y="496737"/>
                </a:lnTo>
                <a:lnTo>
                  <a:pt x="10332" y="544023"/>
                </a:lnTo>
                <a:lnTo>
                  <a:pt x="22837" y="589513"/>
                </a:lnTo>
                <a:lnTo>
                  <a:pt x="39871" y="632934"/>
                </a:lnTo>
                <a:lnTo>
                  <a:pt x="61159" y="674012"/>
                </a:lnTo>
                <a:lnTo>
                  <a:pt x="86430" y="712475"/>
                </a:lnTo>
                <a:lnTo>
                  <a:pt x="115410" y="748048"/>
                </a:lnTo>
                <a:lnTo>
                  <a:pt x="147825" y="780460"/>
                </a:lnTo>
                <a:lnTo>
                  <a:pt x="183402" y="809437"/>
                </a:lnTo>
                <a:lnTo>
                  <a:pt x="221868" y="834705"/>
                </a:lnTo>
                <a:lnTo>
                  <a:pt x="262949" y="855991"/>
                </a:lnTo>
                <a:lnTo>
                  <a:pt x="306373" y="873023"/>
                </a:lnTo>
                <a:lnTo>
                  <a:pt x="351866" y="885527"/>
                </a:lnTo>
                <a:lnTo>
                  <a:pt x="399155" y="893229"/>
                </a:lnTo>
                <a:lnTo>
                  <a:pt x="447967" y="895857"/>
                </a:lnTo>
                <a:lnTo>
                  <a:pt x="496778" y="893229"/>
                </a:lnTo>
                <a:lnTo>
                  <a:pt x="544067" y="885527"/>
                </a:lnTo>
                <a:lnTo>
                  <a:pt x="589560" y="873023"/>
                </a:lnTo>
                <a:lnTo>
                  <a:pt x="632984" y="855991"/>
                </a:lnTo>
                <a:lnTo>
                  <a:pt x="674066" y="834705"/>
                </a:lnTo>
                <a:lnTo>
                  <a:pt x="712532" y="809437"/>
                </a:lnTo>
                <a:lnTo>
                  <a:pt x="748109" y="780460"/>
                </a:lnTo>
                <a:lnTo>
                  <a:pt x="780524" y="748048"/>
                </a:lnTo>
                <a:lnTo>
                  <a:pt x="809503" y="712475"/>
                </a:lnTo>
                <a:lnTo>
                  <a:pt x="834774" y="674012"/>
                </a:lnTo>
                <a:lnTo>
                  <a:pt x="856063" y="632934"/>
                </a:lnTo>
                <a:lnTo>
                  <a:pt x="873096" y="589513"/>
                </a:lnTo>
                <a:lnTo>
                  <a:pt x="885602" y="544023"/>
                </a:lnTo>
                <a:lnTo>
                  <a:pt x="893305" y="496737"/>
                </a:lnTo>
                <a:lnTo>
                  <a:pt x="895934" y="447928"/>
                </a:lnTo>
                <a:lnTo>
                  <a:pt x="893305" y="399120"/>
                </a:lnTo>
                <a:lnTo>
                  <a:pt x="885602" y="351834"/>
                </a:lnTo>
                <a:lnTo>
                  <a:pt x="873096" y="306344"/>
                </a:lnTo>
                <a:lnTo>
                  <a:pt x="856063" y="262923"/>
                </a:lnTo>
                <a:lnTo>
                  <a:pt x="834774" y="221845"/>
                </a:lnTo>
                <a:lnTo>
                  <a:pt x="809503" y="183382"/>
                </a:lnTo>
                <a:lnTo>
                  <a:pt x="780524" y="147809"/>
                </a:lnTo>
                <a:lnTo>
                  <a:pt x="748109" y="115397"/>
                </a:lnTo>
                <a:lnTo>
                  <a:pt x="712532" y="86420"/>
                </a:lnTo>
                <a:lnTo>
                  <a:pt x="674066" y="61152"/>
                </a:lnTo>
                <a:lnTo>
                  <a:pt x="632984" y="39866"/>
                </a:lnTo>
                <a:lnTo>
                  <a:pt x="589560" y="22834"/>
                </a:lnTo>
                <a:lnTo>
                  <a:pt x="544067" y="10330"/>
                </a:lnTo>
                <a:lnTo>
                  <a:pt x="496778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4DBC97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38681"/>
            <a:ext cx="5888990" cy="1283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1790" marR="5080" indent="-339725" algn="just">
              <a:lnSpc>
                <a:spcPct val="104200"/>
              </a:lnSpc>
              <a:buClr>
                <a:srgbClr val="111E46"/>
              </a:buClr>
              <a:buFont typeface="Arial"/>
              <a:buChar char="•"/>
              <a:tabLst>
                <a:tab pos="35496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while</a:t>
            </a:r>
            <a:r>
              <a:rPr sz="2000" spc="20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fiction</a:t>
            </a:r>
            <a:r>
              <a:rPr sz="2000" spc="21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films</a:t>
            </a:r>
            <a:r>
              <a:rPr sz="2000" spc="21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often</a:t>
            </a:r>
            <a:r>
              <a:rPr sz="2000" spc="21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rely</a:t>
            </a:r>
            <a:r>
              <a:rPr sz="2000" spc="21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on</a:t>
            </a:r>
            <a:r>
              <a:rPr sz="2000" spc="204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metaphor,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symbolism,</a:t>
            </a:r>
            <a:r>
              <a:rPr sz="2000" spc="35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or</a:t>
            </a:r>
            <a:r>
              <a:rPr sz="2000" spc="35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genre</a:t>
            </a:r>
            <a:r>
              <a:rPr sz="2000" spc="34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conventions,</a:t>
            </a:r>
            <a:r>
              <a:rPr sz="2000" spc="34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documentary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cinema</a:t>
            </a:r>
            <a:r>
              <a:rPr sz="2000" spc="4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offers</a:t>
            </a:r>
            <a:r>
              <a:rPr sz="2000" spc="4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direct</a:t>
            </a:r>
            <a:r>
              <a:rPr sz="2000" spc="4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access</a:t>
            </a:r>
            <a:r>
              <a:rPr sz="2000" spc="4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000" spc="4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real</a:t>
            </a:r>
            <a:r>
              <a:rPr sz="2000" spc="43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experiences</a:t>
            </a:r>
            <a:r>
              <a:rPr sz="2000" spc="4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of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homosexual</a:t>
            </a:r>
            <a:r>
              <a:rPr sz="20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men</a:t>
            </a:r>
            <a:r>
              <a:rPr sz="20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persecuted</a:t>
            </a:r>
            <a:r>
              <a:rPr sz="20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during</a:t>
            </a:r>
            <a:r>
              <a:rPr sz="20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World</a:t>
            </a:r>
            <a:r>
              <a:rPr sz="20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War</a:t>
            </a:r>
            <a:r>
              <a:rPr sz="20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II.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10818" y="2910077"/>
            <a:ext cx="1939925" cy="64833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54965" marR="5080" indent="-342900">
              <a:lnSpc>
                <a:spcPct val="104000"/>
              </a:lnSpc>
              <a:spcBef>
                <a:spcPts val="5"/>
              </a:spcBef>
              <a:buFont typeface="Arial"/>
              <a:buChar char="•"/>
              <a:tabLst>
                <a:tab pos="354965" algn="l"/>
              </a:tabLst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documentaries reconstruction,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098673" y="2910077"/>
            <a:ext cx="1024890" cy="64833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 marR="5080" indent="77470">
              <a:lnSpc>
                <a:spcPct val="104000"/>
              </a:lnSpc>
              <a:spcBef>
                <a:spcPts val="5"/>
              </a:spcBef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become grounded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69485" y="2910077"/>
            <a:ext cx="1656714" cy="64833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2700" marR="5080" indent="12065">
              <a:lnSpc>
                <a:spcPct val="104000"/>
              </a:lnSpc>
              <a:spcBef>
                <a:spcPts val="5"/>
              </a:spcBef>
              <a:tabLst>
                <a:tab pos="375285" algn="l"/>
                <a:tab pos="419100" algn="l"/>
                <a:tab pos="1191895" algn="l"/>
              </a:tabLst>
            </a:pP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	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form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5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testimonies,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932423" y="2910077"/>
            <a:ext cx="966469" cy="64833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154305" marR="5080" indent="-142240">
              <a:lnSpc>
                <a:spcPct val="104000"/>
              </a:lnSpc>
              <a:spcBef>
                <a:spcPts val="5"/>
              </a:spcBef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historical 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archival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10818" y="3544061"/>
            <a:ext cx="5890260" cy="2555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965" marR="5715" algn="just">
              <a:lnSpc>
                <a:spcPct val="104200"/>
              </a:lnSpc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footage,</a:t>
            </a:r>
            <a:r>
              <a:rPr sz="2000" spc="9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9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individual</a:t>
            </a:r>
            <a:r>
              <a:rPr sz="2000" spc="1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memories.</a:t>
            </a:r>
            <a:r>
              <a:rPr sz="2000" spc="10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They</a:t>
            </a:r>
            <a:r>
              <a:rPr sz="2000" spc="1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not</a:t>
            </a:r>
            <a:r>
              <a:rPr sz="2000" spc="1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only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correct</a:t>
            </a:r>
            <a:r>
              <a:rPr sz="2000" spc="229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decades</a:t>
            </a:r>
            <a:r>
              <a:rPr sz="2000" spc="229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229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silence</a:t>
            </a:r>
            <a:r>
              <a:rPr sz="2000" spc="24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but</a:t>
            </a:r>
            <a:r>
              <a:rPr sz="2000" spc="229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also</a:t>
            </a:r>
            <a:r>
              <a:rPr sz="2000" spc="23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reveal</a:t>
            </a:r>
            <a:r>
              <a:rPr sz="2000" spc="229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the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emotional,</a:t>
            </a:r>
            <a:r>
              <a:rPr sz="2000" spc="4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psychological,</a:t>
            </a:r>
            <a:r>
              <a:rPr sz="2000" spc="4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43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social</a:t>
            </a:r>
            <a:r>
              <a:rPr sz="2000" spc="4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dimensions</a:t>
            </a:r>
            <a:r>
              <a:rPr sz="2000" spc="43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of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queer</a:t>
            </a:r>
            <a:r>
              <a:rPr sz="20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survival</a:t>
            </a: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that</a:t>
            </a: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fiction</a:t>
            </a: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rarely</a:t>
            </a:r>
            <a:r>
              <a:rPr sz="20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captures.</a:t>
            </a:r>
            <a:endParaRPr sz="2000">
              <a:latin typeface="Calibri"/>
              <a:cs typeface="Calibri"/>
            </a:endParaRPr>
          </a:p>
          <a:p>
            <a:pPr marL="351790" marR="5080" indent="-339725" algn="just">
              <a:lnSpc>
                <a:spcPct val="104200"/>
              </a:lnSpc>
              <a:spcBef>
                <a:spcPts val="10"/>
              </a:spcBef>
              <a:buFont typeface="Arial"/>
              <a:buChar char="•"/>
              <a:tabLst>
                <a:tab pos="35496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key</a:t>
            </a:r>
            <a:r>
              <a:rPr sz="2000" spc="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examples</a:t>
            </a:r>
            <a:r>
              <a:rPr sz="2000" spc="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include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:</a:t>
            </a:r>
            <a:r>
              <a:rPr sz="2000" b="1" spc="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Paragraph</a:t>
            </a:r>
            <a:r>
              <a:rPr sz="2000" b="1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175</a:t>
            </a:r>
            <a:r>
              <a:rPr sz="2000" b="1" spc="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(2000,</a:t>
            </a:r>
            <a:r>
              <a:rPr sz="20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dir.</a:t>
            </a:r>
            <a:r>
              <a:rPr sz="2000" spc="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Rob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Epstein,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Jeffrey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Friedman).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b="1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Pink</a:t>
            </a:r>
            <a:r>
              <a:rPr sz="2000" b="1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Triangle</a:t>
            </a:r>
            <a:r>
              <a:rPr sz="2000" b="1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(various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BBC</a:t>
            </a:r>
            <a:r>
              <a:rPr sz="2000" spc="48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documentary</a:t>
            </a:r>
            <a:r>
              <a:rPr sz="2000" spc="49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productions),</a:t>
            </a:r>
            <a:r>
              <a:rPr sz="2000" spc="49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Pink</a:t>
            </a:r>
            <a:r>
              <a:rPr sz="2000" b="1" spc="48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b="1" spc="-10" dirty="0">
                <a:solidFill>
                  <a:srgbClr val="111E46"/>
                </a:solidFill>
                <a:latin typeface="Calibri"/>
                <a:cs typeface="Calibri"/>
              </a:rPr>
              <a:t>Triangle. 	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Homosexual</a:t>
            </a:r>
            <a:r>
              <a:rPr sz="2000" b="1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facing</a:t>
            </a:r>
            <a:r>
              <a:rPr sz="2000" b="1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Nazism</a:t>
            </a:r>
            <a:r>
              <a:rPr sz="2000" b="1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(2023,</a:t>
            </a:r>
            <a:r>
              <a:rPr sz="2000" spc="-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dir.</a:t>
            </a: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Michel</a:t>
            </a:r>
            <a:r>
              <a:rPr sz="20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Viotte).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 descr="$PPTXTitle"/>
          <p:cNvSpPr txBox="1">
            <a:spLocks noGrp="1"/>
          </p:cNvSpPr>
          <p:nvPr>
            <p:ph type="title"/>
          </p:nvPr>
        </p:nvSpPr>
        <p:spPr>
          <a:xfrm>
            <a:off x="909319" y="562787"/>
            <a:ext cx="10506075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72720" rIns="0" bIns="0" rtlCol="0">
            <a:spAutoFit/>
          </a:bodyPr>
          <a:lstStyle/>
          <a:p>
            <a:pPr marL="899160">
              <a:lnSpc>
                <a:spcPct val="100000"/>
              </a:lnSpc>
              <a:spcBef>
                <a:spcPts val="1360"/>
              </a:spcBef>
            </a:pPr>
            <a:r>
              <a:rPr dirty="0"/>
              <a:t>Documentary</a:t>
            </a:r>
            <a:r>
              <a:rPr spc="-65" dirty="0"/>
              <a:t> </a:t>
            </a:r>
            <a:r>
              <a:rPr dirty="0"/>
              <a:t>Films:</a:t>
            </a:r>
            <a:r>
              <a:rPr spc="-65" dirty="0"/>
              <a:t> </a:t>
            </a:r>
            <a:r>
              <a:rPr dirty="0"/>
              <a:t>Opening</a:t>
            </a:r>
            <a:r>
              <a:rPr spc="-45" dirty="0"/>
              <a:t> </a:t>
            </a:r>
            <a:r>
              <a:rPr dirty="0"/>
              <a:t>New</a:t>
            </a:r>
            <a:r>
              <a:rPr spc="-65" dirty="0"/>
              <a:t> </a:t>
            </a:r>
            <a:r>
              <a:rPr dirty="0"/>
              <a:t>Paths</a:t>
            </a:r>
            <a:r>
              <a:rPr spc="-35" dirty="0"/>
              <a:t> </a:t>
            </a:r>
            <a:r>
              <a:rPr dirty="0"/>
              <a:t>to</a:t>
            </a:r>
            <a:r>
              <a:rPr spc="-45" dirty="0"/>
              <a:t> </a:t>
            </a:r>
            <a:r>
              <a:rPr spc="-10" dirty="0"/>
              <a:t>Understanding</a:t>
            </a:r>
          </a:p>
        </p:txBody>
      </p:sp>
      <p:pic>
        <p:nvPicPr>
          <p:cNvPr id="9" name="object 9" descr="Obraz zawierający tekst, plakat, osoba, powieść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77760" y="1223848"/>
            <a:ext cx="4437507" cy="5304282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Obraz zawierający tekst, Wykres, zrzut ekranu, linia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9460" y="1119304"/>
            <a:ext cx="6694677" cy="573869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010818" y="1266570"/>
            <a:ext cx="4302125" cy="2555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1790" marR="5080" indent="-339725" algn="just">
              <a:lnSpc>
                <a:spcPct val="104200"/>
              </a:lnSpc>
              <a:buClr>
                <a:srgbClr val="111E46"/>
              </a:buClr>
              <a:buFont typeface="Arial"/>
              <a:buChar char="•"/>
              <a:tabLst>
                <a:tab pos="35496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6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cinematic</a:t>
            </a:r>
            <a:r>
              <a:rPr sz="2000" spc="7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history</a:t>
            </a:r>
            <a:r>
              <a:rPr sz="2000" spc="7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7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portraying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queer</a:t>
            </a:r>
            <a:r>
              <a:rPr sz="2000" spc="1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experiences</a:t>
            </a:r>
            <a:r>
              <a:rPr sz="2000" spc="2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during</a:t>
            </a:r>
            <a:r>
              <a:rPr sz="2000" spc="1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World</a:t>
            </a:r>
            <a:r>
              <a:rPr sz="2000" spc="1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War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II</a:t>
            </a:r>
            <a:r>
              <a:rPr sz="2000" spc="1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reveals</a:t>
            </a:r>
            <a:r>
              <a:rPr sz="2000" spc="1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000" spc="1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long</a:t>
            </a:r>
            <a:r>
              <a:rPr sz="2000" spc="1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journey</a:t>
            </a:r>
            <a:r>
              <a:rPr sz="2000" spc="1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from</a:t>
            </a:r>
            <a:r>
              <a:rPr sz="2000" spc="1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silence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000" spc="335" dirty="0">
                <a:solidFill>
                  <a:srgbClr val="111E46"/>
                </a:solidFill>
                <a:latin typeface="Calibri"/>
                <a:cs typeface="Calibri"/>
              </a:rPr>
              <a:t> 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recognition.</a:t>
            </a:r>
            <a:r>
              <a:rPr sz="2000" spc="340" dirty="0">
                <a:solidFill>
                  <a:srgbClr val="111E46"/>
                </a:solidFill>
                <a:latin typeface="Calibri"/>
                <a:cs typeface="Calibri"/>
              </a:rPr>
              <a:t> 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000" spc="330" dirty="0">
                <a:solidFill>
                  <a:srgbClr val="111E46"/>
                </a:solidFill>
                <a:latin typeface="Calibri"/>
                <a:cs typeface="Calibri"/>
              </a:rPr>
              <a:t>  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decades,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homosexuality</a:t>
            </a:r>
            <a:r>
              <a:rPr sz="2000" spc="409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000" spc="41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treated</a:t>
            </a:r>
            <a:r>
              <a:rPr sz="2000" spc="41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000" spc="41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a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taboo,</a:t>
            </a:r>
            <a:r>
              <a:rPr sz="2000" spc="46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confined</a:t>
            </a:r>
            <a:r>
              <a:rPr sz="2000" spc="47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000" spc="47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metaphor,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caricature,</a:t>
            </a:r>
            <a:r>
              <a:rPr sz="2000" spc="22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or</a:t>
            </a:r>
            <a:r>
              <a:rPr sz="2000" spc="22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depictions</a:t>
            </a:r>
            <a:r>
              <a:rPr sz="2000" spc="22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22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moral 	decline.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010818" y="3807714"/>
            <a:ext cx="1406525" cy="9664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4965" marR="5080" indent="-342900">
              <a:lnSpc>
                <a:spcPct val="104200"/>
              </a:lnSpc>
              <a:buFont typeface="Arial"/>
              <a:buChar char="•"/>
              <a:tabLst>
                <a:tab pos="354965" algn="l"/>
                <a:tab pos="822960" algn="l"/>
              </a:tabLst>
            </a:pP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order suffering important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353692" y="4759909"/>
            <a:ext cx="1473835" cy="3314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memory—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36317" y="3807714"/>
            <a:ext cx="2774950" cy="1283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23189" algn="r">
              <a:lnSpc>
                <a:spcPct val="104200"/>
              </a:lnSpc>
              <a:tabLst>
                <a:tab pos="498475" algn="l"/>
                <a:tab pos="564515" algn="l"/>
                <a:tab pos="621665" algn="l"/>
                <a:tab pos="2078989" algn="l"/>
                <a:tab pos="2184400" algn="l"/>
                <a:tab pos="2413000" algn="l"/>
                <a:tab pos="2603500" algn="l"/>
              </a:tabLst>
            </a:pP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	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commemorate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the of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homosexuals,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it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is to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reconstruct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their</a:t>
            </a:r>
            <a:endParaRPr sz="20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  <a:spcBef>
                <a:spcPts val="100"/>
              </a:spcBef>
              <a:tabLst>
                <a:tab pos="1393825" algn="l"/>
              </a:tabLst>
            </a:pP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work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010818" y="5077459"/>
            <a:ext cx="4301490" cy="16027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4965" algn="just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documentarians</a:t>
            </a:r>
            <a:r>
              <a:rPr sz="2000" spc="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researchers.</a:t>
            </a:r>
            <a:endParaRPr sz="2000">
              <a:latin typeface="Calibri"/>
              <a:cs typeface="Calibri"/>
            </a:endParaRPr>
          </a:p>
          <a:p>
            <a:pPr marL="351790" marR="5080" indent="-339725" algn="just">
              <a:lnSpc>
                <a:spcPct val="104200"/>
              </a:lnSpc>
              <a:spcBef>
                <a:spcPts val="10"/>
              </a:spcBef>
              <a:buFont typeface="Arial"/>
              <a:buChar char="•"/>
              <a:tabLst>
                <a:tab pos="35496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their most important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experience—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that</a:t>
            </a:r>
            <a:r>
              <a:rPr sz="2000" spc="14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their</a:t>
            </a:r>
            <a:r>
              <a:rPr sz="2000" spc="14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suffering</a:t>
            </a:r>
            <a:r>
              <a:rPr sz="2000" spc="14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14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history</a:t>
            </a:r>
            <a:r>
              <a:rPr sz="2000" spc="14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of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discrimination</a:t>
            </a:r>
            <a:r>
              <a:rPr sz="2000" spc="4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did</a:t>
            </a:r>
            <a:r>
              <a:rPr sz="2000" spc="40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not</a:t>
            </a:r>
            <a:r>
              <a:rPr sz="2000" spc="4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end</a:t>
            </a:r>
            <a:r>
              <a:rPr sz="2000" spc="4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000" spc="4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the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end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war.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8" name="object 8" descr="$PPTXTitle"/>
          <p:cNvSpPr txBox="1">
            <a:spLocks noGrp="1"/>
          </p:cNvSpPr>
          <p:nvPr>
            <p:ph type="title"/>
          </p:nvPr>
        </p:nvSpPr>
        <p:spPr>
          <a:xfrm>
            <a:off x="0" y="578154"/>
            <a:ext cx="350520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0" rIns="0" bIns="0" rtlCol="0">
            <a:spAutoFit/>
          </a:bodyPr>
          <a:lstStyle/>
          <a:p>
            <a:pPr marL="890905">
              <a:lnSpc>
                <a:spcPct val="100000"/>
              </a:lnSpc>
            </a:pPr>
            <a:r>
              <a:rPr sz="3600" spc="-10" dirty="0"/>
              <a:t>Conclusions</a:t>
            </a:r>
            <a:endParaRPr sz="360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1676" y="1072780"/>
            <a:ext cx="3433318" cy="1432918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2768600" y="6172911"/>
            <a:ext cx="4143375" cy="35115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algn="just">
              <a:lnSpc>
                <a:spcPct val="83100"/>
              </a:lnSpc>
              <a:spcBef>
                <a:spcPts val="265"/>
              </a:spcBef>
            </a:pP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Funded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by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Union.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Views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opinions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expressed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are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however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author(s)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only</a:t>
            </a:r>
            <a:r>
              <a:rPr sz="800" spc="204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do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not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necessarily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reflect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19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or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[name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authority].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Neither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nor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authority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can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held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responsible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for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them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112" y="6152443"/>
            <a:ext cx="1855717" cy="40212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2106" y="340995"/>
            <a:ext cx="6265163" cy="5158358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97738" y="3701338"/>
            <a:ext cx="2846070" cy="553998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lang="en-IE" sz="3450" b="1" dirty="0">
                <a:solidFill>
                  <a:srgbClr val="FFFFFF"/>
                </a:solidFill>
                <a:latin typeface="Calibri"/>
                <a:cs typeface="Calibri"/>
              </a:rPr>
              <a:t>THANK</a:t>
            </a:r>
            <a:endParaRPr sz="345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9950" y="4483658"/>
            <a:ext cx="2225040" cy="553998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lang="en-IE" sz="3450" b="1" spc="-10" dirty="0">
                <a:solidFill>
                  <a:srgbClr val="FFFFFF"/>
                </a:solidFill>
                <a:latin typeface="Calibri"/>
                <a:cs typeface="Calibri"/>
              </a:rPr>
              <a:t>YOU</a:t>
            </a:r>
            <a:endParaRPr sz="3450" dirty="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9610090" y="4855717"/>
            <a:ext cx="539115" cy="539115"/>
            <a:chOff x="9610090" y="4855717"/>
            <a:chExt cx="539115" cy="539115"/>
          </a:xfrm>
        </p:grpSpPr>
        <p:sp>
          <p:nvSpPr>
            <p:cNvPr id="10" name="object 10"/>
            <p:cNvSpPr/>
            <p:nvPr/>
          </p:nvSpPr>
          <p:spPr>
            <a:xfrm>
              <a:off x="9610090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27" y="4341"/>
                  </a:lnTo>
                  <a:lnTo>
                    <a:pt x="175345" y="16859"/>
                  </a:lnTo>
                  <a:lnTo>
                    <a:pt x="133378" y="36792"/>
                  </a:lnTo>
                  <a:lnTo>
                    <a:pt x="95785" y="63379"/>
                  </a:lnTo>
                  <a:lnTo>
                    <a:pt x="63326" y="95859"/>
                  </a:lnTo>
                  <a:lnTo>
                    <a:pt x="36759" y="133472"/>
                  </a:lnTo>
                  <a:lnTo>
                    <a:pt x="16843" y="175456"/>
                  </a:lnTo>
                  <a:lnTo>
                    <a:pt x="4337" y="221050"/>
                  </a:lnTo>
                  <a:lnTo>
                    <a:pt x="0" y="269493"/>
                  </a:lnTo>
                  <a:lnTo>
                    <a:pt x="4337" y="317937"/>
                  </a:lnTo>
                  <a:lnTo>
                    <a:pt x="16843" y="363531"/>
                  </a:lnTo>
                  <a:lnTo>
                    <a:pt x="36759" y="405515"/>
                  </a:lnTo>
                  <a:lnTo>
                    <a:pt x="63326" y="443128"/>
                  </a:lnTo>
                  <a:lnTo>
                    <a:pt x="95785" y="475608"/>
                  </a:lnTo>
                  <a:lnTo>
                    <a:pt x="133378" y="502195"/>
                  </a:lnTo>
                  <a:lnTo>
                    <a:pt x="175345" y="522128"/>
                  </a:lnTo>
                  <a:lnTo>
                    <a:pt x="220927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9709804" y="4955698"/>
              <a:ext cx="339725" cy="339725"/>
            </a:xfrm>
            <a:custGeom>
              <a:avLst/>
              <a:gdLst/>
              <a:ahLst/>
              <a:cxnLst/>
              <a:rect l="l" t="t" r="r" b="b"/>
              <a:pathLst>
                <a:path w="339725" h="339725">
                  <a:moveTo>
                    <a:pt x="204046" y="0"/>
                  </a:moveTo>
                  <a:lnTo>
                    <a:pt x="124297" y="0"/>
                  </a:lnTo>
                  <a:lnTo>
                    <a:pt x="111877" y="377"/>
                  </a:lnTo>
                  <a:lnTo>
                    <a:pt x="67119" y="6094"/>
                  </a:lnTo>
                  <a:lnTo>
                    <a:pt x="28809" y="28670"/>
                  </a:lnTo>
                  <a:lnTo>
                    <a:pt x="17134" y="42830"/>
                  </a:lnTo>
                  <a:lnTo>
                    <a:pt x="17029" y="42973"/>
                  </a:lnTo>
                  <a:lnTo>
                    <a:pt x="2196" y="87197"/>
                  </a:lnTo>
                  <a:lnTo>
                    <a:pt x="71" y="141775"/>
                  </a:lnTo>
                  <a:lnTo>
                    <a:pt x="0" y="197250"/>
                  </a:lnTo>
                  <a:lnTo>
                    <a:pt x="135" y="214534"/>
                  </a:lnTo>
                  <a:lnTo>
                    <a:pt x="3869" y="262651"/>
                  </a:lnTo>
                  <a:lnTo>
                    <a:pt x="16949" y="296068"/>
                  </a:lnTo>
                  <a:lnTo>
                    <a:pt x="17029" y="296211"/>
                  </a:lnTo>
                  <a:lnTo>
                    <a:pt x="22171" y="303299"/>
                  </a:lnTo>
                  <a:lnTo>
                    <a:pt x="22288" y="303460"/>
                  </a:lnTo>
                  <a:lnTo>
                    <a:pt x="28809" y="310483"/>
                  </a:lnTo>
                  <a:lnTo>
                    <a:pt x="67119" y="332986"/>
                  </a:lnTo>
                  <a:lnTo>
                    <a:pt x="111877" y="338488"/>
                  </a:lnTo>
                  <a:lnTo>
                    <a:pt x="146072" y="339165"/>
                  </a:lnTo>
                  <a:lnTo>
                    <a:pt x="210535" y="339165"/>
                  </a:lnTo>
                  <a:lnTo>
                    <a:pt x="252021" y="336970"/>
                  </a:lnTo>
                  <a:lnTo>
                    <a:pt x="288744" y="326449"/>
                  </a:lnTo>
                  <a:lnTo>
                    <a:pt x="311847" y="309118"/>
                  </a:lnTo>
                  <a:lnTo>
                    <a:pt x="125027" y="309118"/>
                  </a:lnTo>
                  <a:lnTo>
                    <a:pt x="112948" y="308891"/>
                  </a:lnTo>
                  <a:lnTo>
                    <a:pt x="74604" y="304325"/>
                  </a:lnTo>
                  <a:lnTo>
                    <a:pt x="40366" y="278098"/>
                  </a:lnTo>
                  <a:lnTo>
                    <a:pt x="31284" y="239363"/>
                  </a:lnTo>
                  <a:lnTo>
                    <a:pt x="31222" y="238601"/>
                  </a:lnTo>
                  <a:lnTo>
                    <a:pt x="30737" y="227341"/>
                  </a:lnTo>
                  <a:lnTo>
                    <a:pt x="30708" y="226651"/>
                  </a:lnTo>
                  <a:lnTo>
                    <a:pt x="30452" y="214915"/>
                  </a:lnTo>
                  <a:lnTo>
                    <a:pt x="30469" y="124110"/>
                  </a:lnTo>
                  <a:lnTo>
                    <a:pt x="33587" y="81597"/>
                  </a:lnTo>
                  <a:lnTo>
                    <a:pt x="55860" y="44164"/>
                  </a:lnTo>
                  <a:lnTo>
                    <a:pt x="101072" y="31464"/>
                  </a:lnTo>
                  <a:lnTo>
                    <a:pt x="125027" y="30686"/>
                  </a:lnTo>
                  <a:lnTo>
                    <a:pt x="312493" y="30686"/>
                  </a:lnTo>
                  <a:lnTo>
                    <a:pt x="310622" y="28670"/>
                  </a:lnTo>
                  <a:lnTo>
                    <a:pt x="272202" y="6094"/>
                  </a:lnTo>
                  <a:lnTo>
                    <a:pt x="227498" y="537"/>
                  </a:lnTo>
                  <a:lnTo>
                    <a:pt x="215102" y="142"/>
                  </a:lnTo>
                  <a:lnTo>
                    <a:pt x="204046" y="0"/>
                  </a:lnTo>
                  <a:close/>
                </a:path>
                <a:path w="339725" h="339725">
                  <a:moveTo>
                    <a:pt x="312493" y="30686"/>
                  </a:moveTo>
                  <a:lnTo>
                    <a:pt x="214149" y="30686"/>
                  </a:lnTo>
                  <a:lnTo>
                    <a:pt x="226355" y="30950"/>
                  </a:lnTo>
                  <a:lnTo>
                    <a:pt x="238359" y="31464"/>
                  </a:lnTo>
                  <a:lnTo>
                    <a:pt x="277856" y="40608"/>
                  </a:lnTo>
                  <a:lnTo>
                    <a:pt x="304097" y="74846"/>
                  </a:lnTo>
                  <a:lnTo>
                    <a:pt x="308593" y="111684"/>
                  </a:lnTo>
                  <a:lnTo>
                    <a:pt x="308649" y="113190"/>
                  </a:lnTo>
                  <a:lnTo>
                    <a:pt x="308854" y="124110"/>
                  </a:lnTo>
                  <a:lnTo>
                    <a:pt x="308868" y="214915"/>
                  </a:lnTo>
                  <a:lnTo>
                    <a:pt x="308649" y="226651"/>
                  </a:lnTo>
                  <a:lnTo>
                    <a:pt x="304064" y="265015"/>
                  </a:lnTo>
                  <a:lnTo>
                    <a:pt x="277856" y="299307"/>
                  </a:lnTo>
                  <a:lnTo>
                    <a:pt x="238359" y="308451"/>
                  </a:lnTo>
                  <a:lnTo>
                    <a:pt x="214292" y="309118"/>
                  </a:lnTo>
                  <a:lnTo>
                    <a:pt x="311847" y="309118"/>
                  </a:lnTo>
                  <a:lnTo>
                    <a:pt x="333126" y="272063"/>
                  </a:lnTo>
                  <a:lnTo>
                    <a:pt x="338681" y="227341"/>
                  </a:lnTo>
                  <a:lnTo>
                    <a:pt x="339252" y="197250"/>
                  </a:lnTo>
                  <a:lnTo>
                    <a:pt x="339181" y="124110"/>
                  </a:lnTo>
                  <a:lnTo>
                    <a:pt x="338883" y="113190"/>
                  </a:lnTo>
                  <a:lnTo>
                    <a:pt x="338841" y="111684"/>
                  </a:lnTo>
                  <a:lnTo>
                    <a:pt x="338271" y="101314"/>
                  </a:lnTo>
                  <a:lnTo>
                    <a:pt x="338181" y="99663"/>
                  </a:lnTo>
                  <a:lnTo>
                    <a:pt x="337163" y="87197"/>
                  </a:lnTo>
                  <a:lnTo>
                    <a:pt x="326612" y="50476"/>
                  </a:lnTo>
                  <a:lnTo>
                    <a:pt x="317188" y="35780"/>
                  </a:lnTo>
                  <a:lnTo>
                    <a:pt x="317071" y="35619"/>
                  </a:lnTo>
                  <a:lnTo>
                    <a:pt x="312493" y="306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92462" y="5014213"/>
              <a:ext cx="197993" cy="197993"/>
            </a:xfrm>
            <a:prstGeom prst="rect">
              <a:avLst/>
            </a:prstGeom>
          </p:spPr>
        </p:pic>
      </p:grpSp>
      <p:grpSp>
        <p:nvGrpSpPr>
          <p:cNvPr id="16" name="object 16"/>
          <p:cNvGrpSpPr/>
          <p:nvPr/>
        </p:nvGrpSpPr>
        <p:grpSpPr>
          <a:xfrm>
            <a:off x="8946642" y="4855717"/>
            <a:ext cx="539115" cy="539115"/>
            <a:chOff x="8946642" y="4855717"/>
            <a:chExt cx="539115" cy="539115"/>
          </a:xfrm>
        </p:grpSpPr>
        <p:sp>
          <p:nvSpPr>
            <p:cNvPr id="17" name="object 17"/>
            <p:cNvSpPr/>
            <p:nvPr/>
          </p:nvSpPr>
          <p:spPr>
            <a:xfrm>
              <a:off x="8946642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61" y="4341"/>
                  </a:lnTo>
                  <a:lnTo>
                    <a:pt x="175396" y="16859"/>
                  </a:lnTo>
                  <a:lnTo>
                    <a:pt x="133434" y="36792"/>
                  </a:lnTo>
                  <a:lnTo>
                    <a:pt x="95837" y="63379"/>
                  </a:lnTo>
                  <a:lnTo>
                    <a:pt x="63368" y="95859"/>
                  </a:lnTo>
                  <a:lnTo>
                    <a:pt x="36787" y="133472"/>
                  </a:lnTo>
                  <a:lnTo>
                    <a:pt x="16858" y="175456"/>
                  </a:lnTo>
                  <a:lnTo>
                    <a:pt x="4341" y="221050"/>
                  </a:lnTo>
                  <a:lnTo>
                    <a:pt x="0" y="269493"/>
                  </a:lnTo>
                  <a:lnTo>
                    <a:pt x="4341" y="317937"/>
                  </a:lnTo>
                  <a:lnTo>
                    <a:pt x="16858" y="363531"/>
                  </a:lnTo>
                  <a:lnTo>
                    <a:pt x="36787" y="405515"/>
                  </a:lnTo>
                  <a:lnTo>
                    <a:pt x="63368" y="443128"/>
                  </a:lnTo>
                  <a:lnTo>
                    <a:pt x="95837" y="475608"/>
                  </a:lnTo>
                  <a:lnTo>
                    <a:pt x="133434" y="502195"/>
                  </a:lnTo>
                  <a:lnTo>
                    <a:pt x="175396" y="522128"/>
                  </a:lnTo>
                  <a:lnTo>
                    <a:pt x="220961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70162" y="5051549"/>
              <a:ext cx="224790" cy="227331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055608" y="5056885"/>
              <a:ext cx="73660" cy="222250"/>
            </a:xfrm>
            <a:custGeom>
              <a:avLst/>
              <a:gdLst/>
              <a:ahLst/>
              <a:cxnLst/>
              <a:rect l="l" t="t" r="r" b="b"/>
              <a:pathLst>
                <a:path w="73659" h="222250">
                  <a:moveTo>
                    <a:pt x="73660" y="0"/>
                  </a:moveTo>
                  <a:lnTo>
                    <a:pt x="0" y="0"/>
                  </a:lnTo>
                  <a:lnTo>
                    <a:pt x="0" y="221741"/>
                  </a:lnTo>
                  <a:lnTo>
                    <a:pt x="73660" y="221741"/>
                  </a:lnTo>
                  <a:lnTo>
                    <a:pt x="73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1417" y="4949824"/>
              <a:ext cx="82607" cy="76983"/>
            </a:xfrm>
            <a:prstGeom prst="rect">
              <a:avLst/>
            </a:prstGeom>
          </p:spPr>
        </p:pic>
      </p:grpSp>
      <p:sp>
        <p:nvSpPr>
          <p:cNvPr id="24" name="object 24"/>
          <p:cNvSpPr/>
          <p:nvPr/>
        </p:nvSpPr>
        <p:spPr>
          <a:xfrm>
            <a:off x="409905" y="667766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9"/>
                </a:lnTo>
                <a:lnTo>
                  <a:pt x="2628" y="496739"/>
                </a:lnTo>
                <a:lnTo>
                  <a:pt x="10332" y="544029"/>
                </a:lnTo>
                <a:lnTo>
                  <a:pt x="22837" y="589526"/>
                </a:lnTo>
                <a:lnTo>
                  <a:pt x="39871" y="632956"/>
                </a:lnTo>
                <a:lnTo>
                  <a:pt x="61159" y="674045"/>
                </a:lnTo>
                <a:lnTo>
                  <a:pt x="86430" y="712519"/>
                </a:lnTo>
                <a:lnTo>
                  <a:pt x="115410" y="748105"/>
                </a:lnTo>
                <a:lnTo>
                  <a:pt x="147825" y="780530"/>
                </a:lnTo>
                <a:lnTo>
                  <a:pt x="183402" y="809519"/>
                </a:lnTo>
                <a:lnTo>
                  <a:pt x="221868" y="834799"/>
                </a:lnTo>
                <a:lnTo>
                  <a:pt x="262949" y="856096"/>
                </a:lnTo>
                <a:lnTo>
                  <a:pt x="306373" y="873137"/>
                </a:lnTo>
                <a:lnTo>
                  <a:pt x="351866" y="885647"/>
                </a:lnTo>
                <a:lnTo>
                  <a:pt x="399155" y="893355"/>
                </a:lnTo>
                <a:lnTo>
                  <a:pt x="447967" y="895985"/>
                </a:lnTo>
                <a:lnTo>
                  <a:pt x="496776" y="893355"/>
                </a:lnTo>
                <a:lnTo>
                  <a:pt x="544062" y="885647"/>
                </a:lnTo>
                <a:lnTo>
                  <a:pt x="589553" y="873137"/>
                </a:lnTo>
                <a:lnTo>
                  <a:pt x="632974" y="856096"/>
                </a:lnTo>
                <a:lnTo>
                  <a:pt x="674053" y="834799"/>
                </a:lnTo>
                <a:lnTo>
                  <a:pt x="712517" y="809519"/>
                </a:lnTo>
                <a:lnTo>
                  <a:pt x="748092" y="780530"/>
                </a:lnTo>
                <a:lnTo>
                  <a:pt x="780505" y="748105"/>
                </a:lnTo>
                <a:lnTo>
                  <a:pt x="809483" y="712519"/>
                </a:lnTo>
                <a:lnTo>
                  <a:pt x="834752" y="674045"/>
                </a:lnTo>
                <a:lnTo>
                  <a:pt x="856040" y="632956"/>
                </a:lnTo>
                <a:lnTo>
                  <a:pt x="873072" y="589526"/>
                </a:lnTo>
                <a:lnTo>
                  <a:pt x="885577" y="544029"/>
                </a:lnTo>
                <a:lnTo>
                  <a:pt x="893280" y="496739"/>
                </a:lnTo>
                <a:lnTo>
                  <a:pt x="895908" y="447929"/>
                </a:lnTo>
                <a:lnTo>
                  <a:pt x="893280" y="399120"/>
                </a:lnTo>
                <a:lnTo>
                  <a:pt x="885577" y="351834"/>
                </a:lnTo>
                <a:lnTo>
                  <a:pt x="873072" y="306344"/>
                </a:lnTo>
                <a:lnTo>
                  <a:pt x="856040" y="262923"/>
                </a:lnTo>
                <a:lnTo>
                  <a:pt x="834752" y="221845"/>
                </a:lnTo>
                <a:lnTo>
                  <a:pt x="809483" y="183382"/>
                </a:lnTo>
                <a:lnTo>
                  <a:pt x="780505" y="147809"/>
                </a:lnTo>
                <a:lnTo>
                  <a:pt x="748092" y="115397"/>
                </a:lnTo>
                <a:lnTo>
                  <a:pt x="712517" y="86420"/>
                </a:lnTo>
                <a:lnTo>
                  <a:pt x="674053" y="61152"/>
                </a:lnTo>
                <a:lnTo>
                  <a:pt x="632974" y="39866"/>
                </a:lnTo>
                <a:lnTo>
                  <a:pt x="589553" y="22834"/>
                </a:lnTo>
                <a:lnTo>
                  <a:pt x="544062" y="10330"/>
                </a:lnTo>
                <a:lnTo>
                  <a:pt x="496776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1889B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5" name="object 25"/>
          <p:cNvGrpSpPr/>
          <p:nvPr/>
        </p:nvGrpSpPr>
        <p:grpSpPr>
          <a:xfrm>
            <a:off x="10871200" y="3484117"/>
            <a:ext cx="1320800" cy="2639695"/>
            <a:chOff x="10871200" y="3484117"/>
            <a:chExt cx="1320800" cy="2639695"/>
          </a:xfrm>
        </p:grpSpPr>
        <p:sp>
          <p:nvSpPr>
            <p:cNvPr id="26" name="object 26"/>
            <p:cNvSpPr/>
            <p:nvPr/>
          </p:nvSpPr>
          <p:spPr>
            <a:xfrm>
              <a:off x="10871200" y="3484117"/>
              <a:ext cx="1320800" cy="2614295"/>
            </a:xfrm>
            <a:custGeom>
              <a:avLst/>
              <a:gdLst/>
              <a:ahLst/>
              <a:cxnLst/>
              <a:rect l="l" t="t" r="r" b="b"/>
              <a:pathLst>
                <a:path w="1320800" h="2614295">
                  <a:moveTo>
                    <a:pt x="532257" y="256159"/>
                  </a:moveTo>
                  <a:lnTo>
                    <a:pt x="490867" y="288378"/>
                  </a:lnTo>
                  <a:lnTo>
                    <a:pt x="450723" y="322059"/>
                  </a:lnTo>
                  <a:lnTo>
                    <a:pt x="411886" y="357187"/>
                  </a:lnTo>
                  <a:lnTo>
                    <a:pt x="374434" y="393712"/>
                  </a:lnTo>
                  <a:lnTo>
                    <a:pt x="338429" y="431596"/>
                  </a:lnTo>
                  <a:lnTo>
                    <a:pt x="303949" y="470827"/>
                  </a:lnTo>
                  <a:lnTo>
                    <a:pt x="271056" y="511365"/>
                  </a:lnTo>
                  <a:lnTo>
                    <a:pt x="239826" y="553173"/>
                  </a:lnTo>
                  <a:lnTo>
                    <a:pt x="210324" y="596214"/>
                  </a:lnTo>
                  <a:lnTo>
                    <a:pt x="182626" y="640461"/>
                  </a:lnTo>
                  <a:lnTo>
                    <a:pt x="532257" y="256159"/>
                  </a:lnTo>
                  <a:close/>
                </a:path>
                <a:path w="1320800" h="2614295">
                  <a:moveTo>
                    <a:pt x="840994" y="87388"/>
                  </a:moveTo>
                  <a:lnTo>
                    <a:pt x="805738" y="102349"/>
                  </a:lnTo>
                  <a:lnTo>
                    <a:pt x="770128" y="118211"/>
                  </a:lnTo>
                  <a:lnTo>
                    <a:pt x="734504" y="135178"/>
                  </a:lnTo>
                  <a:lnTo>
                    <a:pt x="699262" y="153416"/>
                  </a:lnTo>
                  <a:lnTo>
                    <a:pt x="99060" y="813181"/>
                  </a:lnTo>
                  <a:lnTo>
                    <a:pt x="84836" y="849630"/>
                  </a:lnTo>
                  <a:lnTo>
                    <a:pt x="71348" y="886434"/>
                  </a:lnTo>
                  <a:lnTo>
                    <a:pt x="58597" y="923950"/>
                  </a:lnTo>
                  <a:lnTo>
                    <a:pt x="46609" y="962533"/>
                  </a:lnTo>
                  <a:lnTo>
                    <a:pt x="840994" y="87388"/>
                  </a:lnTo>
                  <a:close/>
                </a:path>
                <a:path w="1320800" h="2614295">
                  <a:moveTo>
                    <a:pt x="1050798" y="25273"/>
                  </a:moveTo>
                  <a:lnTo>
                    <a:pt x="971346" y="47117"/>
                  </a:lnTo>
                  <a:lnTo>
                    <a:pt x="943991" y="54356"/>
                  </a:lnTo>
                  <a:lnTo>
                    <a:pt x="17526" y="1073150"/>
                  </a:lnTo>
                  <a:lnTo>
                    <a:pt x="12014" y="1100848"/>
                  </a:lnTo>
                  <a:lnTo>
                    <a:pt x="7277" y="1128509"/>
                  </a:lnTo>
                  <a:lnTo>
                    <a:pt x="3289" y="1156144"/>
                  </a:lnTo>
                  <a:lnTo>
                    <a:pt x="0" y="1183767"/>
                  </a:lnTo>
                  <a:lnTo>
                    <a:pt x="1050798" y="25273"/>
                  </a:lnTo>
                  <a:close/>
                </a:path>
                <a:path w="1320800" h="2614295">
                  <a:moveTo>
                    <a:pt x="1233424" y="2032"/>
                  </a:moveTo>
                  <a:lnTo>
                    <a:pt x="1186764" y="5384"/>
                  </a:lnTo>
                  <a:lnTo>
                    <a:pt x="1140206" y="11684"/>
                  </a:lnTo>
                  <a:lnTo>
                    <a:pt x="1905" y="1267206"/>
                  </a:lnTo>
                  <a:lnTo>
                    <a:pt x="1600" y="1280363"/>
                  </a:lnTo>
                  <a:lnTo>
                    <a:pt x="292" y="1307338"/>
                  </a:lnTo>
                  <a:lnTo>
                    <a:pt x="0" y="1321562"/>
                  </a:lnTo>
                  <a:lnTo>
                    <a:pt x="228" y="1341958"/>
                  </a:lnTo>
                  <a:lnTo>
                    <a:pt x="800" y="1352143"/>
                  </a:lnTo>
                  <a:lnTo>
                    <a:pt x="1905" y="1362329"/>
                  </a:lnTo>
                  <a:lnTo>
                    <a:pt x="1233424" y="2032"/>
                  </a:lnTo>
                  <a:close/>
                </a:path>
                <a:path w="1320800" h="2614295">
                  <a:moveTo>
                    <a:pt x="1320800" y="2210333"/>
                  </a:moveTo>
                  <a:lnTo>
                    <a:pt x="971169" y="2596527"/>
                  </a:lnTo>
                  <a:lnTo>
                    <a:pt x="1041146" y="2613990"/>
                  </a:lnTo>
                  <a:lnTo>
                    <a:pt x="1320800" y="2305227"/>
                  </a:lnTo>
                  <a:lnTo>
                    <a:pt x="1320800" y="2210333"/>
                  </a:lnTo>
                  <a:close/>
                </a:path>
                <a:path w="1320800" h="2614295">
                  <a:moveTo>
                    <a:pt x="1320800" y="2036876"/>
                  </a:moveTo>
                  <a:lnTo>
                    <a:pt x="848868" y="2557716"/>
                  </a:lnTo>
                  <a:lnTo>
                    <a:pt x="912876" y="2580995"/>
                  </a:lnTo>
                  <a:lnTo>
                    <a:pt x="1320800" y="2130336"/>
                  </a:lnTo>
                  <a:lnTo>
                    <a:pt x="1320800" y="2036876"/>
                  </a:lnTo>
                  <a:close/>
                </a:path>
                <a:path w="1320800" h="2614295">
                  <a:moveTo>
                    <a:pt x="1320800" y="1862137"/>
                  </a:moveTo>
                  <a:lnTo>
                    <a:pt x="734187" y="2505316"/>
                  </a:lnTo>
                  <a:lnTo>
                    <a:pt x="763562" y="2519629"/>
                  </a:lnTo>
                  <a:lnTo>
                    <a:pt x="778700" y="2526334"/>
                  </a:lnTo>
                  <a:lnTo>
                    <a:pt x="794385" y="2532481"/>
                  </a:lnTo>
                  <a:lnTo>
                    <a:pt x="1320800" y="1955685"/>
                  </a:lnTo>
                  <a:lnTo>
                    <a:pt x="1320800" y="1862137"/>
                  </a:lnTo>
                  <a:close/>
                </a:path>
                <a:path w="1320800" h="2614295">
                  <a:moveTo>
                    <a:pt x="1320800" y="1694764"/>
                  </a:moveTo>
                  <a:lnTo>
                    <a:pt x="633222" y="2452928"/>
                  </a:lnTo>
                  <a:lnTo>
                    <a:pt x="647471" y="2461336"/>
                  </a:lnTo>
                  <a:lnTo>
                    <a:pt x="661339" y="2469184"/>
                  </a:lnTo>
                  <a:lnTo>
                    <a:pt x="675220" y="2476677"/>
                  </a:lnTo>
                  <a:lnTo>
                    <a:pt x="689483" y="2483980"/>
                  </a:lnTo>
                  <a:lnTo>
                    <a:pt x="1320800" y="1787842"/>
                  </a:lnTo>
                  <a:lnTo>
                    <a:pt x="1320800" y="1694764"/>
                  </a:lnTo>
                  <a:close/>
                </a:path>
                <a:path w="1320800" h="2614295">
                  <a:moveTo>
                    <a:pt x="1320800" y="1528076"/>
                  </a:moveTo>
                  <a:lnTo>
                    <a:pt x="540004" y="2388882"/>
                  </a:lnTo>
                  <a:lnTo>
                    <a:pt x="553072" y="2398750"/>
                  </a:lnTo>
                  <a:lnTo>
                    <a:pt x="566178" y="2408047"/>
                  </a:lnTo>
                  <a:lnTo>
                    <a:pt x="592455" y="2425763"/>
                  </a:lnTo>
                  <a:lnTo>
                    <a:pt x="1320800" y="1623136"/>
                  </a:lnTo>
                  <a:lnTo>
                    <a:pt x="1320800" y="1528076"/>
                  </a:lnTo>
                  <a:close/>
                </a:path>
                <a:path w="1320800" h="2614295">
                  <a:moveTo>
                    <a:pt x="1320800" y="1351051"/>
                  </a:moveTo>
                  <a:lnTo>
                    <a:pt x="444754" y="2317089"/>
                  </a:lnTo>
                  <a:lnTo>
                    <a:pt x="491363" y="2357844"/>
                  </a:lnTo>
                  <a:lnTo>
                    <a:pt x="1320800" y="1442923"/>
                  </a:lnTo>
                  <a:lnTo>
                    <a:pt x="1320800" y="1351051"/>
                  </a:lnTo>
                  <a:close/>
                </a:path>
                <a:path w="1320800" h="2614295">
                  <a:moveTo>
                    <a:pt x="1320800" y="1179423"/>
                  </a:moveTo>
                  <a:lnTo>
                    <a:pt x="365125" y="2231694"/>
                  </a:lnTo>
                  <a:lnTo>
                    <a:pt x="386753" y="2254021"/>
                  </a:lnTo>
                  <a:lnTo>
                    <a:pt x="398208" y="2265540"/>
                  </a:lnTo>
                  <a:lnTo>
                    <a:pt x="409829" y="2276335"/>
                  </a:lnTo>
                  <a:lnTo>
                    <a:pt x="1320800" y="1274597"/>
                  </a:lnTo>
                  <a:lnTo>
                    <a:pt x="1320800" y="1179423"/>
                  </a:lnTo>
                  <a:close/>
                </a:path>
                <a:path w="1320800" h="2614295">
                  <a:moveTo>
                    <a:pt x="1320800" y="1013091"/>
                  </a:moveTo>
                  <a:lnTo>
                    <a:pt x="291338" y="2146312"/>
                  </a:lnTo>
                  <a:lnTo>
                    <a:pt x="332105" y="2194826"/>
                  </a:lnTo>
                  <a:lnTo>
                    <a:pt x="1320800" y="1106068"/>
                  </a:lnTo>
                  <a:lnTo>
                    <a:pt x="1320800" y="1013091"/>
                  </a:lnTo>
                  <a:close/>
                </a:path>
                <a:path w="1320800" h="2614295">
                  <a:moveTo>
                    <a:pt x="1320800" y="837717"/>
                  </a:moveTo>
                  <a:lnTo>
                    <a:pt x="215646" y="2047367"/>
                  </a:lnTo>
                  <a:lnTo>
                    <a:pt x="234010" y="2074252"/>
                  </a:lnTo>
                  <a:lnTo>
                    <a:pt x="243408" y="2087435"/>
                  </a:lnTo>
                  <a:lnTo>
                    <a:pt x="252476" y="2099691"/>
                  </a:lnTo>
                  <a:lnTo>
                    <a:pt x="1320800" y="930402"/>
                  </a:lnTo>
                  <a:lnTo>
                    <a:pt x="1320800" y="837717"/>
                  </a:lnTo>
                  <a:close/>
                </a:path>
                <a:path w="1320800" h="2614295">
                  <a:moveTo>
                    <a:pt x="1320800" y="666978"/>
                  </a:moveTo>
                  <a:lnTo>
                    <a:pt x="155448" y="1948434"/>
                  </a:lnTo>
                  <a:lnTo>
                    <a:pt x="163029" y="1962937"/>
                  </a:lnTo>
                  <a:lnTo>
                    <a:pt x="171196" y="1977478"/>
                  </a:lnTo>
                  <a:lnTo>
                    <a:pt x="188468" y="2006600"/>
                  </a:lnTo>
                  <a:lnTo>
                    <a:pt x="1320800" y="759333"/>
                  </a:lnTo>
                  <a:lnTo>
                    <a:pt x="1320800" y="666978"/>
                  </a:lnTo>
                  <a:close/>
                </a:path>
                <a:path w="1320800" h="2614295">
                  <a:moveTo>
                    <a:pt x="1320800" y="495909"/>
                  </a:moveTo>
                  <a:lnTo>
                    <a:pt x="100965" y="1837817"/>
                  </a:lnTo>
                  <a:lnTo>
                    <a:pt x="107416" y="1853793"/>
                  </a:lnTo>
                  <a:lnTo>
                    <a:pt x="114808" y="1869592"/>
                  </a:lnTo>
                  <a:lnTo>
                    <a:pt x="130175" y="1899920"/>
                  </a:lnTo>
                  <a:lnTo>
                    <a:pt x="1320800" y="588441"/>
                  </a:lnTo>
                  <a:lnTo>
                    <a:pt x="1320800" y="495909"/>
                  </a:lnTo>
                  <a:close/>
                </a:path>
                <a:path w="1320800" h="2614295">
                  <a:moveTo>
                    <a:pt x="1320800" y="323608"/>
                  </a:moveTo>
                  <a:lnTo>
                    <a:pt x="60198" y="1717421"/>
                  </a:lnTo>
                  <a:lnTo>
                    <a:pt x="71120" y="1751444"/>
                  </a:lnTo>
                  <a:lnTo>
                    <a:pt x="76873" y="1768233"/>
                  </a:lnTo>
                  <a:lnTo>
                    <a:pt x="83566" y="1785366"/>
                  </a:lnTo>
                  <a:lnTo>
                    <a:pt x="1320800" y="416509"/>
                  </a:lnTo>
                  <a:lnTo>
                    <a:pt x="1320800" y="323608"/>
                  </a:lnTo>
                  <a:close/>
                </a:path>
                <a:path w="1320800" h="2614295">
                  <a:moveTo>
                    <a:pt x="1320800" y="154978"/>
                  </a:moveTo>
                  <a:lnTo>
                    <a:pt x="21336" y="1581658"/>
                  </a:lnTo>
                  <a:lnTo>
                    <a:pt x="24904" y="1600542"/>
                  </a:lnTo>
                  <a:lnTo>
                    <a:pt x="29375" y="1619465"/>
                  </a:lnTo>
                  <a:lnTo>
                    <a:pt x="38862" y="1657350"/>
                  </a:lnTo>
                  <a:lnTo>
                    <a:pt x="1320800" y="249796"/>
                  </a:lnTo>
                  <a:lnTo>
                    <a:pt x="1320800" y="154978"/>
                  </a:lnTo>
                  <a:close/>
                </a:path>
                <a:path w="1320800" h="2614295">
                  <a:moveTo>
                    <a:pt x="1320800" y="12"/>
                  </a:moveTo>
                  <a:lnTo>
                    <a:pt x="1305306" y="0"/>
                  </a:lnTo>
                  <a:lnTo>
                    <a:pt x="0" y="1432179"/>
                  </a:lnTo>
                  <a:lnTo>
                    <a:pt x="1765" y="1452867"/>
                  </a:lnTo>
                  <a:lnTo>
                    <a:pt x="4102" y="1473898"/>
                  </a:lnTo>
                  <a:lnTo>
                    <a:pt x="9652" y="1515618"/>
                  </a:lnTo>
                  <a:lnTo>
                    <a:pt x="1320800" y="76606"/>
                  </a:lnTo>
                  <a:lnTo>
                    <a:pt x="1320800" y="12"/>
                  </a:lnTo>
                  <a:close/>
                </a:path>
              </a:pathLst>
            </a:custGeom>
            <a:solidFill>
              <a:srgbClr val="FFD168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70511" y="5861863"/>
              <a:ext cx="221488" cy="261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62736" y="123824"/>
            <a:ext cx="10663555" cy="683520"/>
          </a:xfrm>
          <a:prstGeom prst="rect">
            <a:avLst/>
          </a:prstGeom>
        </p:spPr>
        <p:txBody>
          <a:bodyPr vert="horz" wrap="square" lIns="0" tIns="1282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10"/>
              </a:spcBef>
            </a:pPr>
            <a:r>
              <a:rPr sz="3600" dirty="0"/>
              <a:t>Bartosz</a:t>
            </a:r>
            <a:r>
              <a:rPr sz="3600" spc="-85" dirty="0"/>
              <a:t> </a:t>
            </a:r>
            <a:r>
              <a:rPr sz="3600" spc="-10" dirty="0"/>
              <a:t>Kwieciński</a:t>
            </a:r>
            <a:r>
              <a:rPr sz="3600" spc="-70" dirty="0"/>
              <a:t> </a:t>
            </a:r>
            <a:r>
              <a:rPr sz="3600" spc="-20" dirty="0"/>
              <a:t>(JU)</a:t>
            </a:r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1487150" cy="6867525"/>
            <a:chOff x="0" y="0"/>
            <a:chExt cx="11487150" cy="6867525"/>
          </a:xfrm>
        </p:grpSpPr>
        <p:sp>
          <p:nvSpPr>
            <p:cNvPr id="4" name="object 4"/>
            <p:cNvSpPr/>
            <p:nvPr/>
          </p:nvSpPr>
          <p:spPr>
            <a:xfrm>
              <a:off x="10631678" y="6755924"/>
              <a:ext cx="71755" cy="102235"/>
            </a:xfrm>
            <a:custGeom>
              <a:avLst/>
              <a:gdLst/>
              <a:ahLst/>
              <a:cxnLst/>
              <a:rect l="l" t="t" r="r" b="b"/>
              <a:pathLst>
                <a:path w="71754" h="102234">
                  <a:moveTo>
                    <a:pt x="71629" y="102075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0667745" y="6541427"/>
              <a:ext cx="222250" cy="316865"/>
            </a:xfrm>
            <a:custGeom>
              <a:avLst/>
              <a:gdLst/>
              <a:ahLst/>
              <a:cxnLst/>
              <a:rect l="l" t="t" r="r" b="b"/>
              <a:pathLst>
                <a:path w="222250" h="316865">
                  <a:moveTo>
                    <a:pt x="222146" y="316572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703687" y="6113754"/>
              <a:ext cx="558165" cy="744855"/>
            </a:xfrm>
            <a:custGeom>
              <a:avLst/>
              <a:gdLst/>
              <a:ahLst/>
              <a:cxnLst/>
              <a:rect l="l" t="t" r="r" b="b"/>
              <a:pathLst>
                <a:path w="558165" h="744854">
                  <a:moveTo>
                    <a:pt x="372667" y="744243"/>
                  </a:moveTo>
                  <a:lnTo>
                    <a:pt x="0" y="213169"/>
                  </a:lnTo>
                </a:path>
                <a:path w="558165" h="744854">
                  <a:moveTo>
                    <a:pt x="558068" y="744245"/>
                  </a:moveTo>
                  <a:lnTo>
                    <a:pt x="35814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9471914" y="0"/>
              <a:ext cx="1045210" cy="522605"/>
            </a:xfrm>
            <a:custGeom>
              <a:avLst/>
              <a:gdLst/>
              <a:ahLst/>
              <a:cxnLst/>
              <a:rect l="l" t="t" r="r" b="b"/>
              <a:pathLst>
                <a:path w="1045209" h="522605">
                  <a:moveTo>
                    <a:pt x="1044701" y="0"/>
                  </a:moveTo>
                  <a:lnTo>
                    <a:pt x="0" y="0"/>
                  </a:lnTo>
                  <a:lnTo>
                    <a:pt x="2135" y="47534"/>
                  </a:lnTo>
                  <a:lnTo>
                    <a:pt x="8418" y="93874"/>
                  </a:lnTo>
                  <a:lnTo>
                    <a:pt x="18663" y="138837"/>
                  </a:lnTo>
                  <a:lnTo>
                    <a:pt x="32687" y="182237"/>
                  </a:lnTo>
                  <a:lnTo>
                    <a:pt x="50305" y="223889"/>
                  </a:lnTo>
                  <a:lnTo>
                    <a:pt x="71331" y="263609"/>
                  </a:lnTo>
                  <a:lnTo>
                    <a:pt x="95582" y="301213"/>
                  </a:lnTo>
                  <a:lnTo>
                    <a:pt x="122873" y="336515"/>
                  </a:lnTo>
                  <a:lnTo>
                    <a:pt x="153019" y="369331"/>
                  </a:lnTo>
                  <a:lnTo>
                    <a:pt x="185835" y="399477"/>
                  </a:lnTo>
                  <a:lnTo>
                    <a:pt x="221137" y="426768"/>
                  </a:lnTo>
                  <a:lnTo>
                    <a:pt x="258741" y="451019"/>
                  </a:lnTo>
                  <a:lnTo>
                    <a:pt x="298461" y="472045"/>
                  </a:lnTo>
                  <a:lnTo>
                    <a:pt x="340113" y="489663"/>
                  </a:lnTo>
                  <a:lnTo>
                    <a:pt x="383513" y="503687"/>
                  </a:lnTo>
                  <a:lnTo>
                    <a:pt x="428476" y="513932"/>
                  </a:lnTo>
                  <a:lnTo>
                    <a:pt x="474816" y="520215"/>
                  </a:lnTo>
                  <a:lnTo>
                    <a:pt x="522350" y="522350"/>
                  </a:lnTo>
                  <a:lnTo>
                    <a:pt x="569904" y="520215"/>
                  </a:lnTo>
                  <a:lnTo>
                    <a:pt x="616259" y="513932"/>
                  </a:lnTo>
                  <a:lnTo>
                    <a:pt x="661232" y="503687"/>
                  </a:lnTo>
                  <a:lnTo>
                    <a:pt x="704639" y="489663"/>
                  </a:lnTo>
                  <a:lnTo>
                    <a:pt x="746295" y="472045"/>
                  </a:lnTo>
                  <a:lnTo>
                    <a:pt x="786017" y="451019"/>
                  </a:lnTo>
                  <a:lnTo>
                    <a:pt x="823619" y="426768"/>
                  </a:lnTo>
                  <a:lnTo>
                    <a:pt x="858918" y="399477"/>
                  </a:lnTo>
                  <a:lnTo>
                    <a:pt x="891730" y="369331"/>
                  </a:lnTo>
                  <a:lnTo>
                    <a:pt x="921870" y="336515"/>
                  </a:lnTo>
                  <a:lnTo>
                    <a:pt x="949154" y="301213"/>
                  </a:lnTo>
                  <a:lnTo>
                    <a:pt x="973398" y="263609"/>
                  </a:lnTo>
                  <a:lnTo>
                    <a:pt x="994418" y="223889"/>
                  </a:lnTo>
                  <a:lnTo>
                    <a:pt x="1012029" y="182237"/>
                  </a:lnTo>
                  <a:lnTo>
                    <a:pt x="1026047" y="138837"/>
                  </a:lnTo>
                  <a:lnTo>
                    <a:pt x="1036288" y="93874"/>
                  </a:lnTo>
                  <a:lnTo>
                    <a:pt x="1042567" y="47534"/>
                  </a:lnTo>
                  <a:lnTo>
                    <a:pt x="1044701" y="0"/>
                  </a:lnTo>
                  <a:close/>
                </a:path>
              </a:pathLst>
            </a:custGeom>
            <a:solidFill>
              <a:srgbClr val="4DBC97">
                <a:alpha val="76077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 descr="Obraz zawierający niebo, na wolnym powietrzu, zima, śnieg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1697482"/>
              <a:ext cx="11487111" cy="516051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0815" y="1188796"/>
            <a:ext cx="4732020" cy="4415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53060" marR="5080" indent="-340360" algn="just">
              <a:lnSpc>
                <a:spcPct val="100000"/>
              </a:lnSpc>
              <a:spcBef>
                <a:spcPts val="100"/>
              </a:spcBef>
              <a:buClr>
                <a:srgbClr val="111E46"/>
              </a:buClr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Paragraph</a:t>
            </a:r>
            <a:r>
              <a:rPr sz="2400" spc="3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175</a:t>
            </a:r>
            <a:r>
              <a:rPr sz="2400" spc="3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400" spc="3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3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statute</a:t>
            </a:r>
            <a:r>
              <a:rPr sz="2400" spc="3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5" dirty="0">
                <a:solidFill>
                  <a:srgbClr val="111E46"/>
                </a:solidFill>
                <a:latin typeface="Calibri"/>
                <a:cs typeface="Calibri"/>
              </a:rPr>
              <a:t>of 	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27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German</a:t>
            </a:r>
            <a:r>
              <a:rPr sz="2400" spc="28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criminal</a:t>
            </a:r>
            <a:r>
              <a:rPr sz="2400" spc="26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code</a:t>
            </a:r>
            <a:r>
              <a:rPr sz="2400" spc="27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that 	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banned</a:t>
            </a:r>
            <a:r>
              <a:rPr sz="2400" spc="36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sexual</a:t>
            </a:r>
            <a:r>
              <a:rPr sz="2400" spc="36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acts</a:t>
            </a:r>
            <a:r>
              <a:rPr sz="2400" spc="35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between 	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men.</a:t>
            </a:r>
            <a:r>
              <a:rPr sz="2400" spc="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It</a:t>
            </a:r>
            <a:r>
              <a:rPr sz="2400" spc="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did</a:t>
            </a:r>
            <a:r>
              <a:rPr sz="2400" spc="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not</a:t>
            </a:r>
            <a:r>
              <a:rPr sz="2400" spc="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apply</a:t>
            </a:r>
            <a:r>
              <a:rPr sz="2400" spc="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sexual</a:t>
            </a:r>
            <a:r>
              <a:rPr sz="2400" spc="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acts 	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between</a:t>
            </a:r>
            <a:r>
              <a:rPr sz="2400" spc="-10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women.</a:t>
            </a:r>
            <a:endParaRPr sz="2400">
              <a:latin typeface="Calibri"/>
              <a:cs typeface="Calibri"/>
            </a:endParaRPr>
          </a:p>
          <a:p>
            <a:pPr marL="353060" indent="-340360" algn="just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35306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coercing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another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man</a:t>
            </a:r>
            <a:r>
              <a:rPr sz="24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400" spc="-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have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sex;</a:t>
            </a:r>
            <a:endParaRPr sz="2400">
              <a:latin typeface="Calibri"/>
              <a:cs typeface="Calibri"/>
            </a:endParaRPr>
          </a:p>
          <a:p>
            <a:pPr marL="353060" marR="6350" indent="-340360" algn="just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initiating</a:t>
            </a:r>
            <a:r>
              <a:rPr sz="2400" spc="13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sexual</a:t>
            </a:r>
            <a:r>
              <a:rPr sz="2400" spc="13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relations</a:t>
            </a:r>
            <a:r>
              <a:rPr sz="2400" spc="13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13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a 	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male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subordinate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or</a:t>
            </a:r>
            <a:r>
              <a:rPr sz="24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employee;</a:t>
            </a:r>
            <a:endParaRPr sz="2400">
              <a:latin typeface="Calibri"/>
              <a:cs typeface="Calibri"/>
            </a:endParaRPr>
          </a:p>
          <a:p>
            <a:pPr marL="353060" indent="-340360" algn="just">
              <a:lnSpc>
                <a:spcPct val="100000"/>
              </a:lnSpc>
              <a:buFont typeface="Arial"/>
              <a:buChar char="•"/>
              <a:tabLst>
                <a:tab pos="35306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having</a:t>
            </a:r>
            <a:r>
              <a:rPr sz="2400" spc="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sexual</a:t>
            </a:r>
            <a:r>
              <a:rPr sz="2400" spc="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relations</a:t>
            </a:r>
            <a:r>
              <a:rPr sz="2400" spc="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with</a:t>
            </a:r>
            <a:r>
              <a:rPr sz="2400" spc="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male</a:t>
            </a:r>
            <a:endParaRPr sz="2400">
              <a:latin typeface="Calibri"/>
              <a:cs typeface="Calibri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minor</a:t>
            </a:r>
            <a:r>
              <a:rPr sz="24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(under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4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age</a:t>
            </a:r>
            <a:r>
              <a:rPr sz="24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4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21);</a:t>
            </a:r>
            <a:endParaRPr sz="2400">
              <a:latin typeface="Calibri"/>
              <a:cs typeface="Calibri"/>
            </a:endParaRPr>
          </a:p>
          <a:p>
            <a:pPr marL="353060" marR="5080" indent="-340360" algn="just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engaging</a:t>
            </a:r>
            <a:r>
              <a:rPr sz="2400" spc="30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400" spc="30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prostitution</a:t>
            </a:r>
            <a:r>
              <a:rPr sz="2400" spc="31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with 	</a:t>
            </a:r>
            <a:r>
              <a:rPr sz="2400" dirty="0">
                <a:solidFill>
                  <a:srgbClr val="111E46"/>
                </a:solidFill>
                <a:latin typeface="Calibri"/>
                <a:cs typeface="Calibri"/>
              </a:rPr>
              <a:t>another</a:t>
            </a:r>
            <a:r>
              <a:rPr sz="24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400" spc="-20" dirty="0">
                <a:solidFill>
                  <a:srgbClr val="111E46"/>
                </a:solidFill>
                <a:latin typeface="Calibri"/>
                <a:cs typeface="Calibri"/>
              </a:rPr>
              <a:t>man.</a:t>
            </a:r>
            <a:endParaRPr sz="24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578154"/>
            <a:ext cx="6096000" cy="67183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259079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2039"/>
              </a:spcBef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Gay</a:t>
            </a:r>
            <a:r>
              <a:rPr sz="18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Men</a:t>
            </a:r>
            <a:r>
              <a:rPr sz="18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during</a:t>
            </a:r>
            <a:r>
              <a:rPr sz="18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18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Weimar</a:t>
            </a:r>
            <a:r>
              <a:rPr sz="18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Republic</a:t>
            </a:r>
            <a:r>
              <a:rPr sz="18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10" dirty="0">
                <a:solidFill>
                  <a:srgbClr val="FFFFFF"/>
                </a:solidFill>
                <a:latin typeface="Calibri"/>
                <a:cs typeface="Calibri"/>
              </a:rPr>
              <a:t>(1918–1933)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4" name="object 4" descr="Obraz zawierający tekst, Czcionka, zrzut ekranu, dokument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73418" y="578116"/>
            <a:ext cx="4887976" cy="587540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279666"/>
            <a:ext cx="3309620" cy="1101090"/>
          </a:xfrm>
          <a:custGeom>
            <a:avLst/>
            <a:gdLst/>
            <a:ahLst/>
            <a:cxnLst/>
            <a:rect l="l" t="t" r="r" b="b"/>
            <a:pathLst>
              <a:path w="3309620" h="1101090">
                <a:moveTo>
                  <a:pt x="3309492" y="0"/>
                </a:moveTo>
                <a:lnTo>
                  <a:pt x="0" y="0"/>
                </a:lnTo>
                <a:lnTo>
                  <a:pt x="0" y="1101077"/>
                </a:lnTo>
                <a:lnTo>
                  <a:pt x="3309492" y="1101077"/>
                </a:lnTo>
                <a:lnTo>
                  <a:pt x="3309492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8739" y="1518920"/>
            <a:ext cx="5395595" cy="490410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6350" indent="-9525" algn="just">
              <a:lnSpc>
                <a:spcPct val="100000"/>
              </a:lnSpc>
              <a:spcBef>
                <a:spcPts val="105"/>
              </a:spcBef>
              <a:buSzPct val="95000"/>
              <a:buFont typeface="Arial"/>
              <a:buChar char="•"/>
              <a:tabLst>
                <a:tab pos="100330" algn="l"/>
              </a:tabLst>
            </a:pPr>
            <a:r>
              <a:rPr dirty="0"/>
              <a:t>	</a:t>
            </a:r>
            <a:r>
              <a:rPr sz="2000" dirty="0">
                <a:latin typeface="Calibri"/>
                <a:cs typeface="Calibri"/>
              </a:rPr>
              <a:t>The</a:t>
            </a:r>
            <a:r>
              <a:rPr sz="2000" spc="6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Weimar</a:t>
            </a:r>
            <a:r>
              <a:rPr sz="2000" spc="70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Republic</a:t>
            </a:r>
            <a:r>
              <a:rPr sz="2000" spc="75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was</a:t>
            </a:r>
            <a:r>
              <a:rPr sz="2000" spc="70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a</a:t>
            </a:r>
            <a:r>
              <a:rPr sz="2000" spc="70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period</a:t>
            </a:r>
            <a:r>
              <a:rPr sz="2000" spc="70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of</a:t>
            </a:r>
            <a:r>
              <a:rPr sz="2000" spc="70" dirty="0">
                <a:latin typeface="Calibri"/>
                <a:cs typeface="Calibri"/>
              </a:rPr>
              <a:t>  </a:t>
            </a:r>
            <a:r>
              <a:rPr sz="2000" spc="-10" dirty="0">
                <a:latin typeface="Calibri"/>
                <a:cs typeface="Calibri"/>
              </a:rPr>
              <a:t>political </a:t>
            </a:r>
            <a:r>
              <a:rPr sz="2000" dirty="0">
                <a:latin typeface="Calibri"/>
                <a:cs typeface="Calibri"/>
              </a:rPr>
              <a:t>instability</a:t>
            </a:r>
            <a:r>
              <a:rPr sz="2000" spc="17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but</a:t>
            </a:r>
            <a:r>
              <a:rPr sz="2000" spc="16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also</a:t>
            </a:r>
            <a:r>
              <a:rPr sz="2000" spc="17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cultural</a:t>
            </a:r>
            <a:r>
              <a:rPr sz="2000" b="1" spc="16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openness</a:t>
            </a:r>
            <a:r>
              <a:rPr sz="2000" dirty="0">
                <a:latin typeface="Calibri"/>
                <a:cs typeface="Calibri"/>
              </a:rPr>
              <a:t>,</a:t>
            </a:r>
            <a:r>
              <a:rPr sz="2000" spc="17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especially</a:t>
            </a:r>
            <a:r>
              <a:rPr sz="2000" spc="17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in </a:t>
            </a:r>
            <a:r>
              <a:rPr sz="2000" dirty="0">
                <a:latin typeface="Calibri"/>
                <a:cs typeface="Calibri"/>
              </a:rPr>
              <a:t>cities</a:t>
            </a:r>
            <a:r>
              <a:rPr sz="2000" spc="-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like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Berlin,</a:t>
            </a:r>
            <a:r>
              <a:rPr sz="2000" spc="-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Cologne,</a:t>
            </a:r>
            <a:r>
              <a:rPr sz="2000" spc="-7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Hamburg,</a:t>
            </a:r>
            <a:r>
              <a:rPr sz="2000" spc="-6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and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Frankfurt.</a:t>
            </a:r>
            <a:endParaRPr sz="2000">
              <a:latin typeface="Calibri"/>
              <a:cs typeface="Calibri"/>
            </a:endParaRPr>
          </a:p>
          <a:p>
            <a:pPr marL="12700" marR="5080" indent="-9525" algn="just">
              <a:lnSpc>
                <a:spcPct val="100000"/>
              </a:lnSpc>
              <a:buSzPct val="95000"/>
              <a:buFont typeface="Arial"/>
              <a:buChar char="•"/>
              <a:tabLst>
                <a:tab pos="100330" algn="l"/>
              </a:tabLst>
            </a:pPr>
            <a:r>
              <a:rPr sz="2000" b="1" dirty="0">
                <a:latin typeface="Calibri"/>
                <a:cs typeface="Calibri"/>
              </a:rPr>
              <a:t>	Gay</a:t>
            </a:r>
            <a:r>
              <a:rPr sz="2000" b="1" spc="50" dirty="0">
                <a:latin typeface="Calibri"/>
                <a:cs typeface="Calibri"/>
              </a:rPr>
              <a:t>  </a:t>
            </a:r>
            <a:r>
              <a:rPr sz="2000" b="1" dirty="0">
                <a:latin typeface="Calibri"/>
                <a:cs typeface="Calibri"/>
              </a:rPr>
              <a:t>communities</a:t>
            </a:r>
            <a:r>
              <a:rPr sz="2000" b="1" spc="60" dirty="0">
                <a:latin typeface="Calibri"/>
                <a:cs typeface="Calibri"/>
              </a:rPr>
              <a:t>  </a:t>
            </a:r>
            <a:r>
              <a:rPr sz="2000" b="1" dirty="0">
                <a:latin typeface="Calibri"/>
                <a:cs typeface="Calibri"/>
              </a:rPr>
              <a:t>expanded</a:t>
            </a:r>
            <a:r>
              <a:rPr sz="2000" b="1" spc="50" dirty="0">
                <a:latin typeface="Calibri"/>
                <a:cs typeface="Calibri"/>
              </a:rPr>
              <a:t>  </a:t>
            </a:r>
            <a:r>
              <a:rPr sz="2000" b="1" dirty="0">
                <a:latin typeface="Calibri"/>
                <a:cs typeface="Calibri"/>
              </a:rPr>
              <a:t>and</a:t>
            </a:r>
            <a:r>
              <a:rPr sz="2000" b="1" spc="50" dirty="0">
                <a:latin typeface="Calibri"/>
                <a:cs typeface="Calibri"/>
              </a:rPr>
              <a:t>  </a:t>
            </a:r>
            <a:r>
              <a:rPr sz="2000" b="1" dirty="0">
                <a:latin typeface="Calibri"/>
                <a:cs typeface="Calibri"/>
              </a:rPr>
              <a:t>became</a:t>
            </a:r>
            <a:r>
              <a:rPr sz="2000" b="1" spc="55" dirty="0">
                <a:latin typeface="Calibri"/>
                <a:cs typeface="Calibri"/>
              </a:rPr>
              <a:t>  </a:t>
            </a:r>
            <a:r>
              <a:rPr sz="2000" b="1" spc="-20" dirty="0">
                <a:latin typeface="Calibri"/>
                <a:cs typeface="Calibri"/>
              </a:rPr>
              <a:t>more </a:t>
            </a:r>
            <a:r>
              <a:rPr sz="2000" b="1" dirty="0">
                <a:latin typeface="Calibri"/>
                <a:cs typeface="Calibri"/>
              </a:rPr>
              <a:t>visible</a:t>
            </a:r>
            <a:r>
              <a:rPr sz="2000" dirty="0">
                <a:latin typeface="Calibri"/>
                <a:cs typeface="Calibri"/>
              </a:rPr>
              <a:t>,</a:t>
            </a:r>
            <a:r>
              <a:rPr sz="2000" spc="37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openly</a:t>
            </a:r>
            <a:r>
              <a:rPr sz="2000" spc="38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challenging</a:t>
            </a:r>
            <a:r>
              <a:rPr sz="2000" spc="39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traditional</a:t>
            </a:r>
            <a:r>
              <a:rPr sz="2000" spc="38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gender</a:t>
            </a:r>
            <a:r>
              <a:rPr sz="2000" spc="38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and </a:t>
            </a:r>
            <a:r>
              <a:rPr sz="2000" dirty="0">
                <a:latin typeface="Calibri"/>
                <a:cs typeface="Calibri"/>
              </a:rPr>
              <a:t>sexual</a:t>
            </a:r>
            <a:r>
              <a:rPr sz="2000" spc="-110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norms.</a:t>
            </a:r>
            <a:endParaRPr sz="2000">
              <a:latin typeface="Calibri"/>
              <a:cs typeface="Calibri"/>
            </a:endParaRPr>
          </a:p>
          <a:p>
            <a:pPr marL="12700" marR="5080" indent="-9525" algn="just">
              <a:lnSpc>
                <a:spcPct val="100000"/>
              </a:lnSpc>
              <a:buSzPct val="95000"/>
              <a:buFont typeface="Arial"/>
              <a:buChar char="•"/>
              <a:tabLst>
                <a:tab pos="100330" algn="l"/>
              </a:tabLst>
            </a:pPr>
            <a:r>
              <a:rPr sz="2000" dirty="0">
                <a:latin typeface="Calibri"/>
                <a:cs typeface="Calibri"/>
              </a:rPr>
              <a:t>	Organizations</a:t>
            </a:r>
            <a:r>
              <a:rPr sz="2000" spc="13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such</a:t>
            </a:r>
            <a:r>
              <a:rPr sz="2000" spc="1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as</a:t>
            </a:r>
            <a:r>
              <a:rPr sz="2000" spc="14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</a:t>
            </a:r>
            <a:r>
              <a:rPr sz="2000" spc="145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Scientific</a:t>
            </a:r>
            <a:r>
              <a:rPr sz="2000" b="1" spc="14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Humanitarian </a:t>
            </a:r>
            <a:r>
              <a:rPr sz="2000" b="1" dirty="0">
                <a:latin typeface="Calibri"/>
                <a:cs typeface="Calibri"/>
              </a:rPr>
              <a:t>Committee</a:t>
            </a:r>
            <a:r>
              <a:rPr sz="2000" b="1" spc="160" dirty="0">
                <a:latin typeface="Calibri"/>
                <a:cs typeface="Calibri"/>
              </a:rPr>
              <a:t>  </a:t>
            </a:r>
            <a:r>
              <a:rPr sz="2000" b="1" dirty="0">
                <a:latin typeface="Calibri"/>
                <a:cs typeface="Calibri"/>
              </a:rPr>
              <a:t>(WhK)</a:t>
            </a:r>
            <a:r>
              <a:rPr sz="2000" b="1" spc="160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and</a:t>
            </a:r>
            <a:r>
              <a:rPr sz="2000" spc="160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the</a:t>
            </a:r>
            <a:r>
              <a:rPr sz="2000" spc="160" dirty="0">
                <a:latin typeface="Calibri"/>
                <a:cs typeface="Calibri"/>
              </a:rPr>
              <a:t>  </a:t>
            </a:r>
            <a:r>
              <a:rPr sz="2000" b="1" dirty="0">
                <a:latin typeface="Calibri"/>
                <a:cs typeface="Calibri"/>
              </a:rPr>
              <a:t>League</a:t>
            </a:r>
            <a:r>
              <a:rPr sz="2000" b="1" spc="170" dirty="0">
                <a:latin typeface="Calibri"/>
                <a:cs typeface="Calibri"/>
              </a:rPr>
              <a:t>  </a:t>
            </a:r>
            <a:r>
              <a:rPr sz="2000" b="1" dirty="0">
                <a:latin typeface="Calibri"/>
                <a:cs typeface="Calibri"/>
              </a:rPr>
              <a:t>for</a:t>
            </a:r>
            <a:r>
              <a:rPr sz="2000" b="1" spc="160" dirty="0">
                <a:latin typeface="Calibri"/>
                <a:cs typeface="Calibri"/>
              </a:rPr>
              <a:t>  </a:t>
            </a:r>
            <a:r>
              <a:rPr sz="2000" b="1" spc="-10" dirty="0">
                <a:latin typeface="Calibri"/>
                <a:cs typeface="Calibri"/>
              </a:rPr>
              <a:t>Human </a:t>
            </a:r>
            <a:r>
              <a:rPr sz="2000" b="1" dirty="0">
                <a:latin typeface="Calibri"/>
                <a:cs typeface="Calibri"/>
              </a:rPr>
              <a:t>Rights</a:t>
            </a:r>
            <a:r>
              <a:rPr sz="2000" b="1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(BfM)</a:t>
            </a:r>
            <a:r>
              <a:rPr sz="2000" b="1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advocated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for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the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b="1" dirty="0">
                <a:latin typeface="Calibri"/>
                <a:cs typeface="Calibri"/>
              </a:rPr>
              <a:t>decriminalization</a:t>
            </a:r>
            <a:r>
              <a:rPr sz="2000" b="1" spc="-40" dirty="0">
                <a:latin typeface="Calibri"/>
                <a:cs typeface="Calibri"/>
              </a:rPr>
              <a:t> </a:t>
            </a:r>
            <a:r>
              <a:rPr sz="2000" b="1" spc="-25" dirty="0">
                <a:latin typeface="Calibri"/>
                <a:cs typeface="Calibri"/>
              </a:rPr>
              <a:t>of </a:t>
            </a:r>
            <a:r>
              <a:rPr sz="2000" b="1" dirty="0">
                <a:latin typeface="Calibri"/>
                <a:cs typeface="Calibri"/>
              </a:rPr>
              <a:t>male</a:t>
            </a:r>
            <a:r>
              <a:rPr sz="2000" b="1" spc="-5" dirty="0">
                <a:latin typeface="Calibri"/>
                <a:cs typeface="Calibri"/>
              </a:rPr>
              <a:t> </a:t>
            </a:r>
            <a:r>
              <a:rPr sz="2000" b="1" spc="-10" dirty="0">
                <a:latin typeface="Calibri"/>
                <a:cs typeface="Calibri"/>
              </a:rPr>
              <a:t>same-</a:t>
            </a:r>
            <a:r>
              <a:rPr sz="2000" b="1" spc="-25" dirty="0">
                <a:latin typeface="Calibri"/>
                <a:cs typeface="Calibri"/>
              </a:rPr>
              <a:t>sex</a:t>
            </a:r>
            <a:endParaRPr sz="2000">
              <a:latin typeface="Calibri"/>
              <a:cs typeface="Calibri"/>
            </a:endParaRPr>
          </a:p>
          <a:p>
            <a:pPr marL="12700" marR="5715" indent="-9525" algn="just">
              <a:lnSpc>
                <a:spcPct val="100000"/>
              </a:lnSpc>
              <a:buSzPct val="95000"/>
              <a:buFont typeface="Arial"/>
              <a:buChar char="•"/>
              <a:tabLst>
                <a:tab pos="100330" algn="l"/>
              </a:tabLst>
            </a:pPr>
            <a:r>
              <a:rPr sz="2000" dirty="0">
                <a:latin typeface="Calibri"/>
                <a:cs typeface="Calibri"/>
              </a:rPr>
              <a:t>	Public</a:t>
            </a:r>
            <a:r>
              <a:rPr sz="2000" spc="434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debates</a:t>
            </a:r>
            <a:r>
              <a:rPr sz="2000" spc="440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on</a:t>
            </a:r>
            <a:r>
              <a:rPr sz="2000" spc="434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sexuality</a:t>
            </a:r>
            <a:r>
              <a:rPr sz="2000" spc="434" dirty="0">
                <a:latin typeface="Calibri"/>
                <a:cs typeface="Calibri"/>
              </a:rPr>
              <a:t>  </a:t>
            </a:r>
            <a:r>
              <a:rPr sz="2000" dirty="0">
                <a:latin typeface="Calibri"/>
                <a:cs typeface="Calibri"/>
              </a:rPr>
              <a:t>sparked</a:t>
            </a:r>
            <a:r>
              <a:rPr sz="2000" spc="434" dirty="0">
                <a:latin typeface="Calibri"/>
                <a:cs typeface="Calibri"/>
              </a:rPr>
              <a:t>  </a:t>
            </a:r>
            <a:r>
              <a:rPr sz="2000" b="1" spc="-10" dirty="0">
                <a:latin typeface="Calibri"/>
                <a:cs typeface="Calibri"/>
              </a:rPr>
              <a:t>strong </a:t>
            </a:r>
            <a:r>
              <a:rPr sz="2000" b="1" dirty="0">
                <a:latin typeface="Calibri"/>
                <a:cs typeface="Calibri"/>
              </a:rPr>
              <a:t>opposition</a:t>
            </a:r>
            <a:r>
              <a:rPr sz="2000" b="1" spc="200" dirty="0">
                <a:latin typeface="Calibri"/>
                <a:cs typeface="Calibri"/>
              </a:rPr>
              <a:t>   </a:t>
            </a:r>
            <a:r>
              <a:rPr sz="2000" dirty="0">
                <a:latin typeface="Calibri"/>
                <a:cs typeface="Calibri"/>
              </a:rPr>
              <a:t>from</a:t>
            </a:r>
            <a:r>
              <a:rPr sz="2000" spc="200" dirty="0">
                <a:latin typeface="Calibri"/>
                <a:cs typeface="Calibri"/>
              </a:rPr>
              <a:t>   </a:t>
            </a:r>
            <a:r>
              <a:rPr sz="2000" dirty="0">
                <a:latin typeface="Calibri"/>
                <a:cs typeface="Calibri"/>
              </a:rPr>
              <a:t>conservative,</a:t>
            </a:r>
            <a:r>
              <a:rPr sz="2000" spc="204" dirty="0">
                <a:latin typeface="Calibri"/>
                <a:cs typeface="Calibri"/>
              </a:rPr>
              <a:t>   </a:t>
            </a:r>
            <a:r>
              <a:rPr sz="2000" dirty="0">
                <a:latin typeface="Calibri"/>
                <a:cs typeface="Calibri"/>
              </a:rPr>
              <a:t>religious,</a:t>
            </a:r>
            <a:r>
              <a:rPr sz="2000" spc="200" dirty="0">
                <a:latin typeface="Calibri"/>
                <a:cs typeface="Calibri"/>
              </a:rPr>
              <a:t>   </a:t>
            </a:r>
            <a:r>
              <a:rPr sz="2000" spc="-25" dirty="0">
                <a:latin typeface="Calibri"/>
                <a:cs typeface="Calibri"/>
              </a:rPr>
              <a:t>and </a:t>
            </a:r>
            <a:r>
              <a:rPr sz="2000" dirty="0">
                <a:latin typeface="Calibri"/>
                <a:cs typeface="Calibri"/>
              </a:rPr>
              <a:t>nationalist</a:t>
            </a:r>
            <a:r>
              <a:rPr sz="2000" spc="204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groups,</a:t>
            </a:r>
            <a:r>
              <a:rPr sz="2000" spc="19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who</a:t>
            </a:r>
            <a:r>
              <a:rPr sz="2000" spc="19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viewed</a:t>
            </a:r>
            <a:r>
              <a:rPr sz="2000" spc="19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Weimar</a:t>
            </a:r>
            <a:r>
              <a:rPr sz="2000" spc="19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culture</a:t>
            </a:r>
            <a:r>
              <a:rPr sz="2000" spc="19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as </a:t>
            </a:r>
            <a:r>
              <a:rPr sz="2000" spc="-10" dirty="0">
                <a:latin typeface="Calibri"/>
                <a:cs typeface="Calibri"/>
              </a:rPr>
              <a:t>decadent</a:t>
            </a:r>
            <a:r>
              <a:rPr sz="2000" spc="-5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and</a:t>
            </a:r>
            <a:r>
              <a:rPr sz="2000" spc="-4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morally</a:t>
            </a:r>
            <a:r>
              <a:rPr sz="2000" spc="-5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corrupt.</a:t>
            </a:r>
            <a:endParaRPr sz="2000">
              <a:latin typeface="Calibri"/>
              <a:cs typeface="Calibri"/>
            </a:endParaRPr>
          </a:p>
          <a:p>
            <a:pPr marL="100330" indent="-97155" algn="just">
              <a:lnSpc>
                <a:spcPct val="100000"/>
              </a:lnSpc>
              <a:spcBef>
                <a:spcPts val="5"/>
              </a:spcBef>
              <a:buSzPct val="95000"/>
              <a:buFont typeface="Arial"/>
              <a:buChar char="•"/>
              <a:tabLst>
                <a:tab pos="100330" algn="l"/>
              </a:tabLst>
            </a:pPr>
            <a:r>
              <a:rPr sz="2000" dirty="0">
                <a:latin typeface="Calibri"/>
                <a:cs typeface="Calibri"/>
              </a:rPr>
              <a:t>Magnus</a:t>
            </a:r>
            <a:r>
              <a:rPr sz="2000" spc="17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Hirschfeld</a:t>
            </a:r>
            <a:r>
              <a:rPr sz="2000" spc="165" dirty="0">
                <a:latin typeface="Calibri"/>
                <a:cs typeface="Calibri"/>
              </a:rPr>
              <a:t> </a:t>
            </a:r>
            <a:r>
              <a:rPr sz="2000" spc="-10" dirty="0">
                <a:latin typeface="Calibri"/>
                <a:cs typeface="Calibri"/>
              </a:rPr>
              <a:t>-</a:t>
            </a:r>
            <a:r>
              <a:rPr sz="2000" dirty="0">
                <a:latin typeface="Calibri"/>
                <a:cs typeface="Calibri"/>
              </a:rPr>
              <a:t>Institute</a:t>
            </a:r>
            <a:r>
              <a:rPr sz="2000" spc="18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for</a:t>
            </a:r>
            <a:r>
              <a:rPr sz="2000" spc="175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Sexual</a:t>
            </a:r>
            <a:r>
              <a:rPr sz="2000" spc="170" dirty="0">
                <a:latin typeface="Calibri"/>
                <a:cs typeface="Calibri"/>
              </a:rPr>
              <a:t> </a:t>
            </a:r>
            <a:r>
              <a:rPr sz="2000" dirty="0">
                <a:latin typeface="Calibri"/>
                <a:cs typeface="Calibri"/>
              </a:rPr>
              <a:t>Science</a:t>
            </a:r>
            <a:r>
              <a:rPr sz="2000" spc="185" dirty="0">
                <a:latin typeface="Calibri"/>
                <a:cs typeface="Calibri"/>
              </a:rPr>
              <a:t> </a:t>
            </a:r>
            <a:r>
              <a:rPr sz="2000" spc="-25" dirty="0">
                <a:latin typeface="Calibri"/>
                <a:cs typeface="Calibri"/>
              </a:rPr>
              <a:t>in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spc="-10" dirty="0">
                <a:latin typeface="Calibri"/>
                <a:cs typeface="Calibri"/>
              </a:rPr>
              <a:t>Berlin</a:t>
            </a:r>
            <a:endParaRPr sz="2000">
              <a:latin typeface="Calibri"/>
              <a:cs typeface="Calibri"/>
            </a:endParaRPr>
          </a:p>
        </p:txBody>
      </p:sp>
      <p:pic>
        <p:nvPicPr>
          <p:cNvPr id="4" name="object 4" descr="Obraz zawierający ubrania, osoba, ściana, w pomieszczeniu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51678" y="1455407"/>
            <a:ext cx="6121781" cy="47078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1410081"/>
            <a:ext cx="43465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413384" indent="-400685">
              <a:lnSpc>
                <a:spcPct val="100000"/>
              </a:lnSpc>
              <a:spcBef>
                <a:spcPts val="105"/>
              </a:spcBef>
              <a:buClr>
                <a:srgbClr val="111E46"/>
              </a:buClr>
              <a:buFont typeface="Arial"/>
              <a:buChar char="•"/>
              <a:tabLst>
                <a:tab pos="413384" algn="l"/>
                <a:tab pos="1085215" algn="l"/>
                <a:tab pos="2108200" algn="l"/>
                <a:tab pos="3161030" algn="l"/>
              </a:tabLst>
            </a:pP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1936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Heinrich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Himmler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established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21640" y="2019681"/>
            <a:ext cx="3373120" cy="6362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376680" algn="l"/>
                <a:tab pos="1829435" algn="l"/>
              </a:tabLst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Combating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Homosexuality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tabLst>
                <a:tab pos="1525905" algn="l"/>
              </a:tabLst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Abortion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(</a:t>
            </a:r>
            <a:r>
              <a:rPr sz="2000" i="1" spc="-10" dirty="0">
                <a:solidFill>
                  <a:srgbClr val="111E46"/>
                </a:solidFill>
                <a:latin typeface="Calibri"/>
                <a:cs typeface="Calibri"/>
              </a:rPr>
              <a:t>Reichszentrale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21640" y="1714881"/>
            <a:ext cx="4007485" cy="94106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05"/>
              </a:spcBef>
              <a:tabLst>
                <a:tab pos="560705" algn="l"/>
                <a:tab pos="1336675" algn="l"/>
                <a:tab pos="2291715" algn="l"/>
                <a:tab pos="3124200" algn="l"/>
                <a:tab pos="3634740" algn="l"/>
              </a:tabLst>
            </a:pP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Reich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Central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Office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endParaRPr sz="2000">
              <a:latin typeface="Calibri"/>
              <a:cs typeface="Calibri"/>
            </a:endParaRPr>
          </a:p>
          <a:p>
            <a:pPr marR="6350" algn="r">
              <a:lnSpc>
                <a:spcPct val="100000"/>
              </a:lnSpc>
            </a:pP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endParaRPr sz="2000">
              <a:latin typeface="Calibri"/>
              <a:cs typeface="Calibri"/>
            </a:endParaRPr>
          </a:p>
          <a:p>
            <a:pPr marR="5080" algn="r">
              <a:lnSpc>
                <a:spcPct val="100000"/>
              </a:lnSpc>
            </a:pPr>
            <a:r>
              <a:rPr sz="2000" i="1" spc="-25" dirty="0">
                <a:solidFill>
                  <a:srgbClr val="111E46"/>
                </a:solidFill>
                <a:latin typeface="Calibri"/>
                <a:cs typeface="Calibri"/>
              </a:rPr>
              <a:t>zur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8739" y="2629662"/>
            <a:ext cx="4350385" cy="3440429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355600" marR="5080" algn="just">
              <a:lnSpc>
                <a:spcPct val="99000"/>
              </a:lnSpc>
              <a:spcBef>
                <a:spcPts val="125"/>
              </a:spcBef>
            </a:pPr>
            <a:r>
              <a:rPr sz="2000" i="1" dirty="0">
                <a:solidFill>
                  <a:srgbClr val="111E46"/>
                </a:solidFill>
                <a:latin typeface="Calibri"/>
                <a:cs typeface="Calibri"/>
              </a:rPr>
              <a:t>Bekämpfung</a:t>
            </a:r>
            <a:r>
              <a:rPr sz="2000" i="1" spc="3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111E46"/>
                </a:solidFill>
                <a:latin typeface="Calibri"/>
                <a:cs typeface="Calibri"/>
              </a:rPr>
              <a:t>der</a:t>
            </a:r>
            <a:r>
              <a:rPr sz="2000" i="1" spc="3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111E46"/>
                </a:solidFill>
                <a:latin typeface="Calibri"/>
                <a:cs typeface="Calibri"/>
              </a:rPr>
              <a:t>Homosexualität</a:t>
            </a:r>
            <a:r>
              <a:rPr sz="2000" i="1" spc="3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i="1" spc="-25" dirty="0">
                <a:solidFill>
                  <a:srgbClr val="111E46"/>
                </a:solidFill>
                <a:latin typeface="Calibri"/>
                <a:cs typeface="Calibri"/>
              </a:rPr>
              <a:t>und </a:t>
            </a:r>
            <a:r>
              <a:rPr sz="2000" i="1" dirty="0">
                <a:solidFill>
                  <a:srgbClr val="111E46"/>
                </a:solidFill>
                <a:latin typeface="Calibri"/>
                <a:cs typeface="Calibri"/>
              </a:rPr>
              <a:t>der</a:t>
            </a:r>
            <a:r>
              <a:rPr sz="2000" i="1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i="1" spc="-10" dirty="0">
                <a:solidFill>
                  <a:srgbClr val="111E46"/>
                </a:solidFill>
                <a:latin typeface="Calibri"/>
                <a:cs typeface="Calibri"/>
              </a:rPr>
              <a:t>Abtreibung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)</a:t>
            </a:r>
            <a:r>
              <a:rPr sz="2400" spc="-10" dirty="0">
                <a:solidFill>
                  <a:srgbClr val="111E46"/>
                </a:solidFill>
                <a:latin typeface="Calibri"/>
                <a:cs typeface="Calibri"/>
              </a:rPr>
              <a:t>.</a:t>
            </a:r>
            <a:endParaRPr sz="2400">
              <a:latin typeface="Calibri"/>
              <a:cs typeface="Calibri"/>
            </a:endParaRPr>
          </a:p>
          <a:p>
            <a:pPr marL="352425" marR="5080" indent="-339725" algn="just">
              <a:lnSpc>
                <a:spcPct val="100000"/>
              </a:lnSpc>
              <a:spcBef>
                <a:spcPts val="30"/>
              </a:spcBef>
              <a:buFont typeface="Arial"/>
              <a:buChar char="•"/>
              <a:tabLst>
                <a:tab pos="35560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between</a:t>
            </a:r>
            <a:r>
              <a:rPr sz="2000" spc="1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5,000</a:t>
            </a:r>
            <a:r>
              <a:rPr sz="2000" spc="1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1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15,000</a:t>
            </a:r>
            <a:r>
              <a:rPr sz="2000" spc="1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men</a:t>
            </a:r>
            <a:r>
              <a:rPr sz="2000" spc="1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were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imprisoned</a:t>
            </a:r>
            <a:r>
              <a:rPr sz="2000" spc="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000" spc="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concentration</a:t>
            </a:r>
            <a:r>
              <a:rPr sz="2000" spc="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camps</a:t>
            </a:r>
            <a:r>
              <a:rPr sz="2000" spc="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as 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“homosexual”offenders.</a:t>
            </a:r>
            <a:endParaRPr sz="2000">
              <a:latin typeface="Calibri"/>
              <a:cs typeface="Calibri"/>
            </a:endParaRPr>
          </a:p>
          <a:p>
            <a:pPr marL="352425" marR="5080" indent="-339725" algn="just">
              <a:lnSpc>
                <a:spcPct val="100000"/>
              </a:lnSpc>
              <a:buFont typeface="Arial"/>
              <a:buChar char="•"/>
              <a:tabLst>
                <a:tab pos="355600" algn="l"/>
              </a:tabLst>
            </a:pP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pink</a:t>
            </a:r>
            <a:r>
              <a:rPr sz="2000" b="1" spc="4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triangle</a:t>
            </a:r>
            <a:r>
              <a:rPr sz="2000" b="1" spc="409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prisoners</a:t>
            </a:r>
            <a:r>
              <a:rPr sz="2000" b="1" spc="43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000" b="1" spc="4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b="1" spc="-10" dirty="0">
                <a:solidFill>
                  <a:srgbClr val="111E46"/>
                </a:solidFill>
                <a:latin typeface="Calibri"/>
                <a:cs typeface="Calibri"/>
              </a:rPr>
              <a:t>among 	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b="1" spc="36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most</a:t>
            </a:r>
            <a:r>
              <a:rPr sz="2000" b="1" spc="37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abused</a:t>
            </a:r>
            <a:r>
              <a:rPr sz="2000" b="1" spc="37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groups</a:t>
            </a:r>
            <a:r>
              <a:rPr sz="2000" b="1" spc="37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b="1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000" b="1" spc="37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b="1" spc="-25" dirty="0">
                <a:solidFill>
                  <a:srgbClr val="111E46"/>
                </a:solidFill>
                <a:latin typeface="Calibri"/>
                <a:cs typeface="Calibri"/>
              </a:rPr>
              <a:t>the 	</a:t>
            </a:r>
            <a:r>
              <a:rPr sz="2000" b="1" spc="-10" dirty="0">
                <a:solidFill>
                  <a:srgbClr val="111E46"/>
                </a:solidFill>
                <a:latin typeface="Calibri"/>
                <a:cs typeface="Calibri"/>
              </a:rPr>
              <a:t>camps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.</a:t>
            </a:r>
            <a:endParaRPr sz="2000">
              <a:latin typeface="Calibri"/>
              <a:cs typeface="Calibri"/>
            </a:endParaRPr>
          </a:p>
          <a:p>
            <a:pPr marL="351790" indent="-339090" algn="just">
              <a:lnSpc>
                <a:spcPct val="100000"/>
              </a:lnSpc>
              <a:buFont typeface="Arial"/>
              <a:buChar char="•"/>
              <a:tabLst>
                <a:tab pos="35179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gay</a:t>
            </a:r>
            <a:r>
              <a:rPr sz="2000" spc="34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Men’s</a:t>
            </a:r>
            <a:r>
              <a:rPr sz="2000" spc="34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Responses</a:t>
            </a:r>
            <a:r>
              <a:rPr sz="2000" spc="34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000" spc="34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Nazi</a:t>
            </a:r>
            <a:endParaRPr sz="2000">
              <a:latin typeface="Calibri"/>
              <a:cs typeface="Calibri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Persecution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-</a:t>
            </a:r>
            <a:r>
              <a:rPr sz="20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resistance</a:t>
            </a:r>
            <a:r>
              <a:rPr sz="20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strategies.</a:t>
            </a:r>
            <a:endParaRPr sz="2000">
              <a:latin typeface="Calibri"/>
              <a:cs typeface="Calibri"/>
            </a:endParaRPr>
          </a:p>
          <a:p>
            <a:pPr marL="352425" indent="-339725" algn="just">
              <a:lnSpc>
                <a:spcPct val="100000"/>
              </a:lnSpc>
              <a:buFont typeface="Arial"/>
              <a:buChar char="•"/>
              <a:tabLst>
                <a:tab pos="35242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Case</a:t>
            </a:r>
            <a:r>
              <a:rPr sz="20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Willem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Arondeus.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0" y="578040"/>
            <a:ext cx="5421630" cy="81534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679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535"/>
              </a:spcBef>
            </a:pPr>
            <a:endParaRPr sz="1800">
              <a:latin typeface="Times New Roman"/>
              <a:cs typeface="Times New Roman"/>
            </a:endParaRPr>
          </a:p>
          <a:p>
            <a:pPr marL="890905">
              <a:lnSpc>
                <a:spcPct val="100000"/>
              </a:lnSpc>
            </a:pP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Homosexuals</a:t>
            </a:r>
            <a:r>
              <a:rPr sz="18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under</a:t>
            </a:r>
            <a:r>
              <a:rPr sz="18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dirty="0">
                <a:solidFill>
                  <a:srgbClr val="FFFFFF"/>
                </a:solidFill>
                <a:latin typeface="Calibri"/>
                <a:cs typeface="Calibri"/>
              </a:rPr>
              <a:t>Nazi</a:t>
            </a:r>
            <a:r>
              <a:rPr sz="18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b="1" spc="-20" dirty="0">
                <a:solidFill>
                  <a:srgbClr val="FFFFFF"/>
                </a:solidFill>
                <a:latin typeface="Calibri"/>
                <a:cs typeface="Calibri"/>
              </a:rPr>
              <a:t>rule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7" name="object 7" descr="Obraz zawierający tekst, Czcionka, zrzut ekranu, numer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29122" y="1393316"/>
            <a:ext cx="5926709" cy="5007483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1859407"/>
            <a:ext cx="6461760" cy="4775835"/>
          </a:xfrm>
          <a:prstGeom prst="rect">
            <a:avLst/>
          </a:prstGeom>
        </p:spPr>
        <p:txBody>
          <a:bodyPr vert="horz" wrap="square" lIns="0" tIns="635" rIns="0" bIns="0" rtlCol="0">
            <a:spAutoFit/>
          </a:bodyPr>
          <a:lstStyle/>
          <a:p>
            <a:pPr marL="352425" marR="5080" indent="-339725" algn="just">
              <a:lnSpc>
                <a:spcPct val="104000"/>
              </a:lnSpc>
              <a:spcBef>
                <a:spcPts val="5"/>
              </a:spcBef>
              <a:buClr>
                <a:srgbClr val="111E46"/>
              </a:buClr>
              <a:buFont typeface="Arial"/>
              <a:buChar char="•"/>
              <a:tabLst>
                <a:tab pos="35560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Liberation</a:t>
            </a:r>
            <a:r>
              <a:rPr sz="2000" spc="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000" spc="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1945</a:t>
            </a:r>
            <a:r>
              <a:rPr sz="2000" spc="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did</a:t>
            </a:r>
            <a:r>
              <a:rPr sz="2000" spc="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not</a:t>
            </a:r>
            <a:r>
              <a:rPr sz="2000" spc="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end</a:t>
            </a:r>
            <a:r>
              <a:rPr sz="2000" spc="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persecution;</a:t>
            </a:r>
            <a:r>
              <a:rPr sz="2000" spc="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Paragraph</a:t>
            </a:r>
            <a:r>
              <a:rPr sz="2000" spc="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175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remained</a:t>
            </a:r>
            <a:r>
              <a:rPr sz="2000" spc="10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law</a:t>
            </a:r>
            <a:r>
              <a:rPr sz="2000" spc="9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000" spc="1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Germany.</a:t>
            </a:r>
            <a:r>
              <a:rPr sz="2000" spc="9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Many</a:t>
            </a:r>
            <a:r>
              <a:rPr sz="2000" spc="1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men</a:t>
            </a:r>
            <a:r>
              <a:rPr sz="2000" spc="1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imprisoned</a:t>
            </a:r>
            <a:r>
              <a:rPr sz="2000" spc="1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for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violating</a:t>
            </a: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Paragraph</a:t>
            </a:r>
            <a:r>
              <a:rPr sz="20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175</a:t>
            </a:r>
            <a:r>
              <a:rPr sz="2000" spc="-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0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not</a:t>
            </a:r>
            <a:r>
              <a:rPr sz="20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released</a:t>
            </a:r>
            <a:r>
              <a:rPr sz="20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after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war.</a:t>
            </a:r>
            <a:endParaRPr sz="2000">
              <a:latin typeface="Calibri"/>
              <a:cs typeface="Calibri"/>
            </a:endParaRPr>
          </a:p>
          <a:p>
            <a:pPr marL="351790" indent="-339090" algn="just">
              <a:lnSpc>
                <a:spcPct val="100000"/>
              </a:lnSpc>
              <a:spcBef>
                <a:spcPts val="110"/>
              </a:spcBef>
              <a:buFont typeface="Arial"/>
              <a:buChar char="•"/>
              <a:tabLst>
                <a:tab pos="35179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Tens</a:t>
            </a:r>
            <a:r>
              <a:rPr sz="2000" spc="1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2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thousands</a:t>
            </a:r>
            <a:r>
              <a:rPr sz="2000" spc="1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000" spc="2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prosecuted</a:t>
            </a:r>
            <a:r>
              <a:rPr sz="2000" spc="2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again</a:t>
            </a:r>
            <a:r>
              <a:rPr sz="2000" spc="1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000" spc="2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1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postwar</a:t>
            </a:r>
            <a:endParaRPr sz="20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95"/>
              </a:spcBef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decades.</a:t>
            </a:r>
            <a:endParaRPr sz="2000"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100"/>
              </a:spcBef>
              <a:buFont typeface="Arial"/>
              <a:buChar char="•"/>
              <a:tabLst>
                <a:tab pos="35560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Scholars</a:t>
            </a:r>
            <a:r>
              <a:rPr sz="2000" spc="1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used</a:t>
            </a:r>
            <a:r>
              <a:rPr sz="2000" spc="1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police,</a:t>
            </a:r>
            <a:r>
              <a:rPr sz="2000" spc="1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court,</a:t>
            </a:r>
            <a:r>
              <a:rPr sz="2000" spc="1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1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camp</a:t>
            </a:r>
            <a:r>
              <a:rPr sz="2000" spc="1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records</a:t>
            </a:r>
            <a:r>
              <a:rPr sz="2000" spc="1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000" spc="1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uncover</a:t>
            </a:r>
            <a:endParaRPr sz="2000">
              <a:latin typeface="Calibri"/>
              <a:cs typeface="Calibri"/>
            </a:endParaRPr>
          </a:p>
          <a:p>
            <a:pPr marL="355600" marR="6350">
              <a:lnSpc>
                <a:spcPct val="104000"/>
              </a:lnSpc>
              <a:spcBef>
                <a:spcPts val="10"/>
              </a:spcBef>
              <a:tabLst>
                <a:tab pos="1222375" algn="l"/>
                <a:tab pos="2312035" algn="l"/>
                <a:tab pos="3315335" algn="l"/>
                <a:tab pos="3850640" algn="l"/>
                <a:tab pos="4345940" algn="l"/>
                <a:tab pos="5074285" algn="l"/>
              </a:tabLst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hidden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histories.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Activists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gay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rights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organizations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pushed</a:t>
            </a:r>
            <a:r>
              <a:rPr sz="20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issue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into</a:t>
            </a:r>
            <a:r>
              <a:rPr sz="20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public</a:t>
            </a:r>
            <a:r>
              <a:rPr sz="20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awareness.</a:t>
            </a:r>
            <a:endParaRPr sz="2000">
              <a:latin typeface="Calibri"/>
              <a:cs typeface="Calibri"/>
            </a:endParaRPr>
          </a:p>
          <a:p>
            <a:pPr marL="355600" marR="5080" indent="-342900">
              <a:lnSpc>
                <a:spcPts val="2510"/>
              </a:lnSpc>
              <a:spcBef>
                <a:spcPts val="90"/>
              </a:spcBef>
              <a:buFont typeface="Arial"/>
              <a:buChar char="•"/>
              <a:tabLst>
                <a:tab pos="35560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000" spc="3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3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1990s,</a:t>
            </a:r>
            <a:r>
              <a:rPr sz="2000" spc="3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Germany</a:t>
            </a:r>
            <a:r>
              <a:rPr sz="2000" spc="4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formally</a:t>
            </a:r>
            <a:r>
              <a:rPr sz="2000" spc="3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recognized</a:t>
            </a:r>
            <a:r>
              <a:rPr sz="2000" spc="3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“persecuted homosexuals”</a:t>
            </a:r>
            <a:r>
              <a:rPr sz="20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0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Nazi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victims.</a:t>
            </a:r>
            <a:endParaRPr sz="2000">
              <a:latin typeface="Calibri"/>
              <a:cs typeface="Calibri"/>
            </a:endParaRPr>
          </a:p>
          <a:p>
            <a:pPr marL="354965" indent="-342265">
              <a:lnSpc>
                <a:spcPts val="2390"/>
              </a:lnSpc>
              <a:buFont typeface="Arial"/>
              <a:buChar char="•"/>
              <a:tabLst>
                <a:tab pos="354965" algn="l"/>
                <a:tab pos="777240" algn="l"/>
                <a:tab pos="1580515" algn="l"/>
                <a:tab pos="2660015" algn="l"/>
                <a:tab pos="3932554" algn="l"/>
                <a:tab pos="4544060" algn="l"/>
                <a:tab pos="5928995" algn="l"/>
              </a:tabLst>
            </a:pP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2002,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Nazi-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era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Paragraph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175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convictions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endParaRPr sz="20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95"/>
              </a:spcBef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overturned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compensation</a:t>
            </a:r>
            <a:r>
              <a:rPr sz="20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became</a:t>
            </a:r>
            <a:r>
              <a:rPr sz="2000" spc="-6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possible.</a:t>
            </a:r>
            <a:endParaRPr sz="20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110"/>
              </a:spcBef>
              <a:buFont typeface="Arial"/>
              <a:buChar char="•"/>
              <a:tabLst>
                <a:tab pos="354965" algn="l"/>
                <a:tab pos="692150" algn="l"/>
                <a:tab pos="1410335" algn="l"/>
                <a:tab pos="2155190" algn="l"/>
                <a:tab pos="3083560" algn="l"/>
                <a:tab pos="3568065" algn="l"/>
                <a:tab pos="4717415" algn="l"/>
                <a:tab pos="5074285" algn="l"/>
              </a:tabLst>
            </a:pP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In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2008,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Berlin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opened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Memorial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	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Homosexuals</a:t>
            </a:r>
            <a:endParaRPr sz="2000">
              <a:latin typeface="Calibri"/>
              <a:cs typeface="Calibri"/>
            </a:endParaRPr>
          </a:p>
          <a:p>
            <a:pPr marL="35560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Persecuted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under</a:t>
            </a:r>
            <a:r>
              <a:rPr sz="20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Nazism.</a:t>
            </a:r>
            <a:endParaRPr sz="2000">
              <a:latin typeface="Calibri"/>
              <a:cs typeface="Calibri"/>
            </a:endParaRPr>
          </a:p>
          <a:p>
            <a:pPr marL="354965" indent="-342265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496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Case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Karl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Gorath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091"/>
            <a:ext cx="10722610" cy="94615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09880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2440"/>
              </a:spcBef>
            </a:pPr>
            <a:r>
              <a:rPr dirty="0"/>
              <a:t>Time</a:t>
            </a:r>
            <a:r>
              <a:rPr spc="-65" dirty="0"/>
              <a:t> </a:t>
            </a:r>
            <a:r>
              <a:rPr dirty="0"/>
              <a:t>of</a:t>
            </a:r>
            <a:r>
              <a:rPr spc="-55" dirty="0"/>
              <a:t> </a:t>
            </a:r>
            <a:r>
              <a:rPr spc="-10" dirty="0"/>
              <a:t>Organized</a:t>
            </a:r>
            <a:r>
              <a:rPr spc="-65" dirty="0"/>
              <a:t> </a:t>
            </a:r>
            <a:r>
              <a:rPr dirty="0"/>
              <a:t>Silence/</a:t>
            </a:r>
            <a:r>
              <a:rPr spc="-60" dirty="0"/>
              <a:t> </a:t>
            </a:r>
            <a:r>
              <a:rPr dirty="0"/>
              <a:t>Documenting</a:t>
            </a:r>
            <a:r>
              <a:rPr spc="-70" dirty="0"/>
              <a:t> </a:t>
            </a:r>
            <a:r>
              <a:rPr dirty="0"/>
              <a:t>and</a:t>
            </a:r>
            <a:r>
              <a:rPr spc="-50" dirty="0"/>
              <a:t> </a:t>
            </a:r>
            <a:r>
              <a:rPr dirty="0"/>
              <a:t>Memorializing</a:t>
            </a:r>
            <a:r>
              <a:rPr spc="-90" dirty="0"/>
              <a:t> </a:t>
            </a:r>
            <a:r>
              <a:rPr dirty="0"/>
              <a:t>Gay</a:t>
            </a:r>
            <a:r>
              <a:rPr spc="-60" dirty="0"/>
              <a:t> </a:t>
            </a:r>
            <a:r>
              <a:rPr spc="-10" dirty="0"/>
              <a:t>Experiences</a:t>
            </a:r>
          </a:p>
        </p:txBody>
      </p:sp>
      <p:pic>
        <p:nvPicPr>
          <p:cNvPr id="4" name="object 4" descr="Obraz zawierający na wolnym powietrzu, drzewo, niebo, trawa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18478" y="1786305"/>
            <a:ext cx="4921631" cy="477126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Obraz zawierający osoba, ubrania, człowiek, Ludzka twarz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20281" y="1679232"/>
            <a:ext cx="4936236" cy="4893564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1790" marR="5080" indent="-339725" algn="just">
              <a:lnSpc>
                <a:spcPct val="104200"/>
              </a:lnSpc>
              <a:buClr>
                <a:srgbClr val="111E46"/>
              </a:buClr>
              <a:buFont typeface="Arial"/>
              <a:buChar char="•"/>
              <a:tabLst>
                <a:tab pos="354965" algn="l"/>
              </a:tabLst>
            </a:pPr>
            <a:r>
              <a:rPr dirty="0"/>
              <a:t>for</a:t>
            </a:r>
            <a:r>
              <a:rPr spc="60" dirty="0"/>
              <a:t> </a:t>
            </a:r>
            <a:r>
              <a:rPr dirty="0"/>
              <a:t>decades,</a:t>
            </a:r>
            <a:r>
              <a:rPr spc="60" dirty="0"/>
              <a:t> </a:t>
            </a:r>
            <a:r>
              <a:rPr dirty="0"/>
              <a:t>LGBTQ+</a:t>
            </a:r>
            <a:r>
              <a:rPr spc="60" dirty="0"/>
              <a:t> </a:t>
            </a:r>
            <a:r>
              <a:rPr dirty="0"/>
              <a:t>characters</a:t>
            </a:r>
            <a:r>
              <a:rPr spc="70" dirty="0"/>
              <a:t> </a:t>
            </a:r>
            <a:r>
              <a:rPr dirty="0"/>
              <a:t>in</a:t>
            </a:r>
            <a:r>
              <a:rPr spc="70" dirty="0"/>
              <a:t> </a:t>
            </a:r>
            <a:r>
              <a:rPr dirty="0"/>
              <a:t>WWII</a:t>
            </a:r>
            <a:r>
              <a:rPr spc="65" dirty="0"/>
              <a:t> </a:t>
            </a:r>
            <a:r>
              <a:rPr dirty="0"/>
              <a:t>films</a:t>
            </a:r>
            <a:r>
              <a:rPr spc="60" dirty="0"/>
              <a:t> </a:t>
            </a:r>
            <a:r>
              <a:rPr spc="-20" dirty="0"/>
              <a:t>were 	</a:t>
            </a:r>
            <a:r>
              <a:rPr dirty="0"/>
              <a:t>either</a:t>
            </a:r>
            <a:r>
              <a:rPr spc="250" dirty="0"/>
              <a:t>  </a:t>
            </a:r>
            <a:r>
              <a:rPr dirty="0"/>
              <a:t>absent</a:t>
            </a:r>
            <a:r>
              <a:rPr spc="260" dirty="0"/>
              <a:t>  </a:t>
            </a:r>
            <a:r>
              <a:rPr dirty="0"/>
              <a:t>or</a:t>
            </a:r>
            <a:r>
              <a:rPr spc="254" dirty="0"/>
              <a:t>  </a:t>
            </a:r>
            <a:r>
              <a:rPr dirty="0"/>
              <a:t>distorted.</a:t>
            </a:r>
            <a:r>
              <a:rPr spc="254" dirty="0"/>
              <a:t>  </a:t>
            </a:r>
            <a:r>
              <a:rPr dirty="0"/>
              <a:t>Homosexuality</a:t>
            </a:r>
            <a:r>
              <a:rPr spc="254" dirty="0"/>
              <a:t>  </a:t>
            </a:r>
            <a:r>
              <a:rPr spc="-25" dirty="0"/>
              <a:t>and 	</a:t>
            </a:r>
            <a:r>
              <a:rPr dirty="0"/>
              <a:t>gender</a:t>
            </a:r>
            <a:r>
              <a:rPr spc="114" dirty="0"/>
              <a:t>  </a:t>
            </a:r>
            <a:r>
              <a:rPr dirty="0"/>
              <a:t>nonconformity</a:t>
            </a:r>
            <a:r>
              <a:rPr spc="114" dirty="0"/>
              <a:t>  </a:t>
            </a:r>
            <a:r>
              <a:rPr dirty="0"/>
              <a:t>were</a:t>
            </a:r>
            <a:r>
              <a:rPr spc="114" dirty="0"/>
              <a:t>  </a:t>
            </a:r>
            <a:r>
              <a:rPr dirty="0"/>
              <a:t>treated</a:t>
            </a:r>
            <a:r>
              <a:rPr spc="120" dirty="0"/>
              <a:t>  </a:t>
            </a:r>
            <a:r>
              <a:rPr dirty="0"/>
              <a:t>as</a:t>
            </a:r>
            <a:r>
              <a:rPr spc="125" dirty="0"/>
              <a:t>  </a:t>
            </a:r>
            <a:r>
              <a:rPr dirty="0"/>
              <a:t>a</a:t>
            </a:r>
            <a:r>
              <a:rPr spc="120" dirty="0"/>
              <a:t>  </a:t>
            </a:r>
            <a:r>
              <a:rPr spc="-10" dirty="0"/>
              <a:t>taboo 	</a:t>
            </a:r>
            <a:r>
              <a:rPr dirty="0"/>
              <a:t>subject,</a:t>
            </a:r>
            <a:r>
              <a:rPr spc="-55" dirty="0"/>
              <a:t> </a:t>
            </a:r>
            <a:r>
              <a:rPr dirty="0"/>
              <a:t>avoided</a:t>
            </a:r>
            <a:r>
              <a:rPr spc="-40" dirty="0"/>
              <a:t> </a:t>
            </a:r>
            <a:r>
              <a:rPr dirty="0"/>
              <a:t>by</a:t>
            </a:r>
            <a:r>
              <a:rPr spc="-65" dirty="0"/>
              <a:t> </a:t>
            </a:r>
            <a:r>
              <a:rPr spc="-10" dirty="0"/>
              <a:t>mainstream</a:t>
            </a:r>
            <a:r>
              <a:rPr spc="-30" dirty="0"/>
              <a:t> </a:t>
            </a:r>
            <a:r>
              <a:rPr spc="-10" dirty="0"/>
              <a:t>cinema.</a:t>
            </a:r>
          </a:p>
          <a:p>
            <a:pPr marL="351790" marR="8255" indent="-339725" algn="just">
              <a:lnSpc>
                <a:spcPct val="104000"/>
              </a:lnSpc>
              <a:spcBef>
                <a:spcPts val="15"/>
              </a:spcBef>
              <a:buFont typeface="Arial"/>
              <a:buChar char="•"/>
              <a:tabLst>
                <a:tab pos="354965" algn="l"/>
              </a:tabLst>
            </a:pPr>
            <a:r>
              <a:rPr dirty="0"/>
              <a:t>meaningful</a:t>
            </a:r>
            <a:r>
              <a:rPr spc="275" dirty="0"/>
              <a:t> </a:t>
            </a:r>
            <a:r>
              <a:rPr dirty="0"/>
              <a:t>representation</a:t>
            </a:r>
            <a:r>
              <a:rPr spc="275" dirty="0"/>
              <a:t> </a:t>
            </a:r>
            <a:r>
              <a:rPr dirty="0"/>
              <a:t>only</a:t>
            </a:r>
            <a:r>
              <a:rPr spc="275" dirty="0"/>
              <a:t> </a:t>
            </a:r>
            <a:r>
              <a:rPr dirty="0"/>
              <a:t>emerged</a:t>
            </a:r>
            <a:r>
              <a:rPr spc="275" dirty="0"/>
              <a:t> </a:t>
            </a:r>
            <a:r>
              <a:rPr dirty="0"/>
              <a:t>very</a:t>
            </a:r>
            <a:r>
              <a:rPr spc="275" dirty="0"/>
              <a:t> </a:t>
            </a:r>
            <a:r>
              <a:rPr spc="-20" dirty="0"/>
              <a:t>late 	</a:t>
            </a:r>
            <a:r>
              <a:rPr dirty="0"/>
              <a:t>in</a:t>
            </a:r>
            <a:r>
              <a:rPr spc="-15" dirty="0"/>
              <a:t> </a:t>
            </a:r>
            <a:r>
              <a:rPr dirty="0"/>
              <a:t>film</a:t>
            </a:r>
            <a:r>
              <a:rPr spc="-25" dirty="0"/>
              <a:t> </a:t>
            </a:r>
            <a:r>
              <a:rPr spc="-10" dirty="0"/>
              <a:t>history.</a:t>
            </a:r>
          </a:p>
          <a:p>
            <a:pPr marL="351790" marR="5715" indent="-339725" algn="just">
              <a:lnSpc>
                <a:spcPts val="2510"/>
              </a:lnSpc>
              <a:spcBef>
                <a:spcPts val="90"/>
              </a:spcBef>
              <a:buFont typeface="Arial"/>
              <a:buChar char="•"/>
              <a:tabLst>
                <a:tab pos="354965" algn="l"/>
              </a:tabLst>
            </a:pPr>
            <a:r>
              <a:rPr dirty="0"/>
              <a:t>until</a:t>
            </a:r>
            <a:r>
              <a:rPr spc="100" dirty="0"/>
              <a:t> </a:t>
            </a:r>
            <a:r>
              <a:rPr dirty="0"/>
              <a:t>the</a:t>
            </a:r>
            <a:r>
              <a:rPr spc="110" dirty="0"/>
              <a:t> </a:t>
            </a:r>
            <a:r>
              <a:rPr dirty="0"/>
              <a:t>1990s,</a:t>
            </a:r>
            <a:r>
              <a:rPr spc="110" dirty="0"/>
              <a:t> </a:t>
            </a:r>
            <a:r>
              <a:rPr dirty="0"/>
              <a:t>World</a:t>
            </a:r>
            <a:r>
              <a:rPr spc="100" dirty="0"/>
              <a:t> </a:t>
            </a:r>
            <a:r>
              <a:rPr dirty="0"/>
              <a:t>War</a:t>
            </a:r>
            <a:r>
              <a:rPr spc="100" dirty="0"/>
              <a:t> </a:t>
            </a:r>
            <a:r>
              <a:rPr dirty="0"/>
              <a:t>II</a:t>
            </a:r>
            <a:r>
              <a:rPr spc="110" dirty="0"/>
              <a:t> </a:t>
            </a:r>
            <a:r>
              <a:rPr dirty="0"/>
              <a:t>films</a:t>
            </a:r>
            <a:r>
              <a:rPr spc="100" dirty="0"/>
              <a:t> </a:t>
            </a:r>
            <a:r>
              <a:rPr dirty="0"/>
              <a:t>rarely</a:t>
            </a:r>
            <a:r>
              <a:rPr spc="100" dirty="0"/>
              <a:t> </a:t>
            </a:r>
            <a:r>
              <a:rPr spc="-10" dirty="0"/>
              <a:t>portrayed 	</a:t>
            </a:r>
            <a:r>
              <a:rPr dirty="0"/>
              <a:t>queer</a:t>
            </a:r>
            <a:r>
              <a:rPr spc="254" dirty="0"/>
              <a:t>  </a:t>
            </a:r>
            <a:r>
              <a:rPr dirty="0"/>
              <a:t>victims</a:t>
            </a:r>
            <a:r>
              <a:rPr spc="265" dirty="0"/>
              <a:t>  </a:t>
            </a:r>
            <a:r>
              <a:rPr dirty="0"/>
              <a:t>of</a:t>
            </a:r>
            <a:r>
              <a:rPr spc="250" dirty="0"/>
              <a:t>  </a:t>
            </a:r>
            <a:r>
              <a:rPr dirty="0"/>
              <a:t>Nazism.</a:t>
            </a:r>
            <a:r>
              <a:rPr spc="260" dirty="0"/>
              <a:t>  </a:t>
            </a:r>
            <a:r>
              <a:rPr dirty="0"/>
              <a:t>When</a:t>
            </a:r>
            <a:r>
              <a:rPr spc="254" dirty="0"/>
              <a:t>  </a:t>
            </a:r>
            <a:r>
              <a:rPr spc="-10" dirty="0"/>
              <a:t>homosexuality</a:t>
            </a:r>
          </a:p>
          <a:p>
            <a:pPr marL="354965" algn="just">
              <a:lnSpc>
                <a:spcPts val="2390"/>
              </a:lnSpc>
            </a:pPr>
            <a:r>
              <a:rPr dirty="0"/>
              <a:t>appeared</a:t>
            </a:r>
            <a:r>
              <a:rPr spc="254" dirty="0"/>
              <a:t> </a:t>
            </a:r>
            <a:r>
              <a:rPr dirty="0"/>
              <a:t>at</a:t>
            </a:r>
            <a:r>
              <a:rPr spc="260" dirty="0"/>
              <a:t> </a:t>
            </a:r>
            <a:r>
              <a:rPr dirty="0"/>
              <a:t>all,</a:t>
            </a:r>
            <a:r>
              <a:rPr spc="260" dirty="0"/>
              <a:t> </a:t>
            </a:r>
            <a:r>
              <a:rPr dirty="0"/>
              <a:t>it</a:t>
            </a:r>
            <a:r>
              <a:rPr spc="265" dirty="0"/>
              <a:t> </a:t>
            </a:r>
            <a:r>
              <a:rPr dirty="0"/>
              <a:t>was</a:t>
            </a:r>
            <a:r>
              <a:rPr spc="254" dirty="0"/>
              <a:t> </a:t>
            </a:r>
            <a:r>
              <a:rPr dirty="0"/>
              <a:t>usually</a:t>
            </a:r>
            <a:r>
              <a:rPr spc="245" dirty="0"/>
              <a:t> </a:t>
            </a:r>
            <a:r>
              <a:rPr dirty="0"/>
              <a:t>coded,</a:t>
            </a:r>
            <a:r>
              <a:rPr spc="250" dirty="0"/>
              <a:t> </a:t>
            </a:r>
            <a:r>
              <a:rPr dirty="0"/>
              <a:t>symbolic,</a:t>
            </a:r>
            <a:r>
              <a:rPr spc="250" dirty="0"/>
              <a:t> </a:t>
            </a:r>
            <a:r>
              <a:rPr spc="-25" dirty="0"/>
              <a:t>or</a:t>
            </a:r>
          </a:p>
          <a:p>
            <a:pPr marL="354965" marR="10795" algn="just">
              <a:lnSpc>
                <a:spcPts val="2510"/>
              </a:lnSpc>
              <a:spcBef>
                <a:spcPts val="90"/>
              </a:spcBef>
            </a:pPr>
            <a:r>
              <a:rPr dirty="0"/>
              <a:t>hidden</a:t>
            </a:r>
            <a:r>
              <a:rPr spc="95" dirty="0"/>
              <a:t> </a:t>
            </a:r>
            <a:r>
              <a:rPr dirty="0"/>
              <a:t>behind</a:t>
            </a:r>
            <a:r>
              <a:rPr spc="100" dirty="0"/>
              <a:t> </a:t>
            </a:r>
            <a:r>
              <a:rPr dirty="0"/>
              <a:t>genre</a:t>
            </a:r>
            <a:r>
              <a:rPr spc="105" dirty="0"/>
              <a:t> </a:t>
            </a:r>
            <a:r>
              <a:rPr dirty="0"/>
              <a:t>conventions</a:t>
            </a:r>
            <a:r>
              <a:rPr spc="110" dirty="0"/>
              <a:t> </a:t>
            </a:r>
            <a:r>
              <a:rPr dirty="0"/>
              <a:t>–</a:t>
            </a:r>
            <a:r>
              <a:rPr spc="105" dirty="0"/>
              <a:t> </a:t>
            </a:r>
            <a:r>
              <a:rPr i="1" dirty="0">
                <a:latin typeface="Calibri"/>
                <a:cs typeface="Calibri"/>
              </a:rPr>
              <a:t>To</a:t>
            </a:r>
            <a:r>
              <a:rPr i="1" spc="10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Be</a:t>
            </a:r>
            <a:r>
              <a:rPr i="1" spc="9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or</a:t>
            </a:r>
            <a:r>
              <a:rPr i="1" spc="100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Not</a:t>
            </a:r>
            <a:r>
              <a:rPr i="1" spc="114" dirty="0">
                <a:latin typeface="Calibri"/>
                <a:cs typeface="Calibri"/>
              </a:rPr>
              <a:t> </a:t>
            </a:r>
            <a:r>
              <a:rPr i="1" spc="-25" dirty="0">
                <a:latin typeface="Calibri"/>
                <a:cs typeface="Calibri"/>
              </a:rPr>
              <a:t>to </a:t>
            </a:r>
            <a:r>
              <a:rPr i="1" dirty="0">
                <a:latin typeface="Calibri"/>
                <a:cs typeface="Calibri"/>
              </a:rPr>
              <a:t>Be</a:t>
            </a:r>
            <a:r>
              <a:rPr i="1" spc="-65" dirty="0">
                <a:latin typeface="Calibri"/>
                <a:cs typeface="Calibri"/>
              </a:rPr>
              <a:t> </a:t>
            </a:r>
            <a:r>
              <a:rPr dirty="0"/>
              <a:t>(1942/1983,</a:t>
            </a:r>
            <a:r>
              <a:rPr spc="-85" dirty="0"/>
              <a:t> </a:t>
            </a:r>
            <a:r>
              <a:rPr spc="-25" dirty="0"/>
              <a:t>dir.Ernst</a:t>
            </a:r>
            <a:r>
              <a:rPr spc="-35" dirty="0"/>
              <a:t> </a:t>
            </a:r>
            <a:r>
              <a:rPr dirty="0"/>
              <a:t>Lubitsch/Mel</a:t>
            </a:r>
            <a:r>
              <a:rPr spc="-60" dirty="0"/>
              <a:t> </a:t>
            </a:r>
            <a:r>
              <a:rPr spc="-10" dirty="0"/>
              <a:t>Brooks).</a:t>
            </a:r>
          </a:p>
          <a:p>
            <a:pPr marL="352425" indent="-339725" algn="just">
              <a:lnSpc>
                <a:spcPts val="2390"/>
              </a:lnSpc>
              <a:buFont typeface="Arial"/>
              <a:buChar char="•"/>
              <a:tabLst>
                <a:tab pos="352425" algn="l"/>
              </a:tabLst>
            </a:pPr>
            <a:r>
              <a:rPr dirty="0"/>
              <a:t>suggestions</a:t>
            </a:r>
            <a:r>
              <a:rPr spc="190" dirty="0"/>
              <a:t>  </a:t>
            </a:r>
            <a:r>
              <a:rPr dirty="0"/>
              <a:t>of</a:t>
            </a:r>
            <a:r>
              <a:rPr spc="195" dirty="0"/>
              <a:t>  </a:t>
            </a:r>
            <a:r>
              <a:rPr dirty="0"/>
              <a:t>a</a:t>
            </a:r>
            <a:r>
              <a:rPr spc="195" dirty="0"/>
              <a:t>  </a:t>
            </a:r>
            <a:r>
              <a:rPr dirty="0"/>
              <a:t>homosexual</a:t>
            </a:r>
            <a:r>
              <a:rPr spc="195" dirty="0"/>
              <a:t>  </a:t>
            </a:r>
            <a:r>
              <a:rPr dirty="0"/>
              <a:t>relationship</a:t>
            </a:r>
            <a:r>
              <a:rPr spc="200" dirty="0"/>
              <a:t>  </a:t>
            </a:r>
            <a:r>
              <a:rPr spc="-20" dirty="0"/>
              <a:t>were</a:t>
            </a:r>
          </a:p>
          <a:p>
            <a:pPr marL="354965" algn="just">
              <a:lnSpc>
                <a:spcPct val="100000"/>
              </a:lnSpc>
              <a:spcBef>
                <a:spcPts val="95"/>
              </a:spcBef>
            </a:pPr>
            <a:r>
              <a:rPr dirty="0"/>
              <a:t>rejected</a:t>
            </a:r>
            <a:r>
              <a:rPr spc="229" dirty="0"/>
              <a:t>  </a:t>
            </a:r>
            <a:r>
              <a:rPr dirty="0"/>
              <a:t>by</a:t>
            </a:r>
            <a:r>
              <a:rPr spc="229" dirty="0"/>
              <a:t>  </a:t>
            </a:r>
            <a:r>
              <a:rPr dirty="0"/>
              <a:t>the</a:t>
            </a:r>
            <a:r>
              <a:rPr spc="235" dirty="0"/>
              <a:t>  </a:t>
            </a:r>
            <a:r>
              <a:rPr dirty="0"/>
              <a:t>creators</a:t>
            </a:r>
            <a:r>
              <a:rPr spc="225" dirty="0"/>
              <a:t>  </a:t>
            </a:r>
            <a:r>
              <a:rPr dirty="0"/>
              <a:t>as</a:t>
            </a:r>
            <a:r>
              <a:rPr spc="229" dirty="0"/>
              <a:t>  </a:t>
            </a:r>
            <a:r>
              <a:rPr dirty="0"/>
              <a:t>inappropriate</a:t>
            </a:r>
            <a:r>
              <a:rPr spc="225" dirty="0"/>
              <a:t>  </a:t>
            </a:r>
            <a:r>
              <a:rPr spc="-25" dirty="0"/>
              <a:t>and</a:t>
            </a:r>
          </a:p>
          <a:p>
            <a:pPr marL="354965" marR="5715" algn="just">
              <a:lnSpc>
                <a:spcPct val="104000"/>
              </a:lnSpc>
              <a:spcBef>
                <a:spcPts val="15"/>
              </a:spcBef>
            </a:pPr>
            <a:r>
              <a:rPr dirty="0"/>
              <a:t>offensive</a:t>
            </a:r>
            <a:r>
              <a:rPr spc="35" dirty="0"/>
              <a:t> </a:t>
            </a:r>
            <a:r>
              <a:rPr dirty="0"/>
              <a:t>to</a:t>
            </a:r>
            <a:r>
              <a:rPr spc="30" dirty="0"/>
              <a:t> </a:t>
            </a:r>
            <a:r>
              <a:rPr dirty="0"/>
              <a:t>the</a:t>
            </a:r>
            <a:r>
              <a:rPr spc="30" dirty="0"/>
              <a:t> </a:t>
            </a:r>
            <a:r>
              <a:rPr dirty="0"/>
              <a:t>memory</a:t>
            </a:r>
            <a:r>
              <a:rPr spc="40" dirty="0"/>
              <a:t> </a:t>
            </a:r>
            <a:r>
              <a:rPr dirty="0"/>
              <a:t>of</a:t>
            </a:r>
            <a:r>
              <a:rPr spc="30" dirty="0"/>
              <a:t> </a:t>
            </a:r>
            <a:r>
              <a:rPr dirty="0"/>
              <a:t>those</a:t>
            </a:r>
            <a:r>
              <a:rPr spc="25" dirty="0"/>
              <a:t> </a:t>
            </a:r>
            <a:r>
              <a:rPr dirty="0"/>
              <a:t>imprisoned</a:t>
            </a:r>
            <a:r>
              <a:rPr spc="35" dirty="0"/>
              <a:t> </a:t>
            </a:r>
            <a:r>
              <a:rPr dirty="0"/>
              <a:t>in</a:t>
            </a:r>
            <a:r>
              <a:rPr spc="35" dirty="0"/>
              <a:t> </a:t>
            </a:r>
            <a:r>
              <a:rPr spc="-25" dirty="0"/>
              <a:t>the </a:t>
            </a:r>
            <a:r>
              <a:rPr dirty="0"/>
              <a:t>camps</a:t>
            </a:r>
            <a:r>
              <a:rPr spc="-25" dirty="0"/>
              <a:t> </a:t>
            </a:r>
            <a:r>
              <a:rPr dirty="0"/>
              <a:t>–</a:t>
            </a:r>
            <a:r>
              <a:rPr spc="-20" dirty="0"/>
              <a:t> </a:t>
            </a:r>
            <a:r>
              <a:rPr i="1" dirty="0">
                <a:latin typeface="Calibri"/>
                <a:cs typeface="Calibri"/>
              </a:rPr>
              <a:t>The</a:t>
            </a:r>
            <a:r>
              <a:rPr i="1" spc="-50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Passenger</a:t>
            </a:r>
            <a:r>
              <a:rPr i="1" spc="-50" dirty="0">
                <a:latin typeface="Calibri"/>
                <a:cs typeface="Calibri"/>
              </a:rPr>
              <a:t> </a:t>
            </a:r>
            <a:r>
              <a:rPr dirty="0"/>
              <a:t>(1962,</a:t>
            </a:r>
            <a:r>
              <a:rPr spc="-50" dirty="0"/>
              <a:t> </a:t>
            </a:r>
            <a:r>
              <a:rPr spc="-45" dirty="0"/>
              <a:t>dir.</a:t>
            </a:r>
            <a:r>
              <a:rPr spc="-30" dirty="0"/>
              <a:t> </a:t>
            </a:r>
            <a:r>
              <a:rPr dirty="0"/>
              <a:t>Andrzej</a:t>
            </a:r>
            <a:r>
              <a:rPr spc="-35" dirty="0"/>
              <a:t> </a:t>
            </a:r>
            <a:r>
              <a:rPr spc="-10" dirty="0"/>
              <a:t>Munk)</a:t>
            </a: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0" y="578142"/>
            <a:ext cx="11495405" cy="100076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15240" rIns="0" bIns="0" rtlCol="0">
            <a:spAutoFit/>
          </a:bodyPr>
          <a:lstStyle/>
          <a:p>
            <a:pPr marL="890905" marR="274320">
              <a:lnSpc>
                <a:spcPts val="3790"/>
              </a:lnSpc>
              <a:spcBef>
                <a:spcPts val="120"/>
              </a:spcBef>
            </a:pPr>
            <a:r>
              <a:rPr dirty="0"/>
              <a:t>Queer</a:t>
            </a:r>
            <a:r>
              <a:rPr spc="-60" dirty="0"/>
              <a:t> </a:t>
            </a:r>
            <a:r>
              <a:rPr dirty="0"/>
              <a:t>Stories</a:t>
            </a:r>
            <a:r>
              <a:rPr spc="-50" dirty="0"/>
              <a:t> </a:t>
            </a:r>
            <a:r>
              <a:rPr dirty="0"/>
              <a:t>of</a:t>
            </a:r>
            <a:r>
              <a:rPr spc="-55" dirty="0"/>
              <a:t> </a:t>
            </a:r>
            <a:r>
              <a:rPr dirty="0"/>
              <a:t>World</a:t>
            </a:r>
            <a:r>
              <a:rPr spc="-70" dirty="0"/>
              <a:t> </a:t>
            </a:r>
            <a:r>
              <a:rPr dirty="0"/>
              <a:t>War</a:t>
            </a:r>
            <a:r>
              <a:rPr spc="-60" dirty="0"/>
              <a:t> </a:t>
            </a:r>
            <a:r>
              <a:rPr dirty="0"/>
              <a:t>II</a:t>
            </a:r>
            <a:r>
              <a:rPr spc="-60" dirty="0"/>
              <a:t> </a:t>
            </a:r>
            <a:r>
              <a:rPr dirty="0"/>
              <a:t>in</a:t>
            </a:r>
            <a:r>
              <a:rPr spc="-60" dirty="0"/>
              <a:t> </a:t>
            </a:r>
            <a:r>
              <a:rPr dirty="0"/>
              <a:t>Cinema:</a:t>
            </a:r>
            <a:r>
              <a:rPr spc="-50" dirty="0"/>
              <a:t> </a:t>
            </a:r>
            <a:r>
              <a:rPr dirty="0"/>
              <a:t>From</a:t>
            </a:r>
            <a:r>
              <a:rPr spc="-75" dirty="0"/>
              <a:t> </a:t>
            </a:r>
            <a:r>
              <a:rPr spc="-25" dirty="0"/>
              <a:t>Taboo</a:t>
            </a:r>
            <a:r>
              <a:rPr spc="-75" dirty="0"/>
              <a:t> </a:t>
            </a:r>
            <a:r>
              <a:rPr dirty="0"/>
              <a:t>to</a:t>
            </a:r>
            <a:r>
              <a:rPr spc="-55" dirty="0"/>
              <a:t> </a:t>
            </a:r>
            <a:r>
              <a:rPr dirty="0"/>
              <a:t>Human</a:t>
            </a:r>
            <a:r>
              <a:rPr spc="-50" dirty="0"/>
              <a:t> </a:t>
            </a:r>
            <a:r>
              <a:rPr spc="-10" dirty="0"/>
              <a:t>Representation/A </a:t>
            </a:r>
            <a:r>
              <a:rPr dirty="0"/>
              <a:t>Longstanding</a:t>
            </a:r>
            <a:r>
              <a:rPr spc="-125" dirty="0"/>
              <a:t> </a:t>
            </a:r>
            <a:r>
              <a:rPr spc="-10" dirty="0"/>
              <a:t>Taboo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9" y="1998091"/>
            <a:ext cx="3229610" cy="4142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2425" marR="5080" indent="-339725" algn="just">
              <a:lnSpc>
                <a:spcPct val="104200"/>
              </a:lnSpc>
              <a:buClr>
                <a:srgbClr val="111E46"/>
              </a:buClr>
              <a:buFont typeface="Arial"/>
              <a:buChar char="•"/>
              <a:tabLst>
                <a:tab pos="35560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Visconti’s</a:t>
            </a:r>
            <a:r>
              <a:rPr sz="2000" spc="34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34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Damned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presents</a:t>
            </a:r>
            <a:r>
              <a:rPr sz="2000" spc="8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queer</a:t>
            </a:r>
            <a:r>
              <a:rPr sz="2000" spc="8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characters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within</a:t>
            </a:r>
            <a:r>
              <a:rPr sz="2000" spc="16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</a:t>
            </a:r>
            <a:r>
              <a:rPr sz="2000" spc="16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atmosphere</a:t>
            </a:r>
            <a:r>
              <a:rPr sz="2000" spc="16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of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corruption</a:t>
            </a:r>
            <a:r>
              <a:rPr sz="2000" spc="-6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depravity.</a:t>
            </a:r>
            <a:endParaRPr sz="2000">
              <a:latin typeface="Calibri"/>
              <a:cs typeface="Calibri"/>
            </a:endParaRPr>
          </a:p>
          <a:p>
            <a:pPr marL="352425" marR="5715" indent="-339725" algn="just">
              <a:lnSpc>
                <a:spcPct val="104200"/>
              </a:lnSpc>
              <a:spcBef>
                <a:spcPts val="10"/>
              </a:spcBef>
              <a:buFont typeface="Arial"/>
              <a:buChar char="•"/>
              <a:tabLst>
                <a:tab pos="35560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homosexuality</a:t>
            </a:r>
            <a:r>
              <a:rPr sz="2000" spc="1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appears</a:t>
            </a:r>
            <a:r>
              <a:rPr sz="2000" spc="1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not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000" spc="1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000" spc="1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human</a:t>
            </a:r>
            <a:r>
              <a:rPr sz="2000" spc="1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identity</a:t>
            </a:r>
            <a:r>
              <a:rPr sz="2000" spc="1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but</a:t>
            </a:r>
            <a:r>
              <a:rPr sz="2000" spc="1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as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000" spc="39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symbol</a:t>
            </a:r>
            <a:r>
              <a:rPr sz="2000" spc="40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39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moral</a:t>
            </a:r>
            <a:r>
              <a:rPr sz="2000" spc="39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rot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within</a:t>
            </a: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</a:t>
            </a:r>
            <a:r>
              <a:rPr sz="2000" spc="-5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collapsing</a:t>
            </a:r>
            <a:r>
              <a:rPr sz="20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society.</a:t>
            </a:r>
            <a:endParaRPr sz="2000">
              <a:latin typeface="Calibri"/>
              <a:cs typeface="Calibri"/>
            </a:endParaRPr>
          </a:p>
          <a:p>
            <a:pPr marL="352425" marR="6350" indent="-339725" algn="just">
              <a:lnSpc>
                <a:spcPct val="104000"/>
              </a:lnSpc>
              <a:spcBef>
                <a:spcPts val="5"/>
              </a:spcBef>
              <a:buFont typeface="Arial"/>
              <a:buChar char="•"/>
              <a:tabLst>
                <a:tab pos="355600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such</a:t>
            </a:r>
            <a:r>
              <a:rPr sz="2000" spc="7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portrayals</a:t>
            </a:r>
            <a:r>
              <a:rPr sz="2000" spc="7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reinforced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28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idea</a:t>
            </a:r>
            <a:r>
              <a:rPr sz="2000" spc="28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that</a:t>
            </a:r>
            <a:r>
              <a:rPr sz="2000" spc="28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queerness</a:t>
            </a:r>
            <a:endParaRPr sz="2000">
              <a:latin typeface="Calibri"/>
              <a:cs typeface="Calibri"/>
            </a:endParaRPr>
          </a:p>
          <a:p>
            <a:pPr marL="355600" marR="5080" algn="just">
              <a:lnSpc>
                <a:spcPct val="104000"/>
              </a:lnSpc>
              <a:spcBef>
                <a:spcPts val="10"/>
              </a:spcBef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belonged</a:t>
            </a:r>
            <a:r>
              <a:rPr sz="2000" spc="12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000" spc="11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114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margins,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26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grotesque,</a:t>
            </a:r>
            <a:r>
              <a:rPr sz="2000" spc="26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or</a:t>
            </a:r>
            <a:r>
              <a:rPr sz="2000" spc="270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the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degenerate.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578104"/>
            <a:ext cx="9714230" cy="140335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55880" rIns="0" bIns="0" rtlCol="0">
            <a:spAutoFit/>
          </a:bodyPr>
          <a:lstStyle/>
          <a:p>
            <a:pPr marL="899160">
              <a:lnSpc>
                <a:spcPct val="100000"/>
              </a:lnSpc>
              <a:spcBef>
                <a:spcPts val="440"/>
              </a:spcBef>
            </a:pP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“The</a:t>
            </a:r>
            <a:r>
              <a:rPr sz="24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Damned”</a:t>
            </a:r>
            <a:r>
              <a:rPr sz="24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(1969,</a:t>
            </a:r>
            <a:r>
              <a:rPr sz="24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35" dirty="0">
                <a:solidFill>
                  <a:srgbClr val="FFFFFF"/>
                </a:solidFill>
                <a:latin typeface="Calibri"/>
                <a:cs typeface="Calibri"/>
              </a:rPr>
              <a:t>dir.</a:t>
            </a: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Luchino</a:t>
            </a: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Visconti)</a:t>
            </a:r>
            <a:r>
              <a:rPr sz="24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2400" b="1" spc="-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Homosexuality</a:t>
            </a:r>
            <a:r>
              <a:rPr sz="24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endParaRPr sz="2400">
              <a:latin typeface="Calibri"/>
              <a:cs typeface="Calibri"/>
            </a:endParaRPr>
          </a:p>
          <a:p>
            <a:pPr marL="899160">
              <a:lnSpc>
                <a:spcPct val="100000"/>
              </a:lnSpc>
              <a:spcBef>
                <a:spcPts val="910"/>
              </a:spcBef>
            </a:pPr>
            <a:r>
              <a:rPr sz="2400" b="1" spc="-20" dirty="0">
                <a:solidFill>
                  <a:srgbClr val="FFFFFF"/>
                </a:solidFill>
                <a:latin typeface="Calibri"/>
                <a:cs typeface="Calibri"/>
              </a:rPr>
              <a:t>Degenerate</a:t>
            </a:r>
            <a:r>
              <a:rPr sz="2400" b="1" spc="-6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Libido</a:t>
            </a:r>
            <a:r>
              <a:rPr sz="2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as</a:t>
            </a:r>
            <a:r>
              <a:rPr sz="24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2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Metaphor</a:t>
            </a:r>
            <a:r>
              <a:rPr sz="24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for</a:t>
            </a:r>
            <a:r>
              <a:rPr sz="24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z="2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Decline</a:t>
            </a:r>
            <a:r>
              <a:rPr sz="2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2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European</a:t>
            </a:r>
            <a:endParaRPr sz="2400">
              <a:latin typeface="Calibri"/>
              <a:cs typeface="Calibri"/>
            </a:endParaRPr>
          </a:p>
          <a:p>
            <a:pPr marL="899160">
              <a:lnSpc>
                <a:spcPct val="100000"/>
              </a:lnSpc>
              <a:spcBef>
                <a:spcPts val="925"/>
              </a:spcBef>
            </a:pP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Civilization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4" name="object 4" descr="Obraz zawierający Ludzka twarz, kobieta, obuwie, ubrania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56889" y="1981187"/>
            <a:ext cx="3846830" cy="4839206"/>
          </a:xfrm>
          <a:prstGeom prst="rect">
            <a:avLst/>
          </a:prstGeom>
        </p:spPr>
      </p:pic>
      <p:pic>
        <p:nvPicPr>
          <p:cNvPr id="5" name="object 5" descr="Obraz zawierający tekst, książka, plakat, obraz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92288" y="1981186"/>
            <a:ext cx="3429380" cy="483920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695957"/>
            <a:ext cx="4377055" cy="44608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1790" marR="5080" indent="-339725" algn="just">
              <a:lnSpc>
                <a:spcPct val="104200"/>
              </a:lnSpc>
              <a:buClr>
                <a:srgbClr val="111E46"/>
              </a:buClr>
              <a:buFont typeface="Arial"/>
              <a:buChar char="•"/>
              <a:tabLst>
                <a:tab pos="35496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Bent</a:t>
            </a:r>
            <a:r>
              <a:rPr sz="2000" spc="1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was</a:t>
            </a:r>
            <a:r>
              <a:rPr sz="2000" spc="1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1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first</a:t>
            </a:r>
            <a:r>
              <a:rPr sz="2000" spc="18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major</a:t>
            </a:r>
            <a:r>
              <a:rPr sz="2000" spc="1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international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film</a:t>
            </a:r>
            <a:r>
              <a:rPr sz="2000" spc="27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to</a:t>
            </a:r>
            <a:r>
              <a:rPr sz="2000" spc="28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depict</a:t>
            </a:r>
            <a:r>
              <a:rPr sz="2000" spc="280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27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persecution</a:t>
            </a:r>
            <a:r>
              <a:rPr sz="2000" spc="275" dirty="0">
                <a:solidFill>
                  <a:srgbClr val="111E46"/>
                </a:solidFill>
                <a:latin typeface="Calibri"/>
                <a:cs typeface="Calibri"/>
              </a:rPr>
              <a:t> 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of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homosexual</a:t>
            </a:r>
            <a:r>
              <a:rPr sz="2000" spc="4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men</a:t>
            </a:r>
            <a:r>
              <a:rPr sz="2000" spc="4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under</a:t>
            </a:r>
            <a:r>
              <a:rPr sz="2000" spc="4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Nazism</a:t>
            </a:r>
            <a:r>
              <a:rPr sz="2000" spc="4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with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emotional</a:t>
            </a:r>
            <a:r>
              <a:rPr sz="2000" spc="-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human</a:t>
            </a:r>
            <a:r>
              <a:rPr sz="2000" spc="-4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depth.</a:t>
            </a:r>
            <a:endParaRPr sz="2000">
              <a:latin typeface="Calibri"/>
              <a:cs typeface="Calibri"/>
            </a:endParaRPr>
          </a:p>
          <a:p>
            <a:pPr marL="351790" marR="6350" indent="-339725" algn="just">
              <a:lnSpc>
                <a:spcPct val="104000"/>
              </a:lnSpc>
              <a:spcBef>
                <a:spcPts val="15"/>
              </a:spcBef>
              <a:buFont typeface="Arial"/>
              <a:buChar char="•"/>
              <a:tabLst>
                <a:tab pos="35496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000" spc="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9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first</a:t>
            </a:r>
            <a:r>
              <a:rPr sz="2000" spc="1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time,</a:t>
            </a:r>
            <a:r>
              <a:rPr sz="2000" spc="1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queer</a:t>
            </a:r>
            <a:r>
              <a:rPr sz="2000" spc="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victims</a:t>
            </a:r>
            <a:r>
              <a:rPr sz="2000" spc="9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of</a:t>
            </a:r>
            <a:r>
              <a:rPr sz="2000" spc="1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the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Holocaust</a:t>
            </a:r>
            <a:r>
              <a:rPr sz="20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were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shown</a:t>
            </a:r>
            <a:r>
              <a:rPr sz="2000" spc="-1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as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fully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realized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individuals,</a:t>
            </a: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not</a:t>
            </a:r>
            <a:r>
              <a:rPr sz="2000" spc="-4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symbols</a:t>
            </a:r>
            <a:r>
              <a:rPr sz="2000" spc="-3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or</a:t>
            </a:r>
            <a:r>
              <a:rPr sz="2000" spc="-5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jokes.</a:t>
            </a:r>
            <a:endParaRPr sz="2000">
              <a:latin typeface="Calibri"/>
              <a:cs typeface="Calibri"/>
            </a:endParaRPr>
          </a:p>
          <a:p>
            <a:pPr marL="351790" marR="5080" indent="-339725" algn="just">
              <a:lnSpc>
                <a:spcPct val="104200"/>
              </a:lnSpc>
              <a:spcBef>
                <a:spcPts val="10"/>
              </a:spcBef>
              <a:buFont typeface="Arial"/>
              <a:buChar char="•"/>
              <a:tabLst>
                <a:tab pos="35496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film</a:t>
            </a:r>
            <a:r>
              <a:rPr sz="2000" spc="7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broke</a:t>
            </a:r>
            <a:r>
              <a:rPr sz="2000" spc="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8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silence</a:t>
            </a:r>
            <a:r>
              <a:rPr sz="2000" spc="7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surrounding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1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Pink</a:t>
            </a:r>
            <a:r>
              <a:rPr sz="2000" spc="1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Triangle</a:t>
            </a:r>
            <a:r>
              <a:rPr sz="2000" spc="12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and</a:t>
            </a:r>
            <a:r>
              <a:rPr sz="2000" spc="114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opened</a:t>
            </a:r>
            <a:r>
              <a:rPr sz="2000" spc="13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the</a:t>
            </a:r>
            <a:r>
              <a:rPr sz="2000" spc="12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5" dirty="0">
                <a:solidFill>
                  <a:srgbClr val="111E46"/>
                </a:solidFill>
                <a:latin typeface="Calibri"/>
                <a:cs typeface="Calibri"/>
              </a:rPr>
              <a:t>way 	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for</a:t>
            </a:r>
            <a:r>
              <a:rPr sz="2000" spc="440" dirty="0">
                <a:solidFill>
                  <a:srgbClr val="111E46"/>
                </a:solidFill>
                <a:latin typeface="Calibri"/>
                <a:cs typeface="Calibri"/>
              </a:rPr>
              <a:t>  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later,</a:t>
            </a:r>
            <a:r>
              <a:rPr sz="2000" spc="445" dirty="0">
                <a:solidFill>
                  <a:srgbClr val="111E46"/>
                </a:solidFill>
                <a:latin typeface="Calibri"/>
                <a:cs typeface="Calibri"/>
              </a:rPr>
              <a:t>  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more</a:t>
            </a:r>
            <a:r>
              <a:rPr sz="2000" spc="445" dirty="0">
                <a:solidFill>
                  <a:srgbClr val="111E46"/>
                </a:solidFill>
                <a:latin typeface="Calibri"/>
                <a:cs typeface="Calibri"/>
              </a:rPr>
              <a:t>   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nuanced 	representations.</a:t>
            </a:r>
            <a:endParaRPr sz="2000">
              <a:latin typeface="Calibri"/>
              <a:cs typeface="Calibri"/>
            </a:endParaRPr>
          </a:p>
          <a:p>
            <a:pPr marL="352425" indent="-339725" algn="just">
              <a:lnSpc>
                <a:spcPct val="100000"/>
              </a:lnSpc>
              <a:spcBef>
                <a:spcPts val="95"/>
              </a:spcBef>
              <a:buFont typeface="Arial"/>
              <a:buChar char="•"/>
              <a:tabLst>
                <a:tab pos="352425" algn="l"/>
              </a:tabLst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in the</a:t>
            </a:r>
            <a:r>
              <a:rPr sz="20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artistic</a:t>
            </a:r>
            <a:r>
              <a:rPr sz="20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20" dirty="0">
                <a:solidFill>
                  <a:srgbClr val="111E46"/>
                </a:solidFill>
                <a:latin typeface="Calibri"/>
                <a:cs typeface="Calibri"/>
              </a:rPr>
              <a:t>category,</a:t>
            </a:r>
            <a:r>
              <a:rPr sz="20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it is</a:t>
            </a:r>
            <a:r>
              <a:rPr sz="2000" spc="-5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an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infantile</a:t>
            </a:r>
            <a:endParaRPr sz="2000">
              <a:latin typeface="Calibri"/>
              <a:cs typeface="Calibri"/>
            </a:endParaRPr>
          </a:p>
          <a:p>
            <a:pPr marL="354965" algn="just">
              <a:lnSpc>
                <a:spcPct val="100000"/>
              </a:lnSpc>
              <a:spcBef>
                <a:spcPts val="95"/>
              </a:spcBef>
            </a:pP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film</a:t>
            </a:r>
            <a:r>
              <a:rPr sz="2000" spc="31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where</a:t>
            </a:r>
            <a:r>
              <a:rPr sz="2000" spc="32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melodrama</a:t>
            </a:r>
            <a:r>
              <a:rPr sz="2000" spc="325" dirty="0">
                <a:solidFill>
                  <a:srgbClr val="111E46"/>
                </a:solidFill>
                <a:latin typeface="Calibri"/>
                <a:cs typeface="Calibri"/>
              </a:rPr>
              <a:t>  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replaces</a:t>
            </a:r>
            <a:endParaRPr sz="2000">
              <a:latin typeface="Calibri"/>
              <a:cs typeface="Calibri"/>
            </a:endParaRPr>
          </a:p>
          <a:p>
            <a:pPr marL="354965" algn="just">
              <a:lnSpc>
                <a:spcPct val="100000"/>
              </a:lnSpc>
              <a:spcBef>
                <a:spcPts val="110"/>
              </a:spcBef>
            </a:pP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intellectual</a:t>
            </a:r>
            <a:r>
              <a:rPr sz="2000" dirty="0">
                <a:solidFill>
                  <a:srgbClr val="111E46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111E46"/>
                </a:solidFill>
                <a:latin typeface="Calibri"/>
                <a:cs typeface="Calibri"/>
              </a:rPr>
              <a:t>reflection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0" y="578142"/>
            <a:ext cx="11415395" cy="924560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57150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450"/>
              </a:spcBef>
            </a:pPr>
            <a:r>
              <a:rPr sz="2400" b="1" i="1" dirty="0">
                <a:solidFill>
                  <a:srgbClr val="FFFFFF"/>
                </a:solidFill>
                <a:latin typeface="Calibri"/>
                <a:cs typeface="Calibri"/>
              </a:rPr>
              <a:t>Bent</a:t>
            </a:r>
            <a:r>
              <a:rPr sz="2400" b="1" i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(1997,</a:t>
            </a:r>
            <a:r>
              <a:rPr sz="24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45" dirty="0">
                <a:solidFill>
                  <a:srgbClr val="FFFFFF"/>
                </a:solidFill>
                <a:latin typeface="Calibri"/>
                <a:cs typeface="Calibri"/>
              </a:rPr>
              <a:t>dir.</a:t>
            </a:r>
            <a:r>
              <a:rPr sz="24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Sean</a:t>
            </a:r>
            <a:r>
              <a:rPr sz="2400" b="1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Mathias)</a:t>
            </a:r>
            <a:r>
              <a:rPr sz="2400" b="1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24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human</a:t>
            </a:r>
            <a:r>
              <a:rPr sz="24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perspective</a:t>
            </a:r>
            <a:r>
              <a:rPr sz="2400" b="1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-</a:t>
            </a:r>
            <a:r>
              <a:rPr sz="24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2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change</a:t>
            </a:r>
            <a:r>
              <a:rPr sz="2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of</a:t>
            </a:r>
            <a:r>
              <a:rPr sz="2400" b="1" spc="-6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narrative</a:t>
            </a:r>
            <a:r>
              <a:rPr sz="2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2400" b="1" spc="-5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25"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endParaRPr sz="2400">
              <a:latin typeface="Calibri"/>
              <a:cs typeface="Calibri"/>
            </a:endParaRPr>
          </a:p>
          <a:p>
            <a:pPr marL="890905">
              <a:lnSpc>
                <a:spcPct val="100000"/>
              </a:lnSpc>
              <a:spcBef>
                <a:spcPts val="915"/>
              </a:spcBef>
            </a:pP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melodramatic</a:t>
            </a:r>
            <a:r>
              <a:rPr sz="2400" b="1" spc="-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convention.</a:t>
            </a:r>
            <a:endParaRPr sz="2400">
              <a:latin typeface="Calibri"/>
              <a:cs typeface="Calibri"/>
            </a:endParaRPr>
          </a:p>
        </p:txBody>
      </p:sp>
      <p:pic>
        <p:nvPicPr>
          <p:cNvPr id="4" name="object 4" descr="Obraz zawierający osoba, Ludzka twarz, ubrania, niebo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64683" y="1679206"/>
            <a:ext cx="6175883" cy="493534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1089</Words>
  <Application>Microsoft Office PowerPoint</Application>
  <PresentationFormat>Widescreen</PresentationFormat>
  <Paragraphs>85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PowerPoint Presentation</vt:lpstr>
      <vt:lpstr>Bartosz Kwieciński (JU)</vt:lpstr>
      <vt:lpstr>PowerPoint Presentation</vt:lpstr>
      <vt:lpstr>PowerPoint Presentation</vt:lpstr>
      <vt:lpstr>PowerPoint Presentation</vt:lpstr>
      <vt:lpstr>Time of Organized Silence/ Documenting and Memorializing Gay Experiences</vt:lpstr>
      <vt:lpstr>Queer Stories of World War II in Cinema: From Taboo to Human Representation/A Longstanding Taboo</vt:lpstr>
      <vt:lpstr>PowerPoint Presentation</vt:lpstr>
      <vt:lpstr>PowerPoint Presentation</vt:lpstr>
      <vt:lpstr>Documentary Films: Opening New Paths to Understanding</vt:lpstr>
      <vt:lpstr>Conclusions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Front cover</dc:title>
  <dc:creator>Samantha Carty</dc:creator>
  <cp:lastModifiedBy>Lola Gonzalez</cp:lastModifiedBy>
  <cp:revision>2</cp:revision>
  <dcterms:created xsi:type="dcterms:W3CDTF">2026-01-20T10:51:54Z</dcterms:created>
  <dcterms:modified xsi:type="dcterms:W3CDTF">2026-01-20T10:54:54Z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2026-01-11T00:00:00Z</vt:filetime>
  </property>
  <property fmtid="{D5CDD505-2E9C-101B-9397-08002B2CF9AE}" pid="3" name="Creator">
    <vt:lpwstr>Microsoft® PowerPoint® dla Microsoft 365</vt:lpwstr>
  </property>
  <property fmtid="{D5CDD505-2E9C-101B-9397-08002B2CF9AE}" pid="4" name="LastSaved">
    <vt:filetime>2026-01-20T00:00:00Z</vt:filetime>
  </property>
  <property fmtid="{D5CDD505-2E9C-101B-9397-08002B2CF9AE}" pid="5" name="Producer">
    <vt:lpwstr>Microsoft® PowerPoint® dla Microsoft 365</vt:lpwstr>
  </property>
</Properties>
</file>