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37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878535" y="293319"/>
            <a:ext cx="4610100" cy="9975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2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0818" y="1798065"/>
            <a:ext cx="10253345" cy="37020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website.eu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s://www.youtube.com/watch?v=G5bLXVxwKTg" TargetMode="Externa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3.png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3834" y="787538"/>
            <a:ext cx="3433318" cy="143291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46429" y="6166714"/>
            <a:ext cx="2086400" cy="4521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3133" y="577469"/>
            <a:ext cx="5855335" cy="492188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664797" y="3172340"/>
            <a:ext cx="6248528" cy="2462213"/>
          </a:xfrm>
          <a:prstGeom prst="rect">
            <a:avLst/>
          </a:prstGeom>
          <a:solidFill>
            <a:srgbClr val="EE476F"/>
          </a:solidFill>
        </p:spPr>
        <p:txBody>
          <a:bodyPr vert="horz" wrap="square" lIns="0" tIns="0" rIns="0" bIns="0" rtlCol="0">
            <a:spAutoFit/>
          </a:bodyPr>
          <a:lstStyle/>
          <a:p>
            <a:pPr marL="206375" algn="ctr">
              <a:lnSpc>
                <a:spcPts val="4795"/>
              </a:lnSpc>
            </a:pPr>
            <a:r>
              <a:rPr lang="en-GB" sz="4000" b="1" spc="-10" dirty="0">
                <a:solidFill>
                  <a:srgbClr val="FFFFFF"/>
                </a:solidFill>
                <a:latin typeface="Calibri"/>
                <a:cs typeface="Calibri"/>
              </a:rPr>
              <a:t>Documentary Films  as a Medium of Intergenerational Dialogue on the Holocaust </a:t>
            </a:r>
            <a:endParaRPr sz="4000"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81545" y="3530892"/>
            <a:ext cx="596900" cy="3094355"/>
          </a:xfrm>
          <a:custGeom>
            <a:avLst/>
            <a:gdLst/>
            <a:ahLst/>
            <a:cxnLst/>
            <a:rect l="l" t="t" r="r" b="b"/>
            <a:pathLst>
              <a:path w="596900" h="3094354">
                <a:moveTo>
                  <a:pt x="596290" y="0"/>
                </a:moveTo>
                <a:lnTo>
                  <a:pt x="0" y="0"/>
                </a:lnTo>
                <a:lnTo>
                  <a:pt x="0" y="3094228"/>
                </a:lnTo>
                <a:lnTo>
                  <a:pt x="596290" y="3094228"/>
                </a:lnTo>
                <a:lnTo>
                  <a:pt x="596290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30427" y="3929488"/>
            <a:ext cx="356235" cy="2300605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575"/>
              </a:lnSpc>
            </a:pP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www.</a:t>
            </a:r>
            <a:r>
              <a:rPr sz="2600" b="1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website.</a:t>
            </a: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eu</a:t>
            </a:r>
            <a:endParaRPr sz="26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1897507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8"/>
                </a:lnTo>
                <a:lnTo>
                  <a:pt x="2628" y="496737"/>
                </a:lnTo>
                <a:lnTo>
                  <a:pt x="10332" y="544023"/>
                </a:lnTo>
                <a:lnTo>
                  <a:pt x="22837" y="589513"/>
                </a:lnTo>
                <a:lnTo>
                  <a:pt x="39871" y="632934"/>
                </a:lnTo>
                <a:lnTo>
                  <a:pt x="61159" y="674012"/>
                </a:lnTo>
                <a:lnTo>
                  <a:pt x="86430" y="712475"/>
                </a:lnTo>
                <a:lnTo>
                  <a:pt x="115410" y="748048"/>
                </a:lnTo>
                <a:lnTo>
                  <a:pt x="147825" y="780460"/>
                </a:lnTo>
                <a:lnTo>
                  <a:pt x="183402" y="809437"/>
                </a:lnTo>
                <a:lnTo>
                  <a:pt x="221868" y="834705"/>
                </a:lnTo>
                <a:lnTo>
                  <a:pt x="262949" y="855991"/>
                </a:lnTo>
                <a:lnTo>
                  <a:pt x="306373" y="873023"/>
                </a:lnTo>
                <a:lnTo>
                  <a:pt x="351866" y="885527"/>
                </a:lnTo>
                <a:lnTo>
                  <a:pt x="399155" y="893229"/>
                </a:lnTo>
                <a:lnTo>
                  <a:pt x="447967" y="895857"/>
                </a:lnTo>
                <a:lnTo>
                  <a:pt x="496778" y="893229"/>
                </a:lnTo>
                <a:lnTo>
                  <a:pt x="544067" y="885527"/>
                </a:lnTo>
                <a:lnTo>
                  <a:pt x="589560" y="873023"/>
                </a:lnTo>
                <a:lnTo>
                  <a:pt x="632984" y="855991"/>
                </a:lnTo>
                <a:lnTo>
                  <a:pt x="674066" y="834705"/>
                </a:lnTo>
                <a:lnTo>
                  <a:pt x="712532" y="809437"/>
                </a:lnTo>
                <a:lnTo>
                  <a:pt x="748109" y="780460"/>
                </a:lnTo>
                <a:lnTo>
                  <a:pt x="780524" y="748048"/>
                </a:lnTo>
                <a:lnTo>
                  <a:pt x="809503" y="712475"/>
                </a:lnTo>
                <a:lnTo>
                  <a:pt x="834774" y="674012"/>
                </a:lnTo>
                <a:lnTo>
                  <a:pt x="856063" y="632934"/>
                </a:lnTo>
                <a:lnTo>
                  <a:pt x="873096" y="589513"/>
                </a:lnTo>
                <a:lnTo>
                  <a:pt x="885602" y="544023"/>
                </a:lnTo>
                <a:lnTo>
                  <a:pt x="893305" y="496737"/>
                </a:lnTo>
                <a:lnTo>
                  <a:pt x="895934" y="447928"/>
                </a:lnTo>
                <a:lnTo>
                  <a:pt x="893305" y="399120"/>
                </a:lnTo>
                <a:lnTo>
                  <a:pt x="885602" y="351834"/>
                </a:lnTo>
                <a:lnTo>
                  <a:pt x="873096" y="306344"/>
                </a:lnTo>
                <a:lnTo>
                  <a:pt x="856063" y="262923"/>
                </a:lnTo>
                <a:lnTo>
                  <a:pt x="834774" y="221845"/>
                </a:lnTo>
                <a:lnTo>
                  <a:pt x="809503" y="183382"/>
                </a:lnTo>
                <a:lnTo>
                  <a:pt x="780524" y="147809"/>
                </a:lnTo>
                <a:lnTo>
                  <a:pt x="748109" y="115397"/>
                </a:lnTo>
                <a:lnTo>
                  <a:pt x="712532" y="86420"/>
                </a:lnTo>
                <a:lnTo>
                  <a:pt x="674066" y="61152"/>
                </a:lnTo>
                <a:lnTo>
                  <a:pt x="632984" y="39866"/>
                </a:lnTo>
                <a:lnTo>
                  <a:pt x="589560" y="22834"/>
                </a:lnTo>
                <a:lnTo>
                  <a:pt x="544067" y="10330"/>
                </a:lnTo>
                <a:lnTo>
                  <a:pt x="496778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4DBC97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9264015" cy="3249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18745" indent="-114300">
              <a:lnSpc>
                <a:spcPts val="2695"/>
              </a:lnSpc>
              <a:spcBef>
                <a:spcPts val="100"/>
              </a:spcBef>
              <a:buClr>
                <a:srgbClr val="111E46"/>
              </a:buClr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Largest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women’s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Nazi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Germany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50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Operated: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March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1939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–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April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1945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49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Approx.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30,000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deaths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50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Isolated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location</a:t>
            </a:r>
            <a:r>
              <a:rPr sz="2400" spc="-1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near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Fürstenberg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50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Initially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housed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political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prisoners,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later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occupied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countries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49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~120,000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&amp;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children,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20,000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men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passed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through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50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~30,000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people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murdered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50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First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prisoners: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~900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(May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1939)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49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Colored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triangles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identified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categories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69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27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nationalities;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Polish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largest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group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(36%)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0" y="391947"/>
            <a:ext cx="5937250" cy="858519"/>
          </a:xfrm>
          <a:custGeom>
            <a:avLst/>
            <a:gdLst/>
            <a:ahLst/>
            <a:cxnLst/>
            <a:rect l="l" t="t" r="r" b="b"/>
            <a:pathLst>
              <a:path w="5937250" h="858519">
                <a:moveTo>
                  <a:pt x="5937112" y="0"/>
                </a:moveTo>
                <a:lnTo>
                  <a:pt x="0" y="0"/>
                </a:lnTo>
                <a:lnTo>
                  <a:pt x="0" y="857986"/>
                </a:lnTo>
                <a:lnTo>
                  <a:pt x="5937112" y="857986"/>
                </a:lnTo>
                <a:lnTo>
                  <a:pt x="5937112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3825"/>
              </a:lnSpc>
              <a:spcBef>
                <a:spcPts val="105"/>
              </a:spcBef>
            </a:pPr>
            <a:r>
              <a:rPr dirty="0"/>
              <a:t>KL</a:t>
            </a:r>
            <a:r>
              <a:rPr spc="-45" dirty="0"/>
              <a:t> </a:t>
            </a:r>
            <a:r>
              <a:rPr dirty="0"/>
              <a:t>Ravensbrück</a:t>
            </a:r>
            <a:r>
              <a:rPr spc="-85" dirty="0"/>
              <a:t> </a:t>
            </a:r>
            <a:r>
              <a:rPr dirty="0"/>
              <a:t>–</a:t>
            </a:r>
            <a:r>
              <a:rPr spc="-35" dirty="0"/>
              <a:t> </a:t>
            </a:r>
            <a:r>
              <a:rPr spc="-25" dirty="0"/>
              <a:t>Women’s</a:t>
            </a:r>
          </a:p>
          <a:p>
            <a:pPr marL="12700">
              <a:lnSpc>
                <a:spcPts val="3825"/>
              </a:lnSpc>
            </a:pPr>
            <a:r>
              <a:rPr spc="-10" dirty="0"/>
              <a:t>Concentration</a:t>
            </a:r>
            <a:r>
              <a:rPr spc="-75" dirty="0"/>
              <a:t> </a:t>
            </a:r>
            <a:r>
              <a:rPr spc="-20" dirty="0"/>
              <a:t>Camp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75802" y="189484"/>
            <a:ext cx="2839466" cy="290410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4186250"/>
            <a:ext cx="8914130" cy="166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6690" indent="-173990">
              <a:lnSpc>
                <a:spcPts val="2690"/>
              </a:lnSpc>
              <a:spcBef>
                <a:spcPts val="100"/>
              </a:spcBef>
              <a:buClr>
                <a:srgbClr val="111E46"/>
              </a:buClr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Rectangular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(100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Times New Roman"/>
                <a:cs typeface="Times New Roman"/>
              </a:rPr>
              <a:t>×</a:t>
            </a:r>
            <a:r>
              <a:rPr sz="2400" spc="-9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200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m)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4m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wall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barbed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wire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5"/>
              </a:lnSpc>
              <a:buFont typeface="Arial"/>
              <a:buChar char="•"/>
              <a:tabLst>
                <a:tab pos="186690" algn="l"/>
              </a:tabLst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Overcrowded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barracks,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poor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sanitation,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minimal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food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0"/>
              </a:lnSpc>
              <a:buFont typeface="Arial"/>
              <a:buChar char="•"/>
              <a:tabLst>
                <a:tab pos="18669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Crematorium,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gas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chamber,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medical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experiments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4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Prisoners</a:t>
            </a:r>
            <a:r>
              <a:rPr sz="2400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forced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into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workshops,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sewing,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agriculture,</a:t>
            </a:r>
            <a:r>
              <a:rPr sz="2400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factory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labor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690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40+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satellite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camps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forced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labor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261315"/>
            <a:ext cx="6511925" cy="988694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ts val="3404"/>
              </a:lnSpc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KL</a:t>
            </a:r>
            <a:r>
              <a:rPr sz="36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Ravensbrück</a:t>
            </a:r>
            <a:r>
              <a:rPr sz="36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–</a:t>
            </a:r>
            <a:r>
              <a:rPr sz="36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Women’s</a:t>
            </a:r>
            <a:endParaRPr sz="3600">
              <a:latin typeface="Calibri"/>
              <a:cs typeface="Calibri"/>
            </a:endParaRPr>
          </a:p>
          <a:p>
            <a:pPr marL="890905">
              <a:lnSpc>
                <a:spcPts val="4060"/>
              </a:lnSpc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Concentration</a:t>
            </a:r>
            <a:r>
              <a:rPr sz="3600" b="1" spc="-19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20" dirty="0">
                <a:solidFill>
                  <a:srgbClr val="FFFFFF"/>
                </a:solidFill>
                <a:latin typeface="Calibri"/>
                <a:cs typeface="Calibri"/>
              </a:rPr>
              <a:t>Camp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35265" y="0"/>
            <a:ext cx="3902075" cy="409257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917063"/>
            <a:ext cx="6350000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u="sng" spc="-20" dirty="0">
                <a:solidFill>
                  <a:srgbClr val="6B9F24"/>
                </a:solidFill>
                <a:uFill>
                  <a:solidFill>
                    <a:srgbClr val="6B9F24"/>
                  </a:solidFill>
                </a:uFill>
                <a:latin typeface="Calibri"/>
                <a:cs typeface="Calibri"/>
                <a:hlinkClick r:id="rId2"/>
              </a:rPr>
              <a:t>https://www.youtube.com/watch?v=G5bLXVxwKTg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578091"/>
            <a:ext cx="6257290" cy="12052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5400" rIns="0" bIns="0" rtlCol="0">
            <a:spAutoFit/>
          </a:bodyPr>
          <a:lstStyle/>
          <a:p>
            <a:pPr marL="890905">
              <a:lnSpc>
                <a:spcPts val="4054"/>
              </a:lnSpc>
              <a:spcBef>
                <a:spcPts val="200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"In</a:t>
            </a:r>
            <a:r>
              <a:rPr sz="36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36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Depths</a:t>
            </a:r>
            <a:r>
              <a:rPr sz="36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25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endParaRPr sz="3600">
              <a:latin typeface="Calibri"/>
              <a:cs typeface="Calibri"/>
            </a:endParaRPr>
          </a:p>
          <a:p>
            <a:pPr marL="890905">
              <a:lnSpc>
                <a:spcPts val="4054"/>
              </a:lnSpc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Ravensbrück"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6775" y="4305795"/>
            <a:ext cx="3147949" cy="18065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64525" y="0"/>
            <a:ext cx="3437001" cy="4854575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645025" y="3726484"/>
            <a:ext cx="2903474" cy="208127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765" y="1645665"/>
            <a:ext cx="10294620" cy="3568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5"/>
              </a:lnSpc>
              <a:spcBef>
                <a:spcPts val="100"/>
              </a:spcBef>
            </a:pP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Introduction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0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Documentary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film: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i="1" dirty="0">
                <a:solidFill>
                  <a:srgbClr val="111E46"/>
                </a:solidFill>
                <a:latin typeface="Calibri"/>
                <a:cs typeface="Calibri"/>
              </a:rPr>
              <a:t>W</a:t>
            </a:r>
            <a:r>
              <a:rPr sz="2400" i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i="1" spc="-10" dirty="0">
                <a:solidFill>
                  <a:srgbClr val="111E46"/>
                </a:solidFill>
                <a:latin typeface="Calibri"/>
                <a:cs typeface="Calibri"/>
              </a:rPr>
              <a:t>odmętach</a:t>
            </a:r>
            <a:r>
              <a:rPr sz="2400" i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i="1" dirty="0">
                <a:solidFill>
                  <a:srgbClr val="111E46"/>
                </a:solidFill>
                <a:latin typeface="Calibri"/>
                <a:cs typeface="Calibri"/>
              </a:rPr>
              <a:t>Ravensbrück</a:t>
            </a:r>
            <a:r>
              <a:rPr sz="2400" i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Joanna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Marek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Zając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4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Focus: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Ravensbrück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concentration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Approach: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Combines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historical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testimony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artistic,</a:t>
            </a:r>
            <a:r>
              <a:rPr sz="2400" b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post-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memory</a:t>
            </a:r>
            <a:r>
              <a:rPr sz="2400" b="1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narrative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6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Goal: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Convey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trauma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historical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facts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contemporary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viewers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  <a:spcBef>
                <a:spcPts val="2110"/>
              </a:spcBef>
            </a:pP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Contemporary</a:t>
            </a:r>
            <a:r>
              <a:rPr sz="2400" b="1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Perspective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0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Film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starts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111E46"/>
                </a:solidFill>
                <a:latin typeface="Calibri"/>
                <a:cs typeface="Calibri"/>
              </a:rPr>
              <a:t>present-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day</a:t>
            </a:r>
            <a:r>
              <a:rPr sz="2400" b="1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views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adjacent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lake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4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Scenic,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peaceful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landscapes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contrast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tragic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past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History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presented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present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,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showing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trauma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persistent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but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elusive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695"/>
              </a:lnSpc>
              <a:buFont typeface="Arial"/>
              <a:buChar char="•"/>
              <a:tabLst>
                <a:tab pos="186690" algn="l"/>
              </a:tabLst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Trauma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portrayed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like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recurring</a:t>
            </a:r>
            <a:r>
              <a:rPr sz="2400" b="1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dream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entering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modern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life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(Assmann,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2014)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215518"/>
            <a:ext cx="7700645" cy="14636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ts val="3375"/>
              </a:lnSpc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Documenting</a:t>
            </a:r>
            <a:r>
              <a:rPr sz="36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Fate</a:t>
            </a:r>
            <a:r>
              <a:rPr sz="360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Women</a:t>
            </a:r>
            <a:endParaRPr sz="3600">
              <a:latin typeface="Calibri"/>
              <a:cs typeface="Calibri"/>
            </a:endParaRPr>
          </a:p>
          <a:p>
            <a:pPr marL="890905" marR="1879600">
              <a:lnSpc>
                <a:spcPts val="3800"/>
              </a:lnSpc>
              <a:spcBef>
                <a:spcPts val="295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Prisoners</a:t>
            </a:r>
            <a:r>
              <a:rPr sz="3600" b="1" spc="-1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3600" b="1" spc="-1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„W</a:t>
            </a:r>
            <a:r>
              <a:rPr sz="3600" b="1" spc="-1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odmętach Ravensbrück”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05292" y="215518"/>
            <a:ext cx="3109849" cy="177482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765" y="1645665"/>
            <a:ext cx="9233535" cy="3568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5"/>
              </a:lnSpc>
              <a:spcBef>
                <a:spcPts val="100"/>
              </a:spcBef>
            </a:pP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Surrealism</a:t>
            </a:r>
            <a:r>
              <a:rPr sz="2400" b="1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Mythical</a:t>
            </a:r>
            <a:r>
              <a:rPr sz="2400" b="1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Past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50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Combines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realism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mythical,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almost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fairy-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tale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elements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49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Highlights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unbelievable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scale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suffering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50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Conveys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moral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truths: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human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capacity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survive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commit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atrocities</a:t>
            </a:r>
            <a:endParaRPr sz="2400">
              <a:latin typeface="Calibri"/>
              <a:cs typeface="Calibri"/>
            </a:endParaRPr>
          </a:p>
          <a:p>
            <a:pPr marL="12700" marR="2661920" indent="-8255">
              <a:lnSpc>
                <a:spcPts val="2500"/>
              </a:lnSpc>
              <a:spcBef>
                <a:spcPts val="215"/>
              </a:spcBef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	Holocaust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framed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foundational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European</a:t>
            </a:r>
            <a:r>
              <a:rPr sz="2400" b="1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myth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Voices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b="1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Survivors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28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Direct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testimonies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included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50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Survivors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act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interlocutors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narrative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49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Shows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subjects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,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not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just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victims:</a:t>
            </a:r>
            <a:endParaRPr sz="2400">
              <a:latin typeface="Calibri"/>
              <a:cs typeface="Calibri"/>
            </a:endParaRPr>
          </a:p>
          <a:p>
            <a:pPr marL="254635" indent="-244475">
              <a:lnSpc>
                <a:spcPts val="2505"/>
              </a:lnSpc>
              <a:buSzPct val="95833"/>
              <a:buFont typeface="Wingdings"/>
              <a:buChar char=""/>
              <a:tabLst>
                <a:tab pos="25463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Art,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writing,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drawing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preserved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dignity</a:t>
            </a:r>
            <a:endParaRPr sz="2400">
              <a:latin typeface="Calibri"/>
              <a:cs typeface="Calibri"/>
            </a:endParaRPr>
          </a:p>
          <a:p>
            <a:pPr marL="254635" indent="-244475">
              <a:lnSpc>
                <a:spcPts val="2695"/>
              </a:lnSpc>
              <a:buSzPct val="95833"/>
              <a:buFont typeface="Wingdings"/>
              <a:buChar char=""/>
              <a:tabLst>
                <a:tab pos="254635" algn="l"/>
              </a:tabLst>
            </a:pP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Transforming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numbers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back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into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human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identities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215518"/>
            <a:ext cx="7700645" cy="14636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ts val="3375"/>
              </a:lnSpc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Documenting</a:t>
            </a:r>
            <a:r>
              <a:rPr sz="36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Fate</a:t>
            </a:r>
            <a:r>
              <a:rPr sz="360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Women</a:t>
            </a:r>
            <a:endParaRPr sz="3600">
              <a:latin typeface="Calibri"/>
              <a:cs typeface="Calibri"/>
            </a:endParaRPr>
          </a:p>
          <a:p>
            <a:pPr marL="890905" marR="1879600">
              <a:lnSpc>
                <a:spcPts val="3800"/>
              </a:lnSpc>
              <a:spcBef>
                <a:spcPts val="295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Prisoners</a:t>
            </a:r>
            <a:r>
              <a:rPr sz="3600" b="1" spc="-1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3600" b="1" spc="-1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„W</a:t>
            </a:r>
            <a:r>
              <a:rPr sz="3600" b="1" spc="-1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odmętach Ravensbrück”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580755" y="553719"/>
            <a:ext cx="3170301" cy="138747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00518" y="3990352"/>
            <a:ext cx="3132074" cy="214147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765" y="1645665"/>
            <a:ext cx="9025890" cy="452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5"/>
              </a:lnSpc>
              <a:spcBef>
                <a:spcPts val="100"/>
              </a:spcBef>
            </a:pP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Time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Layers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Metaphors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0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Past</a:t>
            </a:r>
            <a:r>
              <a:rPr sz="2400" spc="-1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present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intertwined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4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Nature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metaphors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(e.g.,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water)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represent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memory</a:t>
            </a:r>
            <a:r>
              <a:rPr sz="2400" b="1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passage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b="1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time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Archival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photos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artworks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overlaid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current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505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landscapes</a:t>
            </a:r>
            <a:endParaRPr sz="2400">
              <a:latin typeface="Calibri"/>
              <a:cs typeface="Calibri"/>
            </a:endParaRPr>
          </a:p>
          <a:p>
            <a:pPr marL="12700" marR="1108710" indent="173990">
              <a:lnSpc>
                <a:spcPts val="2500"/>
              </a:lnSpc>
              <a:spcBef>
                <a:spcPts val="204"/>
              </a:spcBef>
              <a:buFont typeface="Arial"/>
              <a:buChar char="•"/>
              <a:tabLst>
                <a:tab pos="18669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Demonstrates</a:t>
            </a:r>
            <a:r>
              <a:rPr sz="2400" spc="-1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how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memory</a:t>
            </a:r>
            <a:r>
              <a:rPr sz="2400" b="1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persists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despite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natural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forgetting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(Colka,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2010)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  <a:spcBef>
                <a:spcPts val="2100"/>
              </a:spcBef>
            </a:pP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Artistic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Transformation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Facts</a:t>
            </a:r>
            <a:endParaRPr sz="2400">
              <a:latin typeface="Calibri"/>
              <a:cs typeface="Calibri"/>
            </a:endParaRPr>
          </a:p>
          <a:p>
            <a:pPr marL="12700" marR="1373505" indent="173990">
              <a:lnSpc>
                <a:spcPts val="2510"/>
              </a:lnSpc>
              <a:spcBef>
                <a:spcPts val="204"/>
              </a:spcBef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Uses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postmodern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techniques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: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animation,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collage,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testimony quotes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280"/>
              </a:lnSpc>
              <a:buFont typeface="Arial"/>
              <a:buChar char="•"/>
              <a:tabLst>
                <a:tab pos="18669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Creates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111E46"/>
                </a:solidFill>
                <a:latin typeface="Calibri"/>
                <a:cs typeface="Calibri"/>
              </a:rPr>
              <a:t>post-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testimony</a:t>
            </a:r>
            <a:r>
              <a:rPr sz="2400" b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combining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history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contemporary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505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perception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6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Avoids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direct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mimicry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trauma;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focuses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fact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+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artistic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processing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215518"/>
            <a:ext cx="7700645" cy="14636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ts val="3375"/>
              </a:lnSpc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Documenting</a:t>
            </a:r>
            <a:r>
              <a:rPr sz="36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Fate</a:t>
            </a:r>
            <a:r>
              <a:rPr sz="360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Women</a:t>
            </a:r>
            <a:endParaRPr sz="3600">
              <a:latin typeface="Calibri"/>
              <a:cs typeface="Calibri"/>
            </a:endParaRPr>
          </a:p>
          <a:p>
            <a:pPr marL="890905" marR="1879600">
              <a:lnSpc>
                <a:spcPts val="3800"/>
              </a:lnSpc>
              <a:spcBef>
                <a:spcPts val="295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Prisoners</a:t>
            </a:r>
            <a:r>
              <a:rPr sz="3600" b="1" spc="-1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3600" b="1" spc="-1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„W</a:t>
            </a:r>
            <a:r>
              <a:rPr sz="3600" b="1" spc="-1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odmętach Ravensbrück”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352281" y="703986"/>
            <a:ext cx="3521075" cy="504507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59765" y="1645665"/>
            <a:ext cx="9991090" cy="42024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5"/>
              </a:lnSpc>
              <a:spcBef>
                <a:spcPts val="100"/>
              </a:spcBef>
            </a:pP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Viewer</a:t>
            </a:r>
            <a:r>
              <a:rPr sz="2400" b="1" spc="-1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Engagement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50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Ends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rhetorical</a:t>
            </a:r>
            <a:r>
              <a:rPr sz="2400" b="1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questions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survivor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voices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voice-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over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49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Encourages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reflection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historical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memory</a:t>
            </a:r>
            <a:r>
              <a:rPr sz="2400" b="1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moral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responsibility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69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Engages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audience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dialogue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post-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memory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generation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  <a:spcBef>
                <a:spcPts val="2125"/>
              </a:spcBef>
            </a:pP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Conclusion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69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Film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documents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through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multiple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layers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:</a:t>
            </a:r>
            <a:endParaRPr sz="2400">
              <a:latin typeface="Calibri"/>
              <a:cs typeface="Calibri"/>
            </a:endParaRPr>
          </a:p>
          <a:p>
            <a:pPr marL="213360" indent="-205104">
              <a:lnSpc>
                <a:spcPct val="100000"/>
              </a:lnSpc>
              <a:spcBef>
                <a:spcPts val="30"/>
              </a:spcBef>
              <a:buSzPct val="95000"/>
              <a:buFont typeface="Wingdings"/>
              <a:buChar char=""/>
              <a:tabLst>
                <a:tab pos="213360" algn="l"/>
              </a:tabLst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History;</a:t>
            </a:r>
            <a:endParaRPr sz="2000">
              <a:latin typeface="Calibri"/>
              <a:cs typeface="Calibri"/>
            </a:endParaRPr>
          </a:p>
          <a:p>
            <a:pPr marL="213360" indent="-204470">
              <a:lnSpc>
                <a:spcPct val="100000"/>
              </a:lnSpc>
              <a:spcBef>
                <a:spcPts val="95"/>
              </a:spcBef>
              <a:buSzPct val="95000"/>
              <a:buFont typeface="Wingdings"/>
              <a:buChar char=""/>
              <a:tabLst>
                <a:tab pos="21336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Survivor</a:t>
            </a:r>
            <a:r>
              <a:rPr sz="20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testimony;</a:t>
            </a:r>
            <a:endParaRPr sz="2000">
              <a:latin typeface="Calibri"/>
              <a:cs typeface="Calibri"/>
            </a:endParaRPr>
          </a:p>
          <a:p>
            <a:pPr marL="213360" indent="-205104">
              <a:lnSpc>
                <a:spcPct val="100000"/>
              </a:lnSpc>
              <a:spcBef>
                <a:spcPts val="100"/>
              </a:spcBef>
              <a:buSzPct val="95000"/>
              <a:buFont typeface="Wingdings"/>
              <a:buChar char=""/>
              <a:tabLst>
                <a:tab pos="21336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art</a:t>
            </a:r>
            <a:r>
              <a:rPr sz="20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post-memory;</a:t>
            </a:r>
            <a:endParaRPr sz="2000">
              <a:latin typeface="Calibri"/>
              <a:cs typeface="Calibri"/>
            </a:endParaRPr>
          </a:p>
          <a:p>
            <a:pPr marL="213360" indent="-205104">
              <a:lnSpc>
                <a:spcPts val="2250"/>
              </a:lnSpc>
              <a:spcBef>
                <a:spcPts val="105"/>
              </a:spcBef>
              <a:buSzPct val="95000"/>
              <a:buFont typeface="Wingdings"/>
              <a:buChar char=""/>
              <a:tabLst>
                <a:tab pos="213360" algn="l"/>
              </a:tabLst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Contemporary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landscape</a:t>
            </a:r>
            <a:endParaRPr sz="2000">
              <a:latin typeface="Calibri"/>
              <a:cs typeface="Calibri"/>
            </a:endParaRPr>
          </a:p>
          <a:p>
            <a:pPr marL="118745" indent="-114300">
              <a:lnSpc>
                <a:spcPts val="2535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Combines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education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emotional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impact</a:t>
            </a:r>
            <a:endParaRPr sz="2400">
              <a:latin typeface="Calibri"/>
              <a:cs typeface="Calibri"/>
            </a:endParaRPr>
          </a:p>
          <a:p>
            <a:pPr marL="118745" indent="-114300">
              <a:lnSpc>
                <a:spcPts val="2690"/>
              </a:lnSpc>
              <a:buSzPct val="95833"/>
              <a:buFont typeface="Arial"/>
              <a:buChar char="•"/>
              <a:tabLst>
                <a:tab pos="118745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Highlights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importance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remembering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r>
              <a:rPr sz="2400" b="1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trauma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human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resilience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215518"/>
            <a:ext cx="7700645" cy="146367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ts val="3375"/>
              </a:lnSpc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Documenting</a:t>
            </a:r>
            <a:r>
              <a:rPr sz="3600" b="1" spc="-7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Fate</a:t>
            </a:r>
            <a:r>
              <a:rPr sz="360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3600" b="1" spc="-1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Women</a:t>
            </a:r>
            <a:endParaRPr sz="3600">
              <a:latin typeface="Calibri"/>
              <a:cs typeface="Calibri"/>
            </a:endParaRPr>
          </a:p>
          <a:p>
            <a:pPr marL="890905" marR="1879600">
              <a:lnSpc>
                <a:spcPts val="3800"/>
              </a:lnSpc>
              <a:spcBef>
                <a:spcPts val="295"/>
              </a:spcBef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Prisoners</a:t>
            </a:r>
            <a:r>
              <a:rPr sz="3600" b="1" spc="-1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3600" b="1" spc="-1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„W</a:t>
            </a:r>
            <a:r>
              <a:rPr sz="3600" b="1" spc="-1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odmętach Ravensbrück”</a:t>
            </a:r>
            <a:endParaRPr sz="36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780144" y="215645"/>
            <a:ext cx="3292475" cy="4786249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Agassi,</a:t>
            </a:r>
            <a:r>
              <a:rPr spc="-10" dirty="0"/>
              <a:t> </a:t>
            </a:r>
            <a:r>
              <a:rPr dirty="0"/>
              <a:t>J.</a:t>
            </a:r>
            <a:r>
              <a:rPr spc="-10" dirty="0"/>
              <a:t> </a:t>
            </a:r>
            <a:r>
              <a:rPr dirty="0"/>
              <a:t>B.</a:t>
            </a:r>
            <a:r>
              <a:rPr spc="-25" dirty="0"/>
              <a:t> </a:t>
            </a:r>
            <a:r>
              <a:rPr dirty="0"/>
              <a:t>(2006).</a:t>
            </a:r>
            <a:r>
              <a:rPr spc="-20" dirty="0"/>
              <a:t> </a:t>
            </a:r>
            <a:r>
              <a:rPr i="1" dirty="0">
                <a:latin typeface="Calibri"/>
                <a:cs typeface="Calibri"/>
              </a:rPr>
              <a:t>Jewish</a:t>
            </a:r>
            <a:r>
              <a:rPr i="1" spc="-1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women</a:t>
            </a:r>
            <a:r>
              <a:rPr i="1" spc="-1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prisoners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of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Ravensbruck</a:t>
            </a:r>
            <a:r>
              <a:rPr spc="-10" dirty="0"/>
              <a:t>.</a:t>
            </a:r>
            <a:r>
              <a:rPr spc="-25" dirty="0"/>
              <a:t> </a:t>
            </a:r>
            <a:r>
              <a:rPr spc="-10" dirty="0"/>
              <a:t>Oxford:</a:t>
            </a:r>
            <a:r>
              <a:rPr spc="-25" dirty="0"/>
              <a:t> </a:t>
            </a:r>
            <a:r>
              <a:rPr spc="-10" dirty="0"/>
              <a:t>OneWorld.</a:t>
            </a:r>
          </a:p>
          <a:p>
            <a:pPr marL="12700">
              <a:lnSpc>
                <a:spcPct val="100000"/>
              </a:lnSpc>
              <a:spcBef>
                <a:spcPts val="1065"/>
              </a:spcBef>
            </a:pPr>
            <a:r>
              <a:rPr dirty="0"/>
              <a:t>Assmann,</a:t>
            </a:r>
            <a:r>
              <a:rPr spc="-25" dirty="0"/>
              <a:t> </a:t>
            </a:r>
            <a:r>
              <a:rPr dirty="0"/>
              <a:t>A.</a:t>
            </a:r>
            <a:r>
              <a:rPr spc="-25" dirty="0"/>
              <a:t> </a:t>
            </a:r>
            <a:r>
              <a:rPr dirty="0"/>
              <a:t>(2014).</a:t>
            </a:r>
            <a:r>
              <a:rPr spc="-20" dirty="0"/>
              <a:t> </a:t>
            </a:r>
            <a:r>
              <a:rPr i="1" spc="-10" dirty="0">
                <a:latin typeface="Calibri"/>
                <a:cs typeface="Calibri"/>
              </a:rPr>
              <a:t>Podzielona</a:t>
            </a:r>
            <a:r>
              <a:rPr i="1" spc="-3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pamięć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Europy.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Koncepcja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pamięci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dialogicznej</a:t>
            </a:r>
            <a:r>
              <a:rPr dirty="0"/>
              <a:t>.</a:t>
            </a:r>
            <a:r>
              <a:rPr spc="-35" dirty="0"/>
              <a:t> </a:t>
            </a:r>
            <a:r>
              <a:rPr spc="-10" dirty="0"/>
              <a:t>Warsaw:</a:t>
            </a:r>
            <a:r>
              <a:rPr spc="-15" dirty="0"/>
              <a:t> </a:t>
            </a:r>
            <a:r>
              <a:rPr spc="-20" dirty="0"/>
              <a:t>ULB.</a:t>
            </a:r>
          </a:p>
          <a:p>
            <a:pPr marL="12700" marR="68580">
              <a:lnSpc>
                <a:spcPct val="173300"/>
              </a:lnSpc>
            </a:pPr>
            <a:r>
              <a:rPr spc="-20" dirty="0"/>
              <a:t>Brenner,</a:t>
            </a:r>
            <a:r>
              <a:rPr spc="-50" dirty="0"/>
              <a:t> </a:t>
            </a:r>
            <a:r>
              <a:rPr dirty="0"/>
              <a:t>R.</a:t>
            </a:r>
            <a:r>
              <a:rPr spc="-35" dirty="0"/>
              <a:t> </a:t>
            </a:r>
            <a:r>
              <a:rPr spc="-60" dirty="0"/>
              <a:t>F.</a:t>
            </a:r>
            <a:r>
              <a:rPr spc="-15" dirty="0"/>
              <a:t> </a:t>
            </a:r>
            <a:r>
              <a:rPr dirty="0"/>
              <a:t>(1997).</a:t>
            </a:r>
            <a:r>
              <a:rPr spc="-15" dirty="0"/>
              <a:t> </a:t>
            </a:r>
            <a:r>
              <a:rPr i="1" dirty="0">
                <a:latin typeface="Calibri"/>
                <a:cs typeface="Calibri"/>
              </a:rPr>
              <a:t>Writing</a:t>
            </a:r>
            <a:r>
              <a:rPr i="1" spc="-2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as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resistance: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Four</a:t>
            </a:r>
            <a:r>
              <a:rPr i="1" spc="-3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women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confronting</a:t>
            </a:r>
            <a:r>
              <a:rPr i="1" spc="-3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the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Holocaust: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Edith</a:t>
            </a:r>
            <a:r>
              <a:rPr i="1" spc="-3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Stein,</a:t>
            </a:r>
            <a:r>
              <a:rPr i="1" spc="-3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Simone</a:t>
            </a:r>
            <a:r>
              <a:rPr i="1" spc="-1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Weil,</a:t>
            </a:r>
            <a:r>
              <a:rPr i="1" spc="-2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Anne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Frank,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Etty</a:t>
            </a:r>
            <a:r>
              <a:rPr i="1" spc="-3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Hillesum</a:t>
            </a:r>
            <a:r>
              <a:rPr dirty="0"/>
              <a:t>.</a:t>
            </a:r>
            <a:r>
              <a:rPr spc="-15" dirty="0"/>
              <a:t> </a:t>
            </a:r>
            <a:r>
              <a:rPr dirty="0"/>
              <a:t>University</a:t>
            </a:r>
            <a:r>
              <a:rPr spc="-30" dirty="0"/>
              <a:t> </a:t>
            </a:r>
            <a:r>
              <a:rPr dirty="0"/>
              <a:t>Park:</a:t>
            </a:r>
            <a:r>
              <a:rPr spc="-15" dirty="0"/>
              <a:t> </a:t>
            </a:r>
            <a:r>
              <a:rPr spc="-10" dirty="0"/>
              <a:t>Pennsylvania </a:t>
            </a:r>
            <a:r>
              <a:rPr dirty="0"/>
              <a:t>State</a:t>
            </a:r>
            <a:r>
              <a:rPr spc="-55" dirty="0"/>
              <a:t> </a:t>
            </a:r>
            <a:r>
              <a:rPr dirty="0"/>
              <a:t>University</a:t>
            </a:r>
            <a:r>
              <a:rPr spc="-45" dirty="0"/>
              <a:t> </a:t>
            </a:r>
            <a:r>
              <a:rPr dirty="0"/>
              <a:t>Press.</a:t>
            </a:r>
            <a:r>
              <a:rPr spc="-30" dirty="0"/>
              <a:t> </a:t>
            </a:r>
            <a:r>
              <a:rPr dirty="0"/>
              <a:t>Colka,</a:t>
            </a:r>
            <a:r>
              <a:rPr spc="-20" dirty="0"/>
              <a:t> </a:t>
            </a:r>
            <a:r>
              <a:rPr dirty="0"/>
              <a:t>M.</a:t>
            </a:r>
            <a:r>
              <a:rPr spc="-45" dirty="0"/>
              <a:t> </a:t>
            </a:r>
            <a:r>
              <a:rPr dirty="0"/>
              <a:t>(2010).</a:t>
            </a:r>
            <a:r>
              <a:rPr spc="-15" dirty="0"/>
              <a:t> </a:t>
            </a:r>
            <a:r>
              <a:rPr i="1" dirty="0">
                <a:latin typeface="Calibri"/>
                <a:cs typeface="Calibri"/>
              </a:rPr>
              <a:t>Pamięć</a:t>
            </a:r>
            <a:r>
              <a:rPr i="1" spc="-3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społeczna</a:t>
            </a:r>
            <a:r>
              <a:rPr i="1" spc="-4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a</a:t>
            </a:r>
            <a:r>
              <a:rPr i="1" spc="-3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krajobraz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historyczny</a:t>
            </a:r>
            <a:r>
              <a:rPr spc="-10" dirty="0"/>
              <a:t>.</a:t>
            </a:r>
            <a:r>
              <a:rPr spc="-60" dirty="0"/>
              <a:t> </a:t>
            </a:r>
            <a:r>
              <a:rPr spc="-10" dirty="0"/>
              <a:t>Kraków:</a:t>
            </a:r>
            <a:r>
              <a:rPr spc="-15" dirty="0"/>
              <a:t> </a:t>
            </a:r>
            <a:r>
              <a:rPr spc="-10" dirty="0"/>
              <a:t>Wydawnictwo</a:t>
            </a:r>
            <a:r>
              <a:rPr spc="-30" dirty="0"/>
              <a:t> </a:t>
            </a:r>
            <a:r>
              <a:rPr spc="-10" dirty="0"/>
              <a:t>Naukowe.</a:t>
            </a:r>
          </a:p>
          <a:p>
            <a:pPr marL="12700" marR="2228850">
              <a:lnSpc>
                <a:spcPct val="173300"/>
              </a:lnSpc>
              <a:spcBef>
                <a:spcPts val="15"/>
              </a:spcBef>
            </a:pPr>
            <a:r>
              <a:rPr dirty="0"/>
              <a:t>Hilberg,</a:t>
            </a:r>
            <a:r>
              <a:rPr spc="-35" dirty="0"/>
              <a:t> </a:t>
            </a:r>
            <a:r>
              <a:rPr dirty="0"/>
              <a:t>R.</a:t>
            </a:r>
            <a:r>
              <a:rPr spc="-5" dirty="0"/>
              <a:t> </a:t>
            </a:r>
            <a:r>
              <a:rPr dirty="0"/>
              <a:t>(1992).</a:t>
            </a:r>
            <a:r>
              <a:rPr spc="-5" dirty="0"/>
              <a:t> </a:t>
            </a:r>
            <a:r>
              <a:rPr i="1" spc="-10" dirty="0">
                <a:latin typeface="Calibri"/>
                <a:cs typeface="Calibri"/>
              </a:rPr>
              <a:t>Perpetrators,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victims,</a:t>
            </a:r>
            <a:r>
              <a:rPr i="1" spc="-30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bystanders:</a:t>
            </a:r>
            <a:r>
              <a:rPr i="1" spc="-3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The</a:t>
            </a:r>
            <a:r>
              <a:rPr i="1" spc="-1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Jewish </a:t>
            </a:r>
            <a:r>
              <a:rPr i="1" spc="-10" dirty="0">
                <a:latin typeface="Calibri"/>
                <a:cs typeface="Calibri"/>
              </a:rPr>
              <a:t>catastrophe,</a:t>
            </a:r>
            <a:r>
              <a:rPr i="1" spc="-30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1933–</a:t>
            </a:r>
            <a:r>
              <a:rPr i="1" dirty="0">
                <a:latin typeface="Calibri"/>
                <a:cs typeface="Calibri"/>
              </a:rPr>
              <a:t>1945</a:t>
            </a:r>
            <a:r>
              <a:rPr dirty="0"/>
              <a:t>.</a:t>
            </a:r>
            <a:r>
              <a:rPr spc="-15" dirty="0"/>
              <a:t> </a:t>
            </a:r>
            <a:r>
              <a:rPr dirty="0"/>
              <a:t>New</a:t>
            </a:r>
            <a:r>
              <a:rPr spc="-15" dirty="0"/>
              <a:t> </a:t>
            </a:r>
            <a:r>
              <a:rPr spc="-10" dirty="0"/>
              <a:t>York, </a:t>
            </a:r>
            <a:r>
              <a:rPr spc="-30" dirty="0"/>
              <a:t>NY:</a:t>
            </a:r>
            <a:r>
              <a:rPr spc="-15" dirty="0"/>
              <a:t> </a:t>
            </a:r>
            <a:r>
              <a:rPr dirty="0"/>
              <a:t>Aaron</a:t>
            </a:r>
            <a:r>
              <a:rPr spc="-5" dirty="0"/>
              <a:t> </a:t>
            </a:r>
            <a:r>
              <a:rPr dirty="0"/>
              <a:t>Asher</a:t>
            </a:r>
            <a:r>
              <a:rPr spc="-20" dirty="0"/>
              <a:t> </a:t>
            </a:r>
            <a:r>
              <a:rPr spc="-10" dirty="0"/>
              <a:t>Books.</a:t>
            </a:r>
            <a:r>
              <a:rPr spc="500" dirty="0"/>
              <a:t> </a:t>
            </a:r>
            <a:r>
              <a:rPr dirty="0"/>
              <a:t>Hirsch,</a:t>
            </a:r>
            <a:r>
              <a:rPr spc="-15" dirty="0"/>
              <a:t> </a:t>
            </a:r>
            <a:r>
              <a:rPr dirty="0"/>
              <a:t>M.</a:t>
            </a:r>
            <a:r>
              <a:rPr spc="-20" dirty="0"/>
              <a:t> </a:t>
            </a:r>
            <a:r>
              <a:rPr dirty="0"/>
              <a:t>(2008).</a:t>
            </a:r>
            <a:r>
              <a:rPr spc="-15" dirty="0"/>
              <a:t> </a:t>
            </a:r>
            <a:r>
              <a:rPr dirty="0"/>
              <a:t>Zatoba</a:t>
            </a:r>
            <a:r>
              <a:rPr spc="-35" dirty="0"/>
              <a:t> </a:t>
            </a:r>
            <a:r>
              <a:rPr dirty="0"/>
              <a:t>i</a:t>
            </a:r>
            <a:r>
              <a:rPr spc="-10" dirty="0"/>
              <a:t> postpamięć.</a:t>
            </a:r>
            <a:r>
              <a:rPr spc="-30" dirty="0"/>
              <a:t> </a:t>
            </a:r>
            <a:r>
              <a:rPr dirty="0"/>
              <a:t>In</a:t>
            </a:r>
            <a:r>
              <a:rPr spc="-25" dirty="0"/>
              <a:t> </a:t>
            </a:r>
            <a:r>
              <a:rPr dirty="0"/>
              <a:t>E.</a:t>
            </a:r>
            <a:r>
              <a:rPr spc="-25" dirty="0"/>
              <a:t> </a:t>
            </a:r>
            <a:r>
              <a:rPr dirty="0"/>
              <a:t>Domańska (Ed.),</a:t>
            </a:r>
            <a:r>
              <a:rPr spc="-15" dirty="0"/>
              <a:t> </a:t>
            </a:r>
            <a:r>
              <a:rPr i="1" spc="-20" dirty="0">
                <a:latin typeface="Calibri"/>
                <a:cs typeface="Calibri"/>
              </a:rPr>
              <a:t>Teoria</a:t>
            </a:r>
            <a:r>
              <a:rPr i="1" spc="-3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wiedzy</a:t>
            </a:r>
            <a:r>
              <a:rPr i="1" spc="-1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o</a:t>
            </a:r>
            <a:r>
              <a:rPr i="1" spc="-2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przeszłości</a:t>
            </a:r>
            <a:r>
              <a:rPr i="1" spc="-3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na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tle</a:t>
            </a:r>
            <a:r>
              <a:rPr i="1" spc="-20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współczesnej</a:t>
            </a:r>
            <a:r>
              <a:rPr i="1" spc="-2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humanistyki</a:t>
            </a:r>
            <a:r>
              <a:rPr dirty="0"/>
              <a:t>.</a:t>
            </a:r>
            <a:r>
              <a:rPr spc="-30" dirty="0"/>
              <a:t> </a:t>
            </a:r>
            <a:r>
              <a:rPr spc="-10" dirty="0"/>
              <a:t>Poznań. </a:t>
            </a:r>
            <a:r>
              <a:rPr spc="-25" dirty="0"/>
              <a:t>Ofer,</a:t>
            </a:r>
            <a:r>
              <a:rPr spc="-30" dirty="0"/>
              <a:t> </a:t>
            </a:r>
            <a:r>
              <a:rPr dirty="0"/>
              <a:t>D.,</a:t>
            </a:r>
            <a:r>
              <a:rPr spc="-25" dirty="0"/>
              <a:t> </a:t>
            </a:r>
            <a:r>
              <a:rPr dirty="0"/>
              <a:t>&amp;</a:t>
            </a:r>
            <a:r>
              <a:rPr spc="-20" dirty="0"/>
              <a:t> </a:t>
            </a:r>
            <a:r>
              <a:rPr spc="-10" dirty="0"/>
              <a:t>Weitzman,</a:t>
            </a:r>
            <a:r>
              <a:rPr spc="-35" dirty="0"/>
              <a:t> </a:t>
            </a:r>
            <a:r>
              <a:rPr dirty="0"/>
              <a:t>L.</a:t>
            </a:r>
            <a:r>
              <a:rPr spc="-30" dirty="0"/>
              <a:t> </a:t>
            </a:r>
            <a:r>
              <a:rPr dirty="0"/>
              <a:t>J.</a:t>
            </a:r>
            <a:r>
              <a:rPr spc="-10" dirty="0"/>
              <a:t> </a:t>
            </a:r>
            <a:r>
              <a:rPr dirty="0"/>
              <a:t>(1998).</a:t>
            </a:r>
            <a:r>
              <a:rPr spc="-20" dirty="0"/>
              <a:t> </a:t>
            </a:r>
            <a:r>
              <a:rPr i="1" spc="-10" dirty="0">
                <a:latin typeface="Calibri"/>
                <a:cs typeface="Calibri"/>
              </a:rPr>
              <a:t>Women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in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the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Holocaust</a:t>
            </a:r>
            <a:r>
              <a:rPr spc="-10" dirty="0"/>
              <a:t>.</a:t>
            </a:r>
            <a:r>
              <a:rPr spc="-30" dirty="0"/>
              <a:t> </a:t>
            </a:r>
            <a:r>
              <a:rPr dirty="0"/>
              <a:t>New</a:t>
            </a:r>
            <a:r>
              <a:rPr spc="-20" dirty="0"/>
              <a:t> </a:t>
            </a:r>
            <a:r>
              <a:rPr spc="-10" dirty="0"/>
              <a:t>Haven,</a:t>
            </a:r>
            <a:r>
              <a:rPr spc="-25" dirty="0"/>
              <a:t> </a:t>
            </a:r>
            <a:r>
              <a:rPr spc="-10" dirty="0"/>
              <a:t>CT:</a:t>
            </a:r>
            <a:r>
              <a:rPr spc="-5" dirty="0"/>
              <a:t> </a:t>
            </a:r>
            <a:r>
              <a:rPr spc="-10" dirty="0"/>
              <a:t>Yale</a:t>
            </a:r>
            <a:r>
              <a:rPr spc="5" dirty="0"/>
              <a:t> </a:t>
            </a:r>
            <a:r>
              <a:rPr dirty="0"/>
              <a:t>University</a:t>
            </a:r>
            <a:r>
              <a:rPr spc="-35" dirty="0"/>
              <a:t> </a:t>
            </a:r>
            <a:r>
              <a:rPr spc="-10" dirty="0"/>
              <a:t>Press.</a:t>
            </a:r>
          </a:p>
          <a:p>
            <a:pPr marL="12700">
              <a:lnSpc>
                <a:spcPct val="100000"/>
              </a:lnSpc>
              <a:spcBef>
                <a:spcPts val="1070"/>
              </a:spcBef>
            </a:pPr>
            <a:r>
              <a:rPr dirty="0"/>
              <a:t>Saidel,</a:t>
            </a:r>
            <a:r>
              <a:rPr spc="-30" dirty="0"/>
              <a:t> </a:t>
            </a:r>
            <a:r>
              <a:rPr dirty="0"/>
              <a:t>R.</a:t>
            </a:r>
            <a:r>
              <a:rPr spc="-20" dirty="0"/>
              <a:t> </a:t>
            </a:r>
            <a:r>
              <a:rPr dirty="0"/>
              <a:t>G.</a:t>
            </a:r>
            <a:r>
              <a:rPr spc="-5" dirty="0"/>
              <a:t> </a:t>
            </a:r>
            <a:r>
              <a:rPr dirty="0"/>
              <a:t>(2004).</a:t>
            </a:r>
            <a:r>
              <a:rPr spc="-10" dirty="0"/>
              <a:t> </a:t>
            </a:r>
            <a:r>
              <a:rPr i="1" dirty="0">
                <a:latin typeface="Calibri"/>
                <a:cs typeface="Calibri"/>
              </a:rPr>
              <a:t>The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Jewish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women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of</a:t>
            </a:r>
            <a:r>
              <a:rPr i="1" spc="-20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Ravensbrück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concentration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camp</a:t>
            </a:r>
            <a:r>
              <a:rPr dirty="0"/>
              <a:t>.</a:t>
            </a:r>
            <a:r>
              <a:rPr spc="-5" dirty="0"/>
              <a:t> </a:t>
            </a:r>
            <a:r>
              <a:rPr dirty="0"/>
              <a:t>Madison,</a:t>
            </a:r>
            <a:r>
              <a:rPr spc="-35" dirty="0"/>
              <a:t> </a:t>
            </a:r>
            <a:r>
              <a:rPr dirty="0"/>
              <a:t>WI:</a:t>
            </a:r>
            <a:r>
              <a:rPr spc="-25" dirty="0"/>
              <a:t> </a:t>
            </a:r>
            <a:r>
              <a:rPr dirty="0"/>
              <a:t>University</a:t>
            </a:r>
            <a:r>
              <a:rPr spc="-25" dirty="0"/>
              <a:t> </a:t>
            </a:r>
            <a:r>
              <a:rPr dirty="0"/>
              <a:t>of</a:t>
            </a:r>
            <a:r>
              <a:rPr spc="-15" dirty="0"/>
              <a:t> </a:t>
            </a:r>
            <a:r>
              <a:rPr dirty="0"/>
              <a:t>Wisconsin</a:t>
            </a:r>
            <a:r>
              <a:rPr spc="-15" dirty="0"/>
              <a:t> </a:t>
            </a:r>
            <a:r>
              <a:rPr dirty="0"/>
              <a:t>Press.</a:t>
            </a:r>
            <a:r>
              <a:rPr spc="-5" dirty="0"/>
              <a:t> </a:t>
            </a:r>
            <a:r>
              <a:rPr spc="-20" dirty="0"/>
              <a:t>Schwertfeger,</a:t>
            </a:r>
            <a:r>
              <a:rPr spc="-35" dirty="0"/>
              <a:t> </a:t>
            </a:r>
            <a:r>
              <a:rPr dirty="0"/>
              <a:t>R.</a:t>
            </a:r>
            <a:r>
              <a:rPr spc="-10" dirty="0"/>
              <a:t> </a:t>
            </a:r>
            <a:r>
              <a:rPr dirty="0"/>
              <a:t>(1989).</a:t>
            </a:r>
            <a:r>
              <a:rPr spc="-10" dirty="0"/>
              <a:t> </a:t>
            </a:r>
            <a:r>
              <a:rPr i="1" dirty="0">
                <a:latin typeface="Calibri"/>
                <a:cs typeface="Calibri"/>
              </a:rPr>
              <a:t>Women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spc="-25" dirty="0">
                <a:latin typeface="Calibri"/>
                <a:cs typeface="Calibri"/>
              </a:rPr>
              <a:t>of</a:t>
            </a:r>
          </a:p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i="1" spc="-10" dirty="0">
                <a:latin typeface="Calibri"/>
                <a:cs typeface="Calibri"/>
              </a:rPr>
              <a:t>Theresienstadt:</a:t>
            </a:r>
            <a:r>
              <a:rPr i="1" spc="-3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Voices</a:t>
            </a:r>
            <a:r>
              <a:rPr i="1" spc="-1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from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a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concentration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camp</a:t>
            </a:r>
            <a:r>
              <a:rPr dirty="0"/>
              <a:t>.</a:t>
            </a:r>
            <a:r>
              <a:rPr spc="5" dirty="0"/>
              <a:t> </a:t>
            </a:r>
            <a:r>
              <a:rPr dirty="0"/>
              <a:t>New</a:t>
            </a:r>
            <a:r>
              <a:rPr spc="-5" dirty="0"/>
              <a:t> </a:t>
            </a:r>
            <a:r>
              <a:rPr spc="-20" dirty="0"/>
              <a:t>York:</a:t>
            </a:r>
            <a:r>
              <a:rPr spc="-15" dirty="0"/>
              <a:t> </a:t>
            </a:r>
            <a:r>
              <a:rPr dirty="0"/>
              <a:t>St.</a:t>
            </a:r>
            <a:r>
              <a:rPr spc="-15" dirty="0"/>
              <a:t> </a:t>
            </a:r>
            <a:r>
              <a:rPr spc="-10" dirty="0"/>
              <a:t>Martin’s</a:t>
            </a:r>
            <a:r>
              <a:rPr spc="-20" dirty="0"/>
              <a:t> </a:t>
            </a:r>
            <a:r>
              <a:rPr spc="-10" dirty="0"/>
              <a:t>Press.</a:t>
            </a:r>
          </a:p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dirty="0"/>
              <a:t>Shards</a:t>
            </a:r>
            <a:r>
              <a:rPr spc="-55" dirty="0"/>
              <a:t> </a:t>
            </a:r>
            <a:r>
              <a:rPr dirty="0"/>
              <a:t>of</a:t>
            </a:r>
            <a:r>
              <a:rPr spc="-15" dirty="0"/>
              <a:t> </a:t>
            </a:r>
            <a:r>
              <a:rPr dirty="0"/>
              <a:t>memory:</a:t>
            </a:r>
            <a:r>
              <a:rPr spc="-15" dirty="0"/>
              <a:t> </a:t>
            </a:r>
            <a:r>
              <a:rPr spc="-10" dirty="0"/>
              <a:t>Narratives</a:t>
            </a:r>
            <a:r>
              <a:rPr spc="-40" dirty="0"/>
              <a:t> </a:t>
            </a:r>
            <a:r>
              <a:rPr dirty="0"/>
              <a:t>of</a:t>
            </a:r>
            <a:r>
              <a:rPr spc="-25" dirty="0"/>
              <a:t> </a:t>
            </a:r>
            <a:r>
              <a:rPr dirty="0"/>
              <a:t>Holocaust</a:t>
            </a:r>
            <a:r>
              <a:rPr spc="-5" dirty="0"/>
              <a:t> </a:t>
            </a:r>
            <a:r>
              <a:rPr dirty="0"/>
              <a:t>survival.</a:t>
            </a:r>
            <a:r>
              <a:rPr spc="-45" dirty="0"/>
              <a:t> </a:t>
            </a:r>
            <a:r>
              <a:rPr dirty="0"/>
              <a:t>(2007).</a:t>
            </a:r>
            <a:r>
              <a:rPr spc="-25" dirty="0"/>
              <a:t> </a:t>
            </a:r>
            <a:r>
              <a:rPr spc="-10" dirty="0"/>
              <a:t>Westport,</a:t>
            </a:r>
            <a:r>
              <a:rPr spc="-40" dirty="0"/>
              <a:t> </a:t>
            </a:r>
            <a:r>
              <a:rPr spc="-10" dirty="0"/>
              <a:t>CT:</a:t>
            </a:r>
            <a:r>
              <a:rPr spc="-5" dirty="0"/>
              <a:t> </a:t>
            </a:r>
            <a:r>
              <a:rPr dirty="0"/>
              <a:t>Praeger</a:t>
            </a:r>
            <a:r>
              <a:rPr spc="-25" dirty="0"/>
              <a:t> </a:t>
            </a:r>
            <a:r>
              <a:rPr dirty="0"/>
              <a:t>Publishers.</a:t>
            </a:r>
            <a:r>
              <a:rPr spc="-45" dirty="0"/>
              <a:t> </a:t>
            </a:r>
            <a:r>
              <a:rPr dirty="0"/>
              <a:t>White,</a:t>
            </a:r>
            <a:r>
              <a:rPr spc="-50" dirty="0"/>
              <a:t> </a:t>
            </a:r>
            <a:r>
              <a:rPr dirty="0"/>
              <a:t>H.</a:t>
            </a:r>
            <a:r>
              <a:rPr spc="-15" dirty="0"/>
              <a:t> </a:t>
            </a:r>
            <a:r>
              <a:rPr dirty="0"/>
              <a:t>(2010).</a:t>
            </a:r>
            <a:r>
              <a:rPr spc="-15" dirty="0"/>
              <a:t> </a:t>
            </a:r>
            <a:r>
              <a:rPr dirty="0"/>
              <a:t>Figural</a:t>
            </a:r>
            <a:r>
              <a:rPr spc="-35" dirty="0"/>
              <a:t> </a:t>
            </a:r>
            <a:r>
              <a:rPr dirty="0"/>
              <a:t>realism</a:t>
            </a:r>
            <a:r>
              <a:rPr spc="-30" dirty="0"/>
              <a:t> </a:t>
            </a:r>
            <a:r>
              <a:rPr dirty="0"/>
              <a:t>in</a:t>
            </a:r>
            <a:r>
              <a:rPr spc="-25" dirty="0"/>
              <a:t> </a:t>
            </a:r>
            <a:r>
              <a:rPr spc="-10" dirty="0"/>
              <a:t>testimony</a:t>
            </a:r>
            <a:r>
              <a:rPr spc="-30" dirty="0"/>
              <a:t> </a:t>
            </a:r>
            <a:r>
              <a:rPr spc="-10" dirty="0"/>
              <a:t>literature.</a:t>
            </a:r>
            <a:r>
              <a:rPr spc="-55" dirty="0"/>
              <a:t> </a:t>
            </a:r>
            <a:r>
              <a:rPr dirty="0"/>
              <a:t>In</a:t>
            </a:r>
            <a:r>
              <a:rPr spc="-30" dirty="0"/>
              <a:t> </a:t>
            </a:r>
            <a:r>
              <a:rPr dirty="0"/>
              <a:t>E.</a:t>
            </a:r>
            <a:r>
              <a:rPr spc="-20" dirty="0"/>
              <a:t> </a:t>
            </a:r>
            <a:r>
              <a:rPr spc="-10" dirty="0"/>
              <a:t>Domańska</a:t>
            </a:r>
          </a:p>
          <a:p>
            <a:pPr marL="12700">
              <a:lnSpc>
                <a:spcPct val="100000"/>
              </a:lnSpc>
              <a:spcBef>
                <a:spcPts val="1065"/>
              </a:spcBef>
            </a:pPr>
            <a:r>
              <a:rPr dirty="0"/>
              <a:t>(Ed.),</a:t>
            </a:r>
            <a:r>
              <a:rPr spc="-35" dirty="0"/>
              <a:t> </a:t>
            </a:r>
            <a:r>
              <a:rPr i="1" spc="-10" dirty="0">
                <a:latin typeface="Calibri"/>
                <a:cs typeface="Calibri"/>
              </a:rPr>
              <a:t>Proza</a:t>
            </a:r>
            <a:r>
              <a:rPr i="1" spc="-2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współczesnej</a:t>
            </a:r>
            <a:r>
              <a:rPr i="1" spc="-4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humanistyki</a:t>
            </a:r>
            <a:r>
              <a:rPr dirty="0"/>
              <a:t>.</a:t>
            </a:r>
            <a:r>
              <a:rPr spc="-25" dirty="0"/>
              <a:t> </a:t>
            </a:r>
            <a:r>
              <a:rPr spc="-10" dirty="0"/>
              <a:t>Poznań.</a:t>
            </a:r>
          </a:p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dirty="0"/>
              <a:t>Zając,</a:t>
            </a:r>
            <a:r>
              <a:rPr spc="-5" dirty="0"/>
              <a:t> </a:t>
            </a:r>
            <a:r>
              <a:rPr dirty="0"/>
              <a:t>J.,</a:t>
            </a:r>
            <a:r>
              <a:rPr spc="-5" dirty="0"/>
              <a:t> </a:t>
            </a:r>
            <a:r>
              <a:rPr dirty="0"/>
              <a:t>&amp;</a:t>
            </a:r>
            <a:r>
              <a:rPr spc="-5" dirty="0"/>
              <a:t> </a:t>
            </a:r>
            <a:r>
              <a:rPr dirty="0"/>
              <a:t>Zając,</a:t>
            </a:r>
            <a:r>
              <a:rPr spc="-5" dirty="0"/>
              <a:t> </a:t>
            </a:r>
            <a:r>
              <a:rPr dirty="0"/>
              <a:t>M.</a:t>
            </a:r>
            <a:r>
              <a:rPr spc="-15" dirty="0"/>
              <a:t> </a:t>
            </a:r>
            <a:r>
              <a:rPr spc="-10" dirty="0"/>
              <a:t>(Directors).</a:t>
            </a:r>
            <a:r>
              <a:rPr spc="-20" dirty="0"/>
              <a:t> </a:t>
            </a:r>
            <a:r>
              <a:rPr i="1" dirty="0">
                <a:latin typeface="Calibri"/>
                <a:cs typeface="Calibri"/>
              </a:rPr>
              <a:t>W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odmętach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Ravensbrück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dirty="0"/>
              <a:t>[Documentary</a:t>
            </a:r>
            <a:r>
              <a:rPr spc="-30" dirty="0"/>
              <a:t> </a:t>
            </a:r>
            <a:r>
              <a:rPr spc="-10" dirty="0"/>
              <a:t>Film].</a:t>
            </a: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14833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z="3600" spc="-10" dirty="0"/>
              <a:t>References</a:t>
            </a:r>
            <a:endParaRPr sz="36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72780"/>
            <a:ext cx="3433318" cy="143291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768600" y="6172911"/>
            <a:ext cx="4143375" cy="35115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83100"/>
              </a:lnSpc>
              <a:spcBef>
                <a:spcPts val="26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112" y="6152443"/>
            <a:ext cx="1855717" cy="40212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106" y="340995"/>
            <a:ext cx="6265163" cy="515835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97738" y="3701338"/>
            <a:ext cx="2846070" cy="671830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sz="3450" b="1" dirty="0">
                <a:solidFill>
                  <a:srgbClr val="FFFFFF"/>
                </a:solidFill>
                <a:latin typeface="Calibri"/>
                <a:cs typeface="Calibri"/>
              </a:rPr>
              <a:t>FOLLOW</a:t>
            </a:r>
            <a:r>
              <a:rPr sz="3450" b="1" spc="-1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450" b="1" spc="-25" dirty="0">
                <a:solidFill>
                  <a:srgbClr val="FFFFFF"/>
                </a:solidFill>
                <a:latin typeface="Calibri"/>
                <a:cs typeface="Calibri"/>
              </a:rPr>
              <a:t>OUR</a:t>
            </a:r>
            <a:endParaRPr sz="34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9950" y="4483658"/>
            <a:ext cx="2225040" cy="671830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sz="3450" b="1" spc="-10" dirty="0">
                <a:solidFill>
                  <a:srgbClr val="FFFFFF"/>
                </a:solidFill>
                <a:latin typeface="Calibri"/>
                <a:cs typeface="Calibri"/>
              </a:rPr>
              <a:t>JOURNEY</a:t>
            </a:r>
            <a:endParaRPr sz="345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10" name="object 10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7" name="object 17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409905" y="667766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9"/>
                </a:lnTo>
                <a:lnTo>
                  <a:pt x="2628" y="496739"/>
                </a:lnTo>
                <a:lnTo>
                  <a:pt x="10332" y="544029"/>
                </a:lnTo>
                <a:lnTo>
                  <a:pt x="22837" y="589526"/>
                </a:lnTo>
                <a:lnTo>
                  <a:pt x="39871" y="632956"/>
                </a:lnTo>
                <a:lnTo>
                  <a:pt x="61159" y="674045"/>
                </a:lnTo>
                <a:lnTo>
                  <a:pt x="86430" y="712519"/>
                </a:lnTo>
                <a:lnTo>
                  <a:pt x="115410" y="748105"/>
                </a:lnTo>
                <a:lnTo>
                  <a:pt x="147825" y="780530"/>
                </a:lnTo>
                <a:lnTo>
                  <a:pt x="183402" y="809519"/>
                </a:lnTo>
                <a:lnTo>
                  <a:pt x="221868" y="834799"/>
                </a:lnTo>
                <a:lnTo>
                  <a:pt x="262949" y="856096"/>
                </a:lnTo>
                <a:lnTo>
                  <a:pt x="306373" y="873137"/>
                </a:lnTo>
                <a:lnTo>
                  <a:pt x="351866" y="885647"/>
                </a:lnTo>
                <a:lnTo>
                  <a:pt x="399155" y="893355"/>
                </a:lnTo>
                <a:lnTo>
                  <a:pt x="447967" y="895985"/>
                </a:lnTo>
                <a:lnTo>
                  <a:pt x="496776" y="893355"/>
                </a:lnTo>
                <a:lnTo>
                  <a:pt x="544062" y="885647"/>
                </a:lnTo>
                <a:lnTo>
                  <a:pt x="589553" y="873137"/>
                </a:lnTo>
                <a:lnTo>
                  <a:pt x="632974" y="856096"/>
                </a:lnTo>
                <a:lnTo>
                  <a:pt x="674053" y="834799"/>
                </a:lnTo>
                <a:lnTo>
                  <a:pt x="712517" y="809519"/>
                </a:lnTo>
                <a:lnTo>
                  <a:pt x="748092" y="780530"/>
                </a:lnTo>
                <a:lnTo>
                  <a:pt x="780505" y="748105"/>
                </a:lnTo>
                <a:lnTo>
                  <a:pt x="809483" y="712519"/>
                </a:lnTo>
                <a:lnTo>
                  <a:pt x="834752" y="674045"/>
                </a:lnTo>
                <a:lnTo>
                  <a:pt x="856040" y="632956"/>
                </a:lnTo>
                <a:lnTo>
                  <a:pt x="873072" y="589526"/>
                </a:lnTo>
                <a:lnTo>
                  <a:pt x="885577" y="544029"/>
                </a:lnTo>
                <a:lnTo>
                  <a:pt x="893280" y="496739"/>
                </a:lnTo>
                <a:lnTo>
                  <a:pt x="895908" y="447929"/>
                </a:lnTo>
                <a:lnTo>
                  <a:pt x="893280" y="399120"/>
                </a:lnTo>
                <a:lnTo>
                  <a:pt x="885577" y="351834"/>
                </a:lnTo>
                <a:lnTo>
                  <a:pt x="873072" y="306344"/>
                </a:lnTo>
                <a:lnTo>
                  <a:pt x="856040" y="262923"/>
                </a:lnTo>
                <a:lnTo>
                  <a:pt x="834752" y="221845"/>
                </a:lnTo>
                <a:lnTo>
                  <a:pt x="809483" y="183382"/>
                </a:lnTo>
                <a:lnTo>
                  <a:pt x="780505" y="147809"/>
                </a:lnTo>
                <a:lnTo>
                  <a:pt x="748092" y="115397"/>
                </a:lnTo>
                <a:lnTo>
                  <a:pt x="712517" y="86420"/>
                </a:lnTo>
                <a:lnTo>
                  <a:pt x="674053" y="61152"/>
                </a:lnTo>
                <a:lnTo>
                  <a:pt x="632974" y="39866"/>
                </a:lnTo>
                <a:lnTo>
                  <a:pt x="589553" y="22834"/>
                </a:lnTo>
                <a:lnTo>
                  <a:pt x="544062" y="10330"/>
                </a:lnTo>
                <a:lnTo>
                  <a:pt x="496776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1889B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6" name="object 26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47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694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597861"/>
            <a:ext cx="219583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Kinga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Anna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Gajda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468782" y="851280"/>
            <a:ext cx="9480550" cy="165608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76200" rIns="0" bIns="0" rtlCol="0">
            <a:spAutoFit/>
          </a:bodyPr>
          <a:lstStyle/>
          <a:p>
            <a:pPr marL="899160" marR="363220">
              <a:lnSpc>
                <a:spcPct val="87900"/>
              </a:lnSpc>
              <a:spcBef>
                <a:spcPts val="600"/>
              </a:spcBef>
            </a:pPr>
            <a:r>
              <a:rPr sz="3600" b="0" dirty="0">
                <a:latin typeface="Calibri"/>
                <a:cs typeface="Calibri"/>
              </a:rPr>
              <a:t>Documentary</a:t>
            </a:r>
            <a:r>
              <a:rPr sz="3600" b="0" spc="-75" dirty="0">
                <a:latin typeface="Calibri"/>
                <a:cs typeface="Calibri"/>
              </a:rPr>
              <a:t> </a:t>
            </a:r>
            <a:r>
              <a:rPr sz="3600" b="0" dirty="0">
                <a:latin typeface="Calibri"/>
                <a:cs typeface="Calibri"/>
              </a:rPr>
              <a:t>Films</a:t>
            </a:r>
            <a:r>
              <a:rPr sz="3600" b="0" spc="-40" dirty="0">
                <a:latin typeface="Calibri"/>
                <a:cs typeface="Calibri"/>
              </a:rPr>
              <a:t> </a:t>
            </a:r>
            <a:r>
              <a:rPr sz="3600" b="0" dirty="0">
                <a:latin typeface="Calibri"/>
                <a:cs typeface="Calibri"/>
              </a:rPr>
              <a:t>as</a:t>
            </a:r>
            <a:r>
              <a:rPr sz="3600" b="0" spc="-45" dirty="0">
                <a:latin typeface="Calibri"/>
                <a:cs typeface="Calibri"/>
              </a:rPr>
              <a:t> </a:t>
            </a:r>
            <a:r>
              <a:rPr sz="3600" b="0" dirty="0">
                <a:latin typeface="Calibri"/>
                <a:cs typeface="Calibri"/>
              </a:rPr>
              <a:t>a</a:t>
            </a:r>
            <a:r>
              <a:rPr sz="3600" b="0" spc="-40" dirty="0">
                <a:latin typeface="Calibri"/>
                <a:cs typeface="Calibri"/>
              </a:rPr>
              <a:t> </a:t>
            </a:r>
            <a:r>
              <a:rPr sz="3600" b="0" dirty="0">
                <a:latin typeface="Calibri"/>
                <a:cs typeface="Calibri"/>
              </a:rPr>
              <a:t>Medium</a:t>
            </a:r>
            <a:r>
              <a:rPr sz="3600" b="0" spc="-80" dirty="0">
                <a:latin typeface="Calibri"/>
                <a:cs typeface="Calibri"/>
              </a:rPr>
              <a:t> </a:t>
            </a:r>
            <a:r>
              <a:rPr sz="3600" b="0" spc="-25" dirty="0">
                <a:latin typeface="Calibri"/>
                <a:cs typeface="Calibri"/>
              </a:rPr>
              <a:t>of </a:t>
            </a:r>
            <a:r>
              <a:rPr sz="3600" b="0" spc="-10" dirty="0">
                <a:latin typeface="Calibri"/>
                <a:cs typeface="Calibri"/>
              </a:rPr>
              <a:t>Intergenerational</a:t>
            </a:r>
            <a:r>
              <a:rPr sz="3600" b="0" spc="-85" dirty="0">
                <a:latin typeface="Calibri"/>
                <a:cs typeface="Calibri"/>
              </a:rPr>
              <a:t> </a:t>
            </a:r>
            <a:r>
              <a:rPr sz="3600" b="0" dirty="0">
                <a:latin typeface="Calibri"/>
                <a:cs typeface="Calibri"/>
              </a:rPr>
              <a:t>Dialogue</a:t>
            </a:r>
            <a:r>
              <a:rPr sz="3600" b="0" spc="-55" dirty="0">
                <a:latin typeface="Calibri"/>
                <a:cs typeface="Calibri"/>
              </a:rPr>
              <a:t> </a:t>
            </a:r>
            <a:r>
              <a:rPr sz="3600" b="0" dirty="0">
                <a:latin typeface="Calibri"/>
                <a:cs typeface="Calibri"/>
              </a:rPr>
              <a:t>on</a:t>
            </a:r>
            <a:r>
              <a:rPr sz="3600" b="0" spc="-50" dirty="0">
                <a:latin typeface="Calibri"/>
                <a:cs typeface="Calibri"/>
              </a:rPr>
              <a:t> </a:t>
            </a:r>
            <a:r>
              <a:rPr sz="3600" b="0" dirty="0">
                <a:latin typeface="Calibri"/>
                <a:cs typeface="Calibri"/>
              </a:rPr>
              <a:t>the</a:t>
            </a:r>
            <a:r>
              <a:rPr sz="3600" b="0" spc="-50" dirty="0">
                <a:latin typeface="Calibri"/>
                <a:cs typeface="Calibri"/>
              </a:rPr>
              <a:t> </a:t>
            </a:r>
            <a:r>
              <a:rPr sz="3600" b="0" spc="-10" dirty="0">
                <a:latin typeface="Calibri"/>
                <a:cs typeface="Calibri"/>
              </a:rPr>
              <a:t>Holocaust </a:t>
            </a:r>
            <a:r>
              <a:rPr sz="3600" b="0" dirty="0">
                <a:latin typeface="Calibri"/>
                <a:cs typeface="Calibri"/>
              </a:rPr>
              <a:t>–</a:t>
            </a:r>
            <a:r>
              <a:rPr sz="3600" b="0" spc="-110" dirty="0">
                <a:latin typeface="Calibri"/>
                <a:cs typeface="Calibri"/>
              </a:rPr>
              <a:t> </a:t>
            </a:r>
            <a:r>
              <a:rPr sz="3600" b="0" dirty="0">
                <a:latin typeface="Calibri"/>
                <a:cs typeface="Calibri"/>
              </a:rPr>
              <a:t>women's</a:t>
            </a:r>
            <a:r>
              <a:rPr sz="3600" b="0" spc="-95" dirty="0">
                <a:latin typeface="Calibri"/>
                <a:cs typeface="Calibri"/>
              </a:rPr>
              <a:t> </a:t>
            </a:r>
            <a:r>
              <a:rPr sz="3600" b="0" spc="-10" dirty="0">
                <a:latin typeface="Calibri"/>
                <a:cs typeface="Calibri"/>
              </a:rPr>
              <a:t>experience</a:t>
            </a:r>
            <a:endParaRPr sz="36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10622153" y="6104229"/>
            <a:ext cx="649605" cy="763905"/>
            <a:chOff x="10622153" y="6104229"/>
            <a:chExt cx="649605" cy="763905"/>
          </a:xfrm>
        </p:grpSpPr>
        <p:sp>
          <p:nvSpPr>
            <p:cNvPr id="5" name="object 5"/>
            <p:cNvSpPr/>
            <p:nvPr/>
          </p:nvSpPr>
          <p:spPr>
            <a:xfrm>
              <a:off x="10631678" y="6755923"/>
              <a:ext cx="71755" cy="102235"/>
            </a:xfrm>
            <a:custGeom>
              <a:avLst/>
              <a:gdLst/>
              <a:ahLst/>
              <a:cxnLst/>
              <a:rect l="l" t="t" r="r" b="b"/>
              <a:pathLst>
                <a:path w="71754" h="102234">
                  <a:moveTo>
                    <a:pt x="71629" y="102075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67746" y="6541427"/>
              <a:ext cx="222250" cy="316865"/>
            </a:xfrm>
            <a:custGeom>
              <a:avLst/>
              <a:gdLst/>
              <a:ahLst/>
              <a:cxnLst/>
              <a:rect l="l" t="t" r="r" b="b"/>
              <a:pathLst>
                <a:path w="222250" h="316865">
                  <a:moveTo>
                    <a:pt x="222146" y="316572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703687" y="6113754"/>
              <a:ext cx="558165" cy="744855"/>
            </a:xfrm>
            <a:custGeom>
              <a:avLst/>
              <a:gdLst/>
              <a:ahLst/>
              <a:cxnLst/>
              <a:rect l="l" t="t" r="r" b="b"/>
              <a:pathLst>
                <a:path w="558165" h="744854">
                  <a:moveTo>
                    <a:pt x="372667" y="744243"/>
                  </a:moveTo>
                  <a:lnTo>
                    <a:pt x="0" y="213169"/>
                  </a:lnTo>
                </a:path>
                <a:path w="558165" h="744854">
                  <a:moveTo>
                    <a:pt x="558068" y="744245"/>
                  </a:moveTo>
                  <a:lnTo>
                    <a:pt x="35814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9471914" y="0"/>
            <a:ext cx="1045210" cy="522605"/>
          </a:xfrm>
          <a:custGeom>
            <a:avLst/>
            <a:gdLst/>
            <a:ahLst/>
            <a:cxnLst/>
            <a:rect l="l" t="t" r="r" b="b"/>
            <a:pathLst>
              <a:path w="1045209" h="522605">
                <a:moveTo>
                  <a:pt x="1044701" y="0"/>
                </a:moveTo>
                <a:lnTo>
                  <a:pt x="0" y="0"/>
                </a:lnTo>
                <a:lnTo>
                  <a:pt x="2135" y="47534"/>
                </a:lnTo>
                <a:lnTo>
                  <a:pt x="8418" y="93874"/>
                </a:lnTo>
                <a:lnTo>
                  <a:pt x="18663" y="138837"/>
                </a:lnTo>
                <a:lnTo>
                  <a:pt x="32687" y="182237"/>
                </a:lnTo>
                <a:lnTo>
                  <a:pt x="50305" y="223889"/>
                </a:lnTo>
                <a:lnTo>
                  <a:pt x="71331" y="263609"/>
                </a:lnTo>
                <a:lnTo>
                  <a:pt x="95582" y="301213"/>
                </a:lnTo>
                <a:lnTo>
                  <a:pt x="122873" y="336515"/>
                </a:lnTo>
                <a:lnTo>
                  <a:pt x="153019" y="369331"/>
                </a:lnTo>
                <a:lnTo>
                  <a:pt x="185835" y="399477"/>
                </a:lnTo>
                <a:lnTo>
                  <a:pt x="221137" y="426768"/>
                </a:lnTo>
                <a:lnTo>
                  <a:pt x="258741" y="451019"/>
                </a:lnTo>
                <a:lnTo>
                  <a:pt x="298461" y="472045"/>
                </a:lnTo>
                <a:lnTo>
                  <a:pt x="340113" y="489663"/>
                </a:lnTo>
                <a:lnTo>
                  <a:pt x="383513" y="503687"/>
                </a:lnTo>
                <a:lnTo>
                  <a:pt x="428476" y="513932"/>
                </a:lnTo>
                <a:lnTo>
                  <a:pt x="474816" y="520215"/>
                </a:lnTo>
                <a:lnTo>
                  <a:pt x="522350" y="522350"/>
                </a:lnTo>
                <a:lnTo>
                  <a:pt x="569904" y="520215"/>
                </a:lnTo>
                <a:lnTo>
                  <a:pt x="616259" y="513932"/>
                </a:lnTo>
                <a:lnTo>
                  <a:pt x="661232" y="503687"/>
                </a:lnTo>
                <a:lnTo>
                  <a:pt x="704639" y="489663"/>
                </a:lnTo>
                <a:lnTo>
                  <a:pt x="746295" y="472045"/>
                </a:lnTo>
                <a:lnTo>
                  <a:pt x="786017" y="451019"/>
                </a:lnTo>
                <a:lnTo>
                  <a:pt x="823619" y="426768"/>
                </a:lnTo>
                <a:lnTo>
                  <a:pt x="858918" y="399477"/>
                </a:lnTo>
                <a:lnTo>
                  <a:pt x="891730" y="369331"/>
                </a:lnTo>
                <a:lnTo>
                  <a:pt x="921870" y="336515"/>
                </a:lnTo>
                <a:lnTo>
                  <a:pt x="949154" y="301213"/>
                </a:lnTo>
                <a:lnTo>
                  <a:pt x="973398" y="263609"/>
                </a:lnTo>
                <a:lnTo>
                  <a:pt x="994418" y="223889"/>
                </a:lnTo>
                <a:lnTo>
                  <a:pt x="1012029" y="182237"/>
                </a:lnTo>
                <a:lnTo>
                  <a:pt x="1026047" y="138837"/>
                </a:lnTo>
                <a:lnTo>
                  <a:pt x="1036288" y="93874"/>
                </a:lnTo>
                <a:lnTo>
                  <a:pt x="1042567" y="47534"/>
                </a:lnTo>
                <a:lnTo>
                  <a:pt x="1044701" y="0"/>
                </a:lnTo>
                <a:close/>
              </a:path>
            </a:pathLst>
          </a:custGeom>
          <a:solidFill>
            <a:srgbClr val="4DBC97">
              <a:alpha val="7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26664" y="3206654"/>
            <a:ext cx="6945248" cy="35492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92909"/>
            <a:ext cx="10328275" cy="22205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Research</a:t>
            </a:r>
            <a:r>
              <a:rPr sz="24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r>
              <a:rPr sz="24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concentration</a:t>
            </a:r>
            <a:r>
              <a:rPr sz="24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camps</a:t>
            </a:r>
            <a:r>
              <a:rPr sz="24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many</a:t>
            </a:r>
            <a:r>
              <a:rPr sz="24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decades</a:t>
            </a:r>
            <a:r>
              <a:rPr sz="24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reflected</a:t>
            </a:r>
            <a:r>
              <a:rPr sz="2400" spc="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a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predominantly</a:t>
            </a:r>
            <a:r>
              <a:rPr sz="2400" spc="2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male-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centered</a:t>
            </a:r>
            <a:r>
              <a:rPr sz="2400" b="1" spc="2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perspective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.</a:t>
            </a:r>
            <a:r>
              <a:rPr sz="2400" spc="2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Only</a:t>
            </a:r>
            <a:r>
              <a:rPr sz="2400" spc="2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229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2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1980s</a:t>
            </a:r>
            <a:r>
              <a:rPr sz="2400" spc="2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onward</a:t>
            </a:r>
            <a:r>
              <a:rPr sz="2400" spc="2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—</a:t>
            </a:r>
            <a:r>
              <a:rPr sz="2400" spc="2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with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development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social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history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11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gender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studies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—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scholars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began</a:t>
            </a:r>
            <a:r>
              <a:rPr sz="24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to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systematically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examine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how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gender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shaped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b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experience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.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Today,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historians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agree</a:t>
            </a:r>
            <a:r>
              <a:rPr sz="2400" spc="13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that</a:t>
            </a:r>
            <a:r>
              <a:rPr sz="2400" spc="12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while</a:t>
            </a:r>
            <a:r>
              <a:rPr sz="2400" spc="1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all</a:t>
            </a:r>
            <a:r>
              <a:rPr sz="2400" spc="12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prisoners</a:t>
            </a:r>
            <a:r>
              <a:rPr sz="2400" spc="1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suffered</a:t>
            </a:r>
            <a:r>
              <a:rPr sz="2400" spc="13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extreme</a:t>
            </a:r>
            <a:r>
              <a:rPr sz="2400" spc="1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brutality,</a:t>
            </a:r>
            <a:r>
              <a:rPr sz="2400" spc="12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b="1" spc="13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400" b="1" spc="13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system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functioned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differently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men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,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this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reflected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scholarship.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378840"/>
            <a:ext cx="9536430" cy="118872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61594" rIns="0" bIns="0" rtlCol="0">
            <a:spAutoFit/>
          </a:bodyPr>
          <a:lstStyle/>
          <a:p>
            <a:pPr marL="890905" marR="693420">
              <a:lnSpc>
                <a:spcPct val="113199"/>
              </a:lnSpc>
              <a:spcBef>
                <a:spcPts val="484"/>
              </a:spcBef>
            </a:pPr>
            <a:r>
              <a:rPr sz="2800" spc="-10" dirty="0"/>
              <a:t>Differences</a:t>
            </a:r>
            <a:r>
              <a:rPr sz="2800" spc="-35" dirty="0"/>
              <a:t> </a:t>
            </a:r>
            <a:r>
              <a:rPr sz="2800" dirty="0"/>
              <a:t>in</a:t>
            </a:r>
            <a:r>
              <a:rPr sz="2800" spc="-70" dirty="0"/>
              <a:t> </a:t>
            </a:r>
            <a:r>
              <a:rPr sz="2800" spc="-10" dirty="0"/>
              <a:t>Research</a:t>
            </a:r>
            <a:r>
              <a:rPr sz="2800" spc="-40" dirty="0"/>
              <a:t> </a:t>
            </a:r>
            <a:r>
              <a:rPr sz="2800" dirty="0"/>
              <a:t>on</a:t>
            </a:r>
            <a:r>
              <a:rPr sz="2800" spc="-65" dirty="0"/>
              <a:t> </a:t>
            </a:r>
            <a:r>
              <a:rPr sz="2800" dirty="0"/>
              <a:t>the</a:t>
            </a:r>
            <a:r>
              <a:rPr sz="2800" spc="-60" dirty="0"/>
              <a:t> </a:t>
            </a:r>
            <a:r>
              <a:rPr sz="2800" dirty="0"/>
              <a:t>Experiences</a:t>
            </a:r>
            <a:r>
              <a:rPr sz="2800" spc="-45" dirty="0"/>
              <a:t> </a:t>
            </a:r>
            <a:r>
              <a:rPr sz="2800" dirty="0"/>
              <a:t>of</a:t>
            </a:r>
            <a:r>
              <a:rPr sz="2800" spc="-70" dirty="0"/>
              <a:t> </a:t>
            </a:r>
            <a:r>
              <a:rPr sz="2800" spc="-10" dirty="0"/>
              <a:t>Women </a:t>
            </a:r>
            <a:r>
              <a:rPr sz="2800" dirty="0"/>
              <a:t>and</a:t>
            </a:r>
            <a:r>
              <a:rPr sz="2800" spc="-65" dirty="0"/>
              <a:t> </a:t>
            </a:r>
            <a:r>
              <a:rPr sz="2800" dirty="0"/>
              <a:t>Men</a:t>
            </a:r>
            <a:r>
              <a:rPr sz="2800" spc="-55" dirty="0"/>
              <a:t> </a:t>
            </a:r>
            <a:r>
              <a:rPr sz="2800" dirty="0"/>
              <a:t>in</a:t>
            </a:r>
            <a:r>
              <a:rPr sz="2800" spc="-65" dirty="0"/>
              <a:t> </a:t>
            </a:r>
            <a:r>
              <a:rPr sz="2800" dirty="0"/>
              <a:t>Nazi</a:t>
            </a:r>
            <a:r>
              <a:rPr sz="2800" spc="-45" dirty="0"/>
              <a:t> </a:t>
            </a:r>
            <a:r>
              <a:rPr sz="2800" spc="-10" dirty="0"/>
              <a:t>Concentration</a:t>
            </a:r>
            <a:r>
              <a:rPr sz="2800" spc="-40" dirty="0"/>
              <a:t> </a:t>
            </a:r>
            <a:r>
              <a:rPr sz="2800" spc="-10" dirty="0"/>
              <a:t>Camps</a:t>
            </a:r>
            <a:endParaRPr sz="28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9527" y="1512874"/>
            <a:ext cx="10697083" cy="5123053"/>
          </a:xfrm>
          <a:prstGeom prst="rect">
            <a:avLst/>
          </a:prstGeom>
        </p:spPr>
      </p:pic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279666"/>
            <a:ext cx="5708650" cy="110109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43815" rIns="0" bIns="0" rtlCol="0">
            <a:spAutoFit/>
          </a:bodyPr>
          <a:lstStyle/>
          <a:p>
            <a:pPr marL="899160" marR="95250">
              <a:lnSpc>
                <a:spcPts val="3800"/>
              </a:lnSpc>
              <a:spcBef>
                <a:spcPts val="345"/>
              </a:spcBef>
            </a:pPr>
            <a:r>
              <a:rPr sz="3600" dirty="0"/>
              <a:t>Research</a:t>
            </a:r>
            <a:r>
              <a:rPr sz="3600" spc="-135" dirty="0"/>
              <a:t> </a:t>
            </a:r>
            <a:r>
              <a:rPr sz="3600" dirty="0"/>
              <a:t>Focus:</a:t>
            </a:r>
            <a:r>
              <a:rPr sz="3600" spc="-114" dirty="0"/>
              <a:t> </a:t>
            </a:r>
            <a:r>
              <a:rPr sz="3600" dirty="0"/>
              <a:t>Male</a:t>
            </a:r>
            <a:r>
              <a:rPr sz="3600" spc="-125" dirty="0"/>
              <a:t> </a:t>
            </a:r>
            <a:r>
              <a:rPr sz="3600" spc="-25" dirty="0"/>
              <a:t>vs. </a:t>
            </a:r>
            <a:r>
              <a:rPr sz="3600" dirty="0"/>
              <a:t>Female</a:t>
            </a:r>
            <a:r>
              <a:rPr sz="3600" spc="-70" dirty="0"/>
              <a:t> </a:t>
            </a:r>
            <a:r>
              <a:rPr sz="3600" spc="-10" dirty="0"/>
              <a:t>Perspectives</a:t>
            </a:r>
            <a:endParaRPr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0" y="163347"/>
            <a:ext cx="6420485" cy="108712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6195" rIns="0" bIns="0" rtlCol="0">
            <a:spAutoFit/>
          </a:bodyPr>
          <a:lstStyle/>
          <a:p>
            <a:pPr marL="890905" marR="1229360">
              <a:lnSpc>
                <a:spcPts val="3800"/>
              </a:lnSpc>
              <a:spcBef>
                <a:spcPts val="285"/>
              </a:spcBef>
            </a:pPr>
            <a:r>
              <a:rPr sz="3600" spc="-10" dirty="0"/>
              <a:t>Differences</a:t>
            </a:r>
            <a:r>
              <a:rPr sz="3600" spc="-85" dirty="0"/>
              <a:t> </a:t>
            </a:r>
            <a:r>
              <a:rPr sz="3600" dirty="0"/>
              <a:t>in</a:t>
            </a:r>
            <a:r>
              <a:rPr sz="3600" spc="-85" dirty="0"/>
              <a:t> </a:t>
            </a:r>
            <a:r>
              <a:rPr sz="3600" spc="-10" dirty="0"/>
              <a:t>Survivor Testimonies</a:t>
            </a:r>
            <a:endParaRPr sz="36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255" y="2334572"/>
            <a:ext cx="9963648" cy="245632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2512821"/>
            <a:ext cx="9518015" cy="32499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0"/>
              </a:lnSpc>
              <a:spcBef>
                <a:spcPts val="100"/>
              </a:spcBef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Research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shows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that: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0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frequently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describe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trauma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related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violations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bodily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integrity,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</a:pP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sexuality,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motherhood,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ct val="100000"/>
              </a:lnSpc>
              <a:spcBef>
                <a:spcPts val="2125"/>
              </a:spcBef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men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more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often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focus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violence,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forced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labor,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hierarchy,</a:t>
            </a:r>
            <a:endParaRPr sz="2400">
              <a:latin typeface="Calibri"/>
              <a:cs typeface="Calibri"/>
            </a:endParaRPr>
          </a:p>
          <a:p>
            <a:pPr marL="12700" marR="5080" indent="173990">
              <a:lnSpc>
                <a:spcPts val="2500"/>
              </a:lnSpc>
              <a:spcBef>
                <a:spcPts val="2525"/>
              </a:spcBef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experienced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"double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trauma":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general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brutality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+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gender-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specific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harm.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This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become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significant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field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within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trauma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studies.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280911"/>
            <a:ext cx="7093584" cy="969644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ts val="3325"/>
              </a:lnSpc>
            </a:pPr>
            <a:r>
              <a:rPr sz="3600" b="1" spc="-20" dirty="0">
                <a:solidFill>
                  <a:srgbClr val="FFFFFF"/>
                </a:solidFill>
                <a:latin typeface="Calibri"/>
                <a:cs typeface="Calibri"/>
              </a:rPr>
              <a:t>Psychological</a:t>
            </a:r>
            <a:r>
              <a:rPr sz="360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Trauma:</a:t>
            </a:r>
            <a:endParaRPr sz="3600">
              <a:latin typeface="Calibri"/>
              <a:cs typeface="Calibri"/>
            </a:endParaRPr>
          </a:p>
          <a:p>
            <a:pPr marL="890905">
              <a:lnSpc>
                <a:spcPts val="4060"/>
              </a:lnSpc>
            </a:pPr>
            <a:r>
              <a:rPr sz="3600" b="1" dirty="0">
                <a:solidFill>
                  <a:srgbClr val="FFFFFF"/>
                </a:solidFill>
                <a:latin typeface="Calibri"/>
                <a:cs typeface="Calibri"/>
              </a:rPr>
              <a:t>Gendered</a:t>
            </a:r>
            <a:r>
              <a:rPr sz="3600" b="1" spc="-2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Differences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9941560" cy="3568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5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Since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2000s,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research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increasingly: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6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compares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men’s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women’s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experiences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rather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than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separating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them,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695"/>
              </a:lnSpc>
              <a:spcBef>
                <a:spcPts val="2110"/>
              </a:spcBef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analyzes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how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gender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influenced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selection,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chances,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work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assignments,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mortality,</a:t>
            </a:r>
            <a:endParaRPr sz="2400">
              <a:latin typeface="Calibri"/>
              <a:cs typeface="Calibri"/>
            </a:endParaRPr>
          </a:p>
          <a:p>
            <a:pPr marL="12700" marR="101600" indent="173990">
              <a:lnSpc>
                <a:spcPts val="2510"/>
              </a:lnSpc>
              <a:spcBef>
                <a:spcPts val="2505"/>
              </a:spcBef>
              <a:buFont typeface="Arial"/>
              <a:buChar char="•"/>
              <a:tabLst>
                <a:tab pos="18669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examines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cultural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norms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(e.g.,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caregiving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roles,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expectations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masculinity)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as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factors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shaping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behavior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memory.</a:t>
            </a:r>
            <a:endParaRPr sz="2400">
              <a:latin typeface="Calibri"/>
              <a:cs typeface="Calibri"/>
            </a:endParaRPr>
          </a:p>
          <a:p>
            <a:pPr marL="12700" marR="853440">
              <a:lnSpc>
                <a:spcPts val="2510"/>
              </a:lnSpc>
              <a:spcBef>
                <a:spcPts val="248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Modern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scholarship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stresses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that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both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male</a:t>
            </a:r>
            <a:r>
              <a:rPr sz="2400" b="1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female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perspectives</a:t>
            </a:r>
            <a:r>
              <a:rPr sz="2400" b="1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111E46"/>
                </a:solidFill>
                <a:latin typeface="Calibri"/>
                <a:cs typeface="Calibri"/>
              </a:rPr>
              <a:t>are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necessary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understand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full</a:t>
            </a:r>
            <a:r>
              <a:rPr sz="2400" b="1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reality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concentration</a:t>
            </a:r>
            <a:r>
              <a:rPr sz="2400" b="1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camps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365810"/>
            <a:ext cx="6831965" cy="88455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ts val="2995"/>
              </a:lnSpc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Contemporary</a:t>
            </a:r>
            <a:r>
              <a:rPr sz="36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600" b="1" spc="-25" dirty="0">
                <a:solidFill>
                  <a:srgbClr val="FFFFFF"/>
                </a:solidFill>
                <a:latin typeface="Calibri"/>
                <a:cs typeface="Calibri"/>
              </a:rPr>
              <a:t>Gender-</a:t>
            </a: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Based</a:t>
            </a:r>
            <a:endParaRPr sz="3600">
              <a:latin typeface="Calibri"/>
              <a:cs typeface="Calibri"/>
            </a:endParaRPr>
          </a:p>
          <a:p>
            <a:pPr marL="890905">
              <a:lnSpc>
                <a:spcPts val="3970"/>
              </a:lnSpc>
            </a:pPr>
            <a:r>
              <a:rPr sz="3600" b="1" spc="-10" dirty="0">
                <a:solidFill>
                  <a:srgbClr val="FFFFFF"/>
                </a:solidFill>
                <a:latin typeface="Calibri"/>
                <a:cs typeface="Calibri"/>
              </a:rPr>
              <a:t>Approaches</a:t>
            </a:r>
            <a:endParaRPr sz="36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10117455" cy="4521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5"/>
              </a:lnSpc>
              <a:spcBef>
                <a:spcPts val="100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Gender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shaped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survival,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daily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life,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trauma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Experiences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men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differed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several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key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areas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  <a:spcBef>
                <a:spcPts val="2110"/>
              </a:spcBef>
            </a:pP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Selection</a:t>
            </a:r>
            <a:r>
              <a:rPr sz="2400" b="1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Mortality</a:t>
            </a:r>
            <a:endParaRPr sz="2400">
              <a:latin typeface="Calibri"/>
              <a:cs typeface="Calibri"/>
            </a:endParaRPr>
          </a:p>
          <a:p>
            <a:pPr marL="12700" marR="539115" indent="173990">
              <a:lnSpc>
                <a:spcPts val="2500"/>
              </a:lnSpc>
              <a:spcBef>
                <a:spcPts val="215"/>
              </a:spcBef>
              <a:buFont typeface="Arial"/>
              <a:buChar char="•"/>
              <a:tabLst>
                <a:tab pos="18669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Pregnant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mothers,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those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unfit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labor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often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sent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directly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gas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chambers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28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Gender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determined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life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death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at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arrival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0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Even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if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survived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initial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selection,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rates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often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lower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than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men’s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0"/>
              </a:lnSpc>
              <a:spcBef>
                <a:spcPts val="2125"/>
              </a:spcBef>
            </a:pP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Specific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Threats</a:t>
            </a:r>
            <a:r>
              <a:rPr sz="24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–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111E46"/>
                </a:solidFill>
                <a:latin typeface="Calibri"/>
                <a:cs typeface="Calibri"/>
              </a:rPr>
              <a:t>Sexuality,</a:t>
            </a:r>
            <a:r>
              <a:rPr sz="24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Motherhood,</a:t>
            </a:r>
            <a:r>
              <a:rPr sz="2400" b="1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Reproduction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495"/>
              </a:lnSpc>
              <a:buFont typeface="Arial"/>
              <a:buChar char="•"/>
              <a:tabLst>
                <a:tab pos="18669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faced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sexual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violence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reproductive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exploitation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Motherhood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added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trauma: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separation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children,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agonizing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choices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6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Femininity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reproductive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capacity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used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tools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terror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346202"/>
            <a:ext cx="8713470" cy="133350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72720" rIns="0" bIns="0" rtlCol="0">
            <a:spAutoFit/>
          </a:bodyPr>
          <a:lstStyle/>
          <a:p>
            <a:pPr marL="890905" marR="957580">
              <a:lnSpc>
                <a:spcPts val="3800"/>
              </a:lnSpc>
              <a:spcBef>
                <a:spcPts val="1360"/>
              </a:spcBef>
            </a:pPr>
            <a:r>
              <a:rPr dirty="0"/>
              <a:t>Main</a:t>
            </a:r>
            <a:r>
              <a:rPr spc="-114" dirty="0"/>
              <a:t> </a:t>
            </a:r>
            <a:r>
              <a:rPr dirty="0"/>
              <a:t>Differences</a:t>
            </a:r>
            <a:r>
              <a:rPr spc="-95" dirty="0"/>
              <a:t> </a:t>
            </a:r>
            <a:r>
              <a:rPr dirty="0"/>
              <a:t>Between</a:t>
            </a:r>
            <a:r>
              <a:rPr spc="-105" dirty="0"/>
              <a:t> </a:t>
            </a:r>
            <a:r>
              <a:rPr spc="-30" dirty="0"/>
              <a:t>Women’s</a:t>
            </a:r>
            <a:r>
              <a:rPr spc="-105" dirty="0"/>
              <a:t> </a:t>
            </a:r>
            <a:r>
              <a:rPr spc="-25" dirty="0"/>
              <a:t>and </a:t>
            </a:r>
            <a:r>
              <a:rPr spc="-10" dirty="0"/>
              <a:t>Men’s</a:t>
            </a:r>
            <a:r>
              <a:rPr spc="-60" dirty="0"/>
              <a:t> </a:t>
            </a:r>
            <a:r>
              <a:rPr dirty="0"/>
              <a:t>Experiences</a:t>
            </a:r>
            <a:r>
              <a:rPr spc="-70" dirty="0"/>
              <a:t> </a:t>
            </a:r>
            <a:r>
              <a:rPr dirty="0"/>
              <a:t>in</a:t>
            </a:r>
            <a:r>
              <a:rPr spc="-45" dirty="0"/>
              <a:t> </a:t>
            </a:r>
            <a:r>
              <a:rPr spc="-10" dirty="0"/>
              <a:t>Camps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45665"/>
            <a:ext cx="9872345" cy="483806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695"/>
              </a:lnSpc>
              <a:spcBef>
                <a:spcPts val="100"/>
              </a:spcBef>
            </a:pP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Psychological</a:t>
            </a:r>
            <a:r>
              <a:rPr sz="2400" b="1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Experiences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Strategies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0"/>
              </a:lnSpc>
              <a:buFont typeface="Arial"/>
              <a:buChar char="•"/>
              <a:tabLst>
                <a:tab pos="186690" algn="l"/>
              </a:tabLst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more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likely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develop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solidarity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mutual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support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4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Emotional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strategies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important</a:t>
            </a:r>
            <a:r>
              <a:rPr sz="2400" spc="-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under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extreme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conditions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Humiliation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through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showers,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head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shaving,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bodily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degradation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had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additional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psychological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impact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  <a:spcBef>
                <a:spcPts val="2110"/>
              </a:spcBef>
            </a:pP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Organization</a:t>
            </a:r>
            <a:r>
              <a:rPr sz="2400" b="1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Segregation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0"/>
              </a:lnSpc>
              <a:buFont typeface="Arial"/>
              <a:buChar char="•"/>
              <a:tabLst>
                <a:tab pos="186690" algn="l"/>
              </a:tabLst>
            </a:pP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Women’s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camps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sometimes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initially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less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brutal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(e.g.,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Ravensbrück)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49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Opportunities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like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secret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education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supported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psychological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endParaRPr sz="2400">
              <a:latin typeface="Calibri"/>
              <a:cs typeface="Calibri"/>
            </a:endParaRPr>
          </a:p>
          <a:p>
            <a:pPr marL="186690" indent="-173990">
              <a:lnSpc>
                <a:spcPts val="2505"/>
              </a:lnSpc>
              <a:buFont typeface="Arial"/>
              <a:buChar char="•"/>
              <a:tabLst>
                <a:tab pos="18669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“Better”</a:t>
            </a:r>
            <a:r>
              <a:rPr sz="2400" spc="-1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treatment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often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temporary;</a:t>
            </a:r>
            <a:r>
              <a:rPr sz="24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eventually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faced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hard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labor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</a:pP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death</a:t>
            </a:r>
            <a:endParaRPr sz="2400">
              <a:latin typeface="Calibri"/>
              <a:cs typeface="Calibri"/>
            </a:endParaRPr>
          </a:p>
          <a:p>
            <a:pPr marL="12700">
              <a:lnSpc>
                <a:spcPts val="2695"/>
              </a:lnSpc>
              <a:spcBef>
                <a:spcPts val="2115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Gender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influenced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selection,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daily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life,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strategies,</a:t>
            </a:r>
            <a:r>
              <a:rPr sz="2400" spc="-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trauma</a:t>
            </a:r>
            <a:endParaRPr sz="2400">
              <a:latin typeface="Calibri"/>
              <a:cs typeface="Calibri"/>
            </a:endParaRPr>
          </a:p>
          <a:p>
            <a:pPr marL="12700" marR="55244">
              <a:lnSpc>
                <a:spcPts val="2500"/>
              </a:lnSpc>
              <a:spcBef>
                <a:spcPts val="215"/>
              </a:spcBef>
            </a:pP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Women’s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men’s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experiences</a:t>
            </a:r>
            <a:r>
              <a:rPr sz="2400" spc="-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both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harsh,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but</a:t>
            </a:r>
            <a:r>
              <a:rPr sz="24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women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faced</a:t>
            </a:r>
            <a:r>
              <a:rPr sz="24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additional </a:t>
            </a:r>
            <a:r>
              <a:rPr sz="2400" b="1" spc="-25" dirty="0">
                <a:solidFill>
                  <a:srgbClr val="111E46"/>
                </a:solidFill>
                <a:latin typeface="Calibri"/>
                <a:cs typeface="Calibri"/>
              </a:rPr>
              <a:t>gender-</a:t>
            </a:r>
            <a:r>
              <a:rPr sz="2400" b="1" dirty="0">
                <a:solidFill>
                  <a:srgbClr val="111E46"/>
                </a:solidFill>
                <a:latin typeface="Calibri"/>
                <a:cs typeface="Calibri"/>
              </a:rPr>
              <a:t>specific</a:t>
            </a:r>
            <a:r>
              <a:rPr sz="2400" b="1" spc="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111E46"/>
                </a:solidFill>
                <a:latin typeface="Calibri"/>
                <a:cs typeface="Calibri"/>
              </a:rPr>
              <a:t>challenges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352679"/>
            <a:ext cx="7909559" cy="109728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43815" rIns="0" bIns="0" rtlCol="0">
            <a:spAutoFit/>
          </a:bodyPr>
          <a:lstStyle/>
          <a:p>
            <a:pPr marL="890905" marR="116839">
              <a:lnSpc>
                <a:spcPts val="3790"/>
              </a:lnSpc>
              <a:spcBef>
                <a:spcPts val="345"/>
              </a:spcBef>
            </a:pPr>
            <a:r>
              <a:rPr sz="3600" dirty="0"/>
              <a:t>Main</a:t>
            </a:r>
            <a:r>
              <a:rPr sz="3600" spc="-130" dirty="0"/>
              <a:t> </a:t>
            </a:r>
            <a:r>
              <a:rPr sz="3600" spc="-10" dirty="0"/>
              <a:t>Differences</a:t>
            </a:r>
            <a:r>
              <a:rPr sz="3600" spc="-140" dirty="0"/>
              <a:t> </a:t>
            </a:r>
            <a:r>
              <a:rPr sz="3600" dirty="0"/>
              <a:t>Between</a:t>
            </a:r>
            <a:r>
              <a:rPr sz="3600" spc="-130" dirty="0"/>
              <a:t> </a:t>
            </a:r>
            <a:r>
              <a:rPr sz="3600" spc="-10" dirty="0"/>
              <a:t>Women’s </a:t>
            </a:r>
            <a:r>
              <a:rPr sz="3600" dirty="0"/>
              <a:t>and</a:t>
            </a:r>
            <a:r>
              <a:rPr sz="3600" spc="-85" dirty="0"/>
              <a:t> </a:t>
            </a:r>
            <a:r>
              <a:rPr sz="3600" spc="-25" dirty="0"/>
              <a:t>Men’s</a:t>
            </a:r>
            <a:r>
              <a:rPr sz="3600" spc="-80" dirty="0"/>
              <a:t> </a:t>
            </a:r>
            <a:r>
              <a:rPr sz="3600" dirty="0"/>
              <a:t>Experiences</a:t>
            </a:r>
            <a:r>
              <a:rPr sz="3600" spc="-75" dirty="0"/>
              <a:t> </a:t>
            </a:r>
            <a:r>
              <a:rPr sz="3600" dirty="0"/>
              <a:t>in</a:t>
            </a:r>
            <a:r>
              <a:rPr sz="3600" spc="-80" dirty="0"/>
              <a:t> </a:t>
            </a:r>
            <a:r>
              <a:rPr sz="3600" spc="-10" dirty="0"/>
              <a:t>Camps</a:t>
            </a:r>
            <a:endParaRPr sz="36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1348</Words>
  <Application>Microsoft Office PowerPoint</Application>
  <PresentationFormat>Widescreen</PresentationFormat>
  <Paragraphs>135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Arial</vt:lpstr>
      <vt:lpstr>Calibri</vt:lpstr>
      <vt:lpstr>Times New Roman</vt:lpstr>
      <vt:lpstr>Wingdings</vt:lpstr>
      <vt:lpstr>Office Theme</vt:lpstr>
      <vt:lpstr>PowerPoint Presentation</vt:lpstr>
      <vt:lpstr>Documentary Films as a Medium of Intergenerational Dialogue on the Holocaust – women's experience</vt:lpstr>
      <vt:lpstr>Differences in Research on the Experiences of Women and Men in Nazi Concentration Camps</vt:lpstr>
      <vt:lpstr>Research Focus: Male vs. Female Perspectives</vt:lpstr>
      <vt:lpstr>Differences in Survivor Testimonies</vt:lpstr>
      <vt:lpstr>PowerPoint Presentation</vt:lpstr>
      <vt:lpstr>PowerPoint Presentation</vt:lpstr>
      <vt:lpstr>Main Differences Between Women’s and Men’s Experiences in Camps</vt:lpstr>
      <vt:lpstr>Main Differences Between Women’s and Men’s Experiences in Camps</vt:lpstr>
      <vt:lpstr>KL Ravensbrück – Women’s Concentration Camp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 cover</dc:title>
  <dc:creator>Samantha Carty</dc:creator>
  <cp:lastModifiedBy>Lola Gonzalez</cp:lastModifiedBy>
  <cp:revision>1</cp:revision>
  <dcterms:created xsi:type="dcterms:W3CDTF">2026-01-20T10:13:38Z</dcterms:created>
  <dcterms:modified xsi:type="dcterms:W3CDTF">2026-01-20T10:15:58Z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