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11E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111E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578104"/>
            <a:ext cx="12192000" cy="1517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933094" y="1599544"/>
            <a:ext cx="10325811" cy="386651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111E46"/>
                </a:solidFill>
                <a:latin typeface="Verdana"/>
                <a:cs typeface="Verdana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hyperlink" Target="mailto:szymon.gorkiewicz@student.uj.edu.pl" TargetMode="External"/><Relationship Id="rId4" Type="http://schemas.openxmlformats.org/officeDocument/2006/relationships/image" Target="../media/image10.png"/><Relationship Id="rId9" Type="http://schemas.openxmlformats.org/officeDocument/2006/relationships/hyperlink" Target="https://www.kuzniapodrozy.pl/orawa-przelecz-bory-podwilk-podszkle-bukowin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Spisz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l.wikipedia.org/wiki/Orawa_%28region%29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lskieradio24.pl/artykul/2184662%2C1-wrzesnia-1939-przytlaczajacy-atak-dlaczego-przegralismy-wojne-1939-roku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6" name="object 6"/>
          <p:cNvGrpSpPr/>
          <p:nvPr/>
        </p:nvGrpSpPr>
        <p:grpSpPr>
          <a:xfrm>
            <a:off x="10641203" y="3499992"/>
            <a:ext cx="1551305" cy="2639695"/>
            <a:chOff x="10641203" y="3499992"/>
            <a:chExt cx="1551305" cy="2639695"/>
          </a:xfrm>
        </p:grpSpPr>
        <p:sp>
          <p:nvSpPr>
            <p:cNvPr id="7" name="object 7"/>
            <p:cNvSpPr/>
            <p:nvPr/>
          </p:nvSpPr>
          <p:spPr>
            <a:xfrm>
              <a:off x="10641203" y="3499992"/>
              <a:ext cx="1551305" cy="2639695"/>
            </a:xfrm>
            <a:custGeom>
              <a:avLst/>
              <a:gdLst/>
              <a:ahLst/>
              <a:cxnLst/>
              <a:rect l="l" t="t" r="r" b="b"/>
              <a:pathLst>
                <a:path w="1551304" h="2639695">
                  <a:moveTo>
                    <a:pt x="532130" y="256159"/>
                  </a:moveTo>
                  <a:lnTo>
                    <a:pt x="490766" y="288340"/>
                  </a:lnTo>
                  <a:lnTo>
                    <a:pt x="450646" y="322008"/>
                  </a:lnTo>
                  <a:lnTo>
                    <a:pt x="411835" y="357098"/>
                  </a:lnTo>
                  <a:lnTo>
                    <a:pt x="374396" y="393611"/>
                  </a:lnTo>
                  <a:lnTo>
                    <a:pt x="338404" y="431495"/>
                  </a:lnTo>
                  <a:lnTo>
                    <a:pt x="303911" y="470712"/>
                  </a:lnTo>
                  <a:lnTo>
                    <a:pt x="271018" y="511238"/>
                  </a:lnTo>
                  <a:lnTo>
                    <a:pt x="239763" y="553046"/>
                  </a:lnTo>
                  <a:lnTo>
                    <a:pt x="210235" y="596087"/>
                  </a:lnTo>
                  <a:lnTo>
                    <a:pt x="182499" y="640334"/>
                  </a:lnTo>
                  <a:lnTo>
                    <a:pt x="532130" y="256159"/>
                  </a:lnTo>
                  <a:close/>
                </a:path>
                <a:path w="1551304" h="2639695">
                  <a:moveTo>
                    <a:pt x="840994" y="87249"/>
                  </a:moveTo>
                  <a:lnTo>
                    <a:pt x="805738" y="102222"/>
                  </a:lnTo>
                  <a:lnTo>
                    <a:pt x="770128" y="118084"/>
                  </a:lnTo>
                  <a:lnTo>
                    <a:pt x="734504" y="135051"/>
                  </a:lnTo>
                  <a:lnTo>
                    <a:pt x="699262" y="153289"/>
                  </a:lnTo>
                  <a:lnTo>
                    <a:pt x="99060" y="813054"/>
                  </a:lnTo>
                  <a:lnTo>
                    <a:pt x="84836" y="849503"/>
                  </a:lnTo>
                  <a:lnTo>
                    <a:pt x="71348" y="886307"/>
                  </a:lnTo>
                  <a:lnTo>
                    <a:pt x="58597" y="923823"/>
                  </a:lnTo>
                  <a:lnTo>
                    <a:pt x="46609" y="962406"/>
                  </a:lnTo>
                  <a:lnTo>
                    <a:pt x="840994" y="87249"/>
                  </a:lnTo>
                  <a:close/>
                </a:path>
                <a:path w="1551304" h="2639695">
                  <a:moveTo>
                    <a:pt x="1050798" y="25146"/>
                  </a:moveTo>
                  <a:lnTo>
                    <a:pt x="971296" y="46990"/>
                  </a:lnTo>
                  <a:lnTo>
                    <a:pt x="943991" y="54229"/>
                  </a:lnTo>
                  <a:lnTo>
                    <a:pt x="17399" y="1073023"/>
                  </a:lnTo>
                  <a:lnTo>
                    <a:pt x="11938" y="1100721"/>
                  </a:lnTo>
                  <a:lnTo>
                    <a:pt x="7213" y="1128382"/>
                  </a:lnTo>
                  <a:lnTo>
                    <a:pt x="3225" y="1156017"/>
                  </a:lnTo>
                  <a:lnTo>
                    <a:pt x="0" y="1183640"/>
                  </a:lnTo>
                  <a:lnTo>
                    <a:pt x="1050798" y="25146"/>
                  </a:lnTo>
                  <a:close/>
                </a:path>
                <a:path w="1551304" h="2639695">
                  <a:moveTo>
                    <a:pt x="1233424" y="1905"/>
                  </a:moveTo>
                  <a:lnTo>
                    <a:pt x="1186751" y="5257"/>
                  </a:lnTo>
                  <a:lnTo>
                    <a:pt x="1140079" y="11557"/>
                  </a:lnTo>
                  <a:lnTo>
                    <a:pt x="1905" y="1267079"/>
                  </a:lnTo>
                  <a:lnTo>
                    <a:pt x="1600" y="1280236"/>
                  </a:lnTo>
                  <a:lnTo>
                    <a:pt x="292" y="1307211"/>
                  </a:lnTo>
                  <a:lnTo>
                    <a:pt x="0" y="1321435"/>
                  </a:lnTo>
                  <a:lnTo>
                    <a:pt x="228" y="1341818"/>
                  </a:lnTo>
                  <a:lnTo>
                    <a:pt x="800" y="1352016"/>
                  </a:lnTo>
                  <a:lnTo>
                    <a:pt x="1905" y="1362202"/>
                  </a:lnTo>
                  <a:lnTo>
                    <a:pt x="1233424" y="1905"/>
                  </a:lnTo>
                  <a:close/>
                </a:path>
                <a:path w="1551304" h="2639695">
                  <a:moveTo>
                    <a:pt x="1388745" y="1905"/>
                  </a:moveTo>
                  <a:lnTo>
                    <a:pt x="1371282" y="812"/>
                  </a:lnTo>
                  <a:lnTo>
                    <a:pt x="1353820" y="241"/>
                  </a:lnTo>
                  <a:lnTo>
                    <a:pt x="1318895" y="0"/>
                  </a:lnTo>
                  <a:lnTo>
                    <a:pt x="1305179" y="0"/>
                  </a:lnTo>
                  <a:lnTo>
                    <a:pt x="0" y="1432052"/>
                  </a:lnTo>
                  <a:lnTo>
                    <a:pt x="1765" y="1452740"/>
                  </a:lnTo>
                  <a:lnTo>
                    <a:pt x="4102" y="1473784"/>
                  </a:lnTo>
                  <a:lnTo>
                    <a:pt x="9652" y="1515491"/>
                  </a:lnTo>
                  <a:lnTo>
                    <a:pt x="1388745" y="1905"/>
                  </a:lnTo>
                  <a:close/>
                </a:path>
                <a:path w="1551304" h="2639695">
                  <a:moveTo>
                    <a:pt x="1530604" y="19304"/>
                  </a:moveTo>
                  <a:lnTo>
                    <a:pt x="1511642" y="15367"/>
                  </a:lnTo>
                  <a:lnTo>
                    <a:pt x="1492694" y="12103"/>
                  </a:lnTo>
                  <a:lnTo>
                    <a:pt x="1473733" y="9563"/>
                  </a:lnTo>
                  <a:lnTo>
                    <a:pt x="1454785" y="7747"/>
                  </a:lnTo>
                  <a:lnTo>
                    <a:pt x="21336" y="1581531"/>
                  </a:lnTo>
                  <a:lnTo>
                    <a:pt x="24904" y="1600415"/>
                  </a:lnTo>
                  <a:lnTo>
                    <a:pt x="29375" y="1619338"/>
                  </a:lnTo>
                  <a:lnTo>
                    <a:pt x="38862" y="1657223"/>
                  </a:lnTo>
                  <a:lnTo>
                    <a:pt x="1530604" y="19304"/>
                  </a:lnTo>
                  <a:close/>
                </a:path>
                <a:path w="1551304" h="2639695">
                  <a:moveTo>
                    <a:pt x="1550797" y="2296033"/>
                  </a:moveTo>
                  <a:lnTo>
                    <a:pt x="1241171" y="2637167"/>
                  </a:lnTo>
                  <a:lnTo>
                    <a:pt x="1260094" y="2638298"/>
                  </a:lnTo>
                  <a:lnTo>
                    <a:pt x="1279017" y="2638869"/>
                  </a:lnTo>
                  <a:lnTo>
                    <a:pt x="1322705" y="2639110"/>
                  </a:lnTo>
                  <a:lnTo>
                    <a:pt x="1550797" y="2388209"/>
                  </a:lnTo>
                  <a:lnTo>
                    <a:pt x="1550797" y="2296033"/>
                  </a:lnTo>
                  <a:close/>
                </a:path>
                <a:path w="1551304" h="2639695">
                  <a:moveTo>
                    <a:pt x="1550797" y="2124252"/>
                  </a:moveTo>
                  <a:lnTo>
                    <a:pt x="1099312" y="2621635"/>
                  </a:lnTo>
                  <a:lnTo>
                    <a:pt x="1137221" y="2627223"/>
                  </a:lnTo>
                  <a:lnTo>
                    <a:pt x="1156169" y="2629560"/>
                  </a:lnTo>
                  <a:lnTo>
                    <a:pt x="1175131" y="2631351"/>
                  </a:lnTo>
                  <a:lnTo>
                    <a:pt x="1550797" y="2216924"/>
                  </a:lnTo>
                  <a:lnTo>
                    <a:pt x="1550797" y="2124252"/>
                  </a:lnTo>
                  <a:close/>
                </a:path>
                <a:path w="1551304" h="2639695">
                  <a:moveTo>
                    <a:pt x="1550797" y="1956117"/>
                  </a:moveTo>
                  <a:lnTo>
                    <a:pt x="971169" y="2596413"/>
                  </a:lnTo>
                  <a:lnTo>
                    <a:pt x="1041019" y="2613876"/>
                  </a:lnTo>
                  <a:lnTo>
                    <a:pt x="1550797" y="2051088"/>
                  </a:lnTo>
                  <a:lnTo>
                    <a:pt x="1550797" y="1956117"/>
                  </a:lnTo>
                  <a:close/>
                </a:path>
                <a:path w="1551304" h="2639695">
                  <a:moveTo>
                    <a:pt x="1550797" y="1782775"/>
                  </a:moveTo>
                  <a:lnTo>
                    <a:pt x="848741" y="2557602"/>
                  </a:lnTo>
                  <a:lnTo>
                    <a:pt x="912876" y="2580894"/>
                  </a:lnTo>
                  <a:lnTo>
                    <a:pt x="1550797" y="1876120"/>
                  </a:lnTo>
                  <a:lnTo>
                    <a:pt x="1550797" y="1782775"/>
                  </a:lnTo>
                  <a:close/>
                </a:path>
                <a:path w="1551304" h="2639695">
                  <a:moveTo>
                    <a:pt x="1550797" y="1609852"/>
                  </a:moveTo>
                  <a:lnTo>
                    <a:pt x="734187" y="2505214"/>
                  </a:lnTo>
                  <a:lnTo>
                    <a:pt x="763562" y="2519527"/>
                  </a:lnTo>
                  <a:lnTo>
                    <a:pt x="778700" y="2526233"/>
                  </a:lnTo>
                  <a:lnTo>
                    <a:pt x="794385" y="2532380"/>
                  </a:lnTo>
                  <a:lnTo>
                    <a:pt x="1550797" y="1703501"/>
                  </a:lnTo>
                  <a:lnTo>
                    <a:pt x="1550797" y="1609852"/>
                  </a:lnTo>
                  <a:close/>
                </a:path>
                <a:path w="1551304" h="2639695">
                  <a:moveTo>
                    <a:pt x="1550797" y="1441043"/>
                  </a:moveTo>
                  <a:lnTo>
                    <a:pt x="633222" y="2452814"/>
                  </a:lnTo>
                  <a:lnTo>
                    <a:pt x="647471" y="2461222"/>
                  </a:lnTo>
                  <a:lnTo>
                    <a:pt x="661339" y="2469070"/>
                  </a:lnTo>
                  <a:lnTo>
                    <a:pt x="675220" y="2476563"/>
                  </a:lnTo>
                  <a:lnTo>
                    <a:pt x="689483" y="2483866"/>
                  </a:lnTo>
                  <a:lnTo>
                    <a:pt x="1550797" y="1534121"/>
                  </a:lnTo>
                  <a:lnTo>
                    <a:pt x="1550797" y="1441043"/>
                  </a:lnTo>
                  <a:close/>
                </a:path>
                <a:path w="1551304" h="2639695">
                  <a:moveTo>
                    <a:pt x="1550797" y="1274394"/>
                  </a:moveTo>
                  <a:lnTo>
                    <a:pt x="540004" y="2388781"/>
                  </a:lnTo>
                  <a:lnTo>
                    <a:pt x="553072" y="2398636"/>
                  </a:lnTo>
                  <a:lnTo>
                    <a:pt x="566178" y="2407945"/>
                  </a:lnTo>
                  <a:lnTo>
                    <a:pt x="592455" y="2425649"/>
                  </a:lnTo>
                  <a:lnTo>
                    <a:pt x="1550797" y="1369568"/>
                  </a:lnTo>
                  <a:lnTo>
                    <a:pt x="1550797" y="1274394"/>
                  </a:lnTo>
                  <a:close/>
                </a:path>
                <a:path w="1551304" h="2639695">
                  <a:moveTo>
                    <a:pt x="1550797" y="1097216"/>
                  </a:moveTo>
                  <a:lnTo>
                    <a:pt x="444754" y="2316975"/>
                  </a:lnTo>
                  <a:lnTo>
                    <a:pt x="491363" y="2357729"/>
                  </a:lnTo>
                  <a:lnTo>
                    <a:pt x="1550797" y="1189101"/>
                  </a:lnTo>
                  <a:lnTo>
                    <a:pt x="1550797" y="1097216"/>
                  </a:lnTo>
                  <a:close/>
                </a:path>
                <a:path w="1551304" h="2639695">
                  <a:moveTo>
                    <a:pt x="1550797" y="926147"/>
                  </a:moveTo>
                  <a:lnTo>
                    <a:pt x="365125" y="2231593"/>
                  </a:lnTo>
                  <a:lnTo>
                    <a:pt x="386753" y="2253907"/>
                  </a:lnTo>
                  <a:lnTo>
                    <a:pt x="398208" y="2265438"/>
                  </a:lnTo>
                  <a:lnTo>
                    <a:pt x="409829" y="2276221"/>
                  </a:lnTo>
                  <a:lnTo>
                    <a:pt x="1550797" y="1021562"/>
                  </a:lnTo>
                  <a:lnTo>
                    <a:pt x="1550797" y="926147"/>
                  </a:lnTo>
                  <a:close/>
                </a:path>
                <a:path w="1551304" h="2639695">
                  <a:moveTo>
                    <a:pt x="1550797" y="759790"/>
                  </a:moveTo>
                  <a:lnTo>
                    <a:pt x="291338" y="2146211"/>
                  </a:lnTo>
                  <a:lnTo>
                    <a:pt x="332105" y="2194725"/>
                  </a:lnTo>
                  <a:lnTo>
                    <a:pt x="1550797" y="852678"/>
                  </a:lnTo>
                  <a:lnTo>
                    <a:pt x="1550797" y="759790"/>
                  </a:lnTo>
                  <a:close/>
                </a:path>
                <a:path w="1551304" h="2639695">
                  <a:moveTo>
                    <a:pt x="1550797" y="585812"/>
                  </a:moveTo>
                  <a:lnTo>
                    <a:pt x="215519" y="2047240"/>
                  </a:lnTo>
                  <a:lnTo>
                    <a:pt x="233984" y="2074176"/>
                  </a:lnTo>
                  <a:lnTo>
                    <a:pt x="252476" y="2099640"/>
                  </a:lnTo>
                  <a:lnTo>
                    <a:pt x="1550797" y="678649"/>
                  </a:lnTo>
                  <a:lnTo>
                    <a:pt x="1550797" y="585812"/>
                  </a:lnTo>
                  <a:close/>
                </a:path>
                <a:path w="1551304" h="2639695">
                  <a:moveTo>
                    <a:pt x="1550797" y="413918"/>
                  </a:moveTo>
                  <a:lnTo>
                    <a:pt x="155321" y="1948307"/>
                  </a:lnTo>
                  <a:lnTo>
                    <a:pt x="162979" y="1962810"/>
                  </a:lnTo>
                  <a:lnTo>
                    <a:pt x="171157" y="1977351"/>
                  </a:lnTo>
                  <a:lnTo>
                    <a:pt x="188341" y="2006473"/>
                  </a:lnTo>
                  <a:lnTo>
                    <a:pt x="1550797" y="505841"/>
                  </a:lnTo>
                  <a:lnTo>
                    <a:pt x="1550797" y="413918"/>
                  </a:lnTo>
                  <a:close/>
                </a:path>
                <a:path w="1551304" h="2639695">
                  <a:moveTo>
                    <a:pt x="1550797" y="242887"/>
                  </a:moveTo>
                  <a:lnTo>
                    <a:pt x="100965" y="1837690"/>
                  </a:lnTo>
                  <a:lnTo>
                    <a:pt x="107416" y="1853666"/>
                  </a:lnTo>
                  <a:lnTo>
                    <a:pt x="114808" y="1869465"/>
                  </a:lnTo>
                  <a:lnTo>
                    <a:pt x="130175" y="1899793"/>
                  </a:lnTo>
                  <a:lnTo>
                    <a:pt x="1550797" y="334975"/>
                  </a:lnTo>
                  <a:lnTo>
                    <a:pt x="1550797" y="242887"/>
                  </a:lnTo>
                  <a:close/>
                </a:path>
                <a:path w="1551304" h="2639695">
                  <a:moveTo>
                    <a:pt x="1550797" y="69164"/>
                  </a:moveTo>
                  <a:lnTo>
                    <a:pt x="60198" y="1717294"/>
                  </a:lnTo>
                  <a:lnTo>
                    <a:pt x="71094" y="1751317"/>
                  </a:lnTo>
                  <a:lnTo>
                    <a:pt x="76822" y="1768106"/>
                  </a:lnTo>
                  <a:lnTo>
                    <a:pt x="83439" y="1785239"/>
                  </a:lnTo>
                  <a:lnTo>
                    <a:pt x="1550797" y="161899"/>
                  </a:lnTo>
                  <a:lnTo>
                    <a:pt x="1550797" y="69164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035790" y="5967702"/>
              <a:ext cx="156209" cy="171400"/>
            </a:xfrm>
            <a:prstGeom prst="rect">
              <a:avLst/>
            </a:prstGeom>
          </p:spPr>
        </p:pic>
      </p:grpSp>
      <p:grpSp>
        <p:nvGrpSpPr>
          <p:cNvPr id="9" name="object 9"/>
          <p:cNvGrpSpPr/>
          <p:nvPr/>
        </p:nvGrpSpPr>
        <p:grpSpPr>
          <a:xfrm>
            <a:off x="338327" y="469391"/>
            <a:ext cx="11577054" cy="5156709"/>
            <a:chOff x="338327" y="469391"/>
            <a:chExt cx="11577054" cy="5156709"/>
          </a:xfrm>
        </p:grpSpPr>
        <p:pic>
          <p:nvPicPr>
            <p:cNvPr id="10" name="object 10" descr="A group of people standing together  AI-generated content may be incorrect.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38327" y="469391"/>
              <a:ext cx="5963412" cy="510082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03085" y="534161"/>
              <a:ext cx="5785231" cy="4921885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384035" y="515111"/>
              <a:ext cx="5823585" cy="4959985"/>
            </a:xfrm>
            <a:custGeom>
              <a:avLst/>
              <a:gdLst/>
              <a:ahLst/>
              <a:cxnLst/>
              <a:rect l="l" t="t" r="r" b="b"/>
              <a:pathLst>
                <a:path w="5823585" h="4959985">
                  <a:moveTo>
                    <a:pt x="0" y="4959985"/>
                  </a:moveTo>
                  <a:lnTo>
                    <a:pt x="5823331" y="4959985"/>
                  </a:lnTo>
                  <a:lnTo>
                    <a:pt x="5823331" y="0"/>
                  </a:lnTo>
                  <a:lnTo>
                    <a:pt x="0" y="0"/>
                  </a:lnTo>
                  <a:lnTo>
                    <a:pt x="0" y="4959985"/>
                  </a:lnTo>
                  <a:close/>
                </a:path>
              </a:pathLst>
            </a:custGeom>
            <a:ln w="381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188316" y="3429000"/>
              <a:ext cx="5727065" cy="2197100"/>
            </a:xfrm>
            <a:custGeom>
              <a:avLst/>
              <a:gdLst/>
              <a:ahLst/>
              <a:cxnLst/>
              <a:rect l="l" t="t" r="r" b="b"/>
              <a:pathLst>
                <a:path w="5727065" h="2197100">
                  <a:moveTo>
                    <a:pt x="5727065" y="0"/>
                  </a:moveTo>
                  <a:lnTo>
                    <a:pt x="0" y="0"/>
                  </a:lnTo>
                  <a:lnTo>
                    <a:pt x="0" y="2196973"/>
                  </a:lnTo>
                  <a:lnTo>
                    <a:pt x="5727065" y="2196973"/>
                  </a:lnTo>
                  <a:lnTo>
                    <a:pt x="5727065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6347447" y="3417112"/>
            <a:ext cx="5300345" cy="21794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Between</a:t>
            </a:r>
            <a:r>
              <a:rPr sz="2800" b="1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Two</a:t>
            </a:r>
            <a:r>
              <a:rPr sz="2800" b="1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Identities: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The</a:t>
            </a:r>
            <a:r>
              <a:rPr sz="2800" b="1" spc="-9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Polish</a:t>
            </a:r>
            <a:r>
              <a:rPr sz="2800" b="1" spc="-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Population</a:t>
            </a:r>
            <a:r>
              <a:rPr sz="2800" b="1" spc="-7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25" dirty="0">
                <a:solidFill>
                  <a:srgbClr val="FFFFFF"/>
                </a:solidFill>
                <a:latin typeface="Verdana"/>
                <a:cs typeface="Verdana"/>
              </a:rPr>
              <a:t>of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Spisz</a:t>
            </a:r>
            <a:r>
              <a:rPr sz="2800" b="1" spc="-5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and</a:t>
            </a:r>
            <a:r>
              <a:rPr sz="2800" b="1" spc="-7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Orawa</a:t>
            </a:r>
            <a:r>
              <a:rPr sz="2800" b="1" spc="-6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under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Slovak</a:t>
            </a:r>
            <a:r>
              <a:rPr sz="2800" b="1" spc="-114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2800" b="1" dirty="0">
                <a:solidFill>
                  <a:srgbClr val="FFFFFF"/>
                </a:solidFill>
                <a:latin typeface="Verdana"/>
                <a:cs typeface="Verdana"/>
              </a:rPr>
              <a:t>Occupation</a:t>
            </a:r>
            <a:r>
              <a:rPr sz="2800" b="1" spc="-1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endParaRPr lang="en-IE" sz="2800" b="1" spc="-100" dirty="0">
              <a:solidFill>
                <a:srgbClr val="FFFFFF"/>
              </a:solidFill>
              <a:latin typeface="Verdana"/>
              <a:cs typeface="Verdana"/>
            </a:endParaRPr>
          </a:p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2800" b="1" spc="-10" dirty="0">
                <a:solidFill>
                  <a:srgbClr val="FFFFFF"/>
                </a:solidFill>
                <a:latin typeface="Verdana"/>
                <a:cs typeface="Verdana"/>
              </a:rPr>
              <a:t>(1939–1945)</a:t>
            </a:r>
            <a:endParaRPr sz="2800" dirty="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14743" y="614044"/>
          <a:ext cx="10549255" cy="491172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685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807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63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Assimilation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741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Intention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Complete</a:t>
                      </a:r>
                      <a:r>
                        <a:rPr sz="2000" spc="-3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inclusion</a:t>
                      </a:r>
                      <a:r>
                        <a:rPr sz="2000" spc="-3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and</a:t>
                      </a:r>
                      <a:r>
                        <a:rPr sz="2000" spc="-5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assimilation</a:t>
                      </a:r>
                      <a:r>
                        <a:rPr sz="2000" spc="-1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of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5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non-core</a:t>
                      </a:r>
                      <a:r>
                        <a:rPr sz="2000" spc="-6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group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3106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Approach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tc>
                  <a:txBody>
                    <a:bodyPr/>
                    <a:lstStyle/>
                    <a:p>
                      <a:pPr marL="434340" indent="-34290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434340" algn="l"/>
                        </a:tabLst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Imposing</a:t>
                      </a:r>
                      <a:r>
                        <a:rPr sz="2000" spc="-7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Slovak</a:t>
                      </a:r>
                      <a:r>
                        <a:rPr sz="2000" spc="-6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language</a:t>
                      </a:r>
                      <a:endParaRPr sz="2000">
                        <a:latin typeface="Verdana"/>
                        <a:cs typeface="Verdana"/>
                      </a:endParaRPr>
                    </a:p>
                    <a:p>
                      <a:pPr marL="434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434340" algn="l"/>
                        </a:tabLst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Economic</a:t>
                      </a:r>
                      <a:r>
                        <a:rPr sz="2000" spc="-6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incentives</a:t>
                      </a:r>
                      <a:endParaRPr sz="2000">
                        <a:latin typeface="Verdana"/>
                        <a:cs typeface="Verdana"/>
                      </a:endParaRPr>
                    </a:p>
                    <a:p>
                      <a:pPr marL="434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434340" algn="l"/>
                        </a:tabLst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Strong</a:t>
                      </a:r>
                      <a:r>
                        <a:rPr sz="2000" spc="-5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focus</a:t>
                      </a:r>
                      <a:r>
                        <a:rPr sz="2000" spc="-5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on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culture,</a:t>
                      </a:r>
                      <a:r>
                        <a:rPr sz="2000" spc="-4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education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and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religion</a:t>
                      </a:r>
                      <a:endParaRPr sz="2000">
                        <a:latin typeface="Verdana"/>
                        <a:cs typeface="Verdana"/>
                      </a:endParaRPr>
                    </a:p>
                    <a:p>
                      <a:pPr marL="434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434340" algn="l"/>
                        </a:tabLst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Social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support</a:t>
                      </a:r>
                      <a:endParaRPr sz="2000">
                        <a:latin typeface="Verdana"/>
                        <a:cs typeface="Verdana"/>
                      </a:endParaRPr>
                    </a:p>
                    <a:p>
                      <a:pPr marL="434340" indent="-34290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434340" algn="l"/>
                        </a:tabLst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Restricting</a:t>
                      </a:r>
                      <a:r>
                        <a:rPr sz="20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polish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institutions</a:t>
                      </a:r>
                      <a:r>
                        <a:rPr sz="20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and</a:t>
                      </a:r>
                      <a:r>
                        <a:rPr sz="2000" spc="-4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language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944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Violence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2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violent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object 3"/>
          <p:cNvSpPr txBox="1"/>
          <p:nvPr/>
        </p:nvSpPr>
        <p:spPr>
          <a:xfrm>
            <a:off x="899871" y="5939129"/>
            <a:ext cx="278193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latin typeface="Verdana"/>
                <a:cs typeface="Verdana"/>
              </a:rPr>
              <a:t>Why</a:t>
            </a:r>
            <a:r>
              <a:rPr sz="2400" spc="-65" dirty="0">
                <a:latin typeface="Verdana"/>
                <a:cs typeface="Verdana"/>
              </a:rPr>
              <a:t> </a:t>
            </a:r>
            <a:r>
              <a:rPr sz="2400" spc="-10" dirty="0">
                <a:latin typeface="Verdana"/>
                <a:cs typeface="Verdana"/>
              </a:rPr>
              <a:t>assimilation?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094" y="1980772"/>
            <a:ext cx="10327005" cy="38677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2425" marR="5715" indent="-340360" algn="just">
              <a:lnSpc>
                <a:spcPct val="150100"/>
              </a:lnSpc>
              <a:spcBef>
                <a:spcPts val="100"/>
              </a:spcBef>
              <a:buClr>
                <a:srgbClr val="111E46"/>
              </a:buClr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spc="26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Polish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population</a:t>
            </a:r>
            <a:r>
              <a:rPr sz="2400" spc="29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2400" spc="28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Spisz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and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Orawa</a:t>
            </a:r>
            <a:r>
              <a:rPr sz="2400" spc="27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regions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faced 	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relatively</a:t>
            </a:r>
            <a:r>
              <a:rPr sz="2400" spc="2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weak</a:t>
            </a:r>
            <a:r>
              <a:rPr sz="2400" spc="2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discrimination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comparing</a:t>
            </a:r>
            <a:r>
              <a:rPr sz="2400" spc="2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</a:t>
            </a:r>
            <a:r>
              <a:rPr sz="2400" spc="2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other</a:t>
            </a:r>
            <a:r>
              <a:rPr sz="2400" spc="2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minorities</a:t>
            </a:r>
            <a:r>
              <a:rPr sz="2400" spc="2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Verdana"/>
                <a:cs typeface="Verdana"/>
              </a:rPr>
              <a:t>at 	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Verdana"/>
                <a:cs typeface="Verdana"/>
              </a:rPr>
              <a:t>time</a:t>
            </a:r>
            <a:endParaRPr sz="2400">
              <a:latin typeface="Verdana"/>
              <a:cs typeface="Verdana"/>
            </a:endParaRPr>
          </a:p>
          <a:p>
            <a:pPr marL="352425" marR="8255" indent="-340360" algn="just">
              <a:lnSpc>
                <a:spcPct val="15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Slovak</a:t>
            </a:r>
            <a:r>
              <a:rPr sz="2400" spc="-12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authorities</a:t>
            </a:r>
            <a:r>
              <a:rPr sz="2400" spc="-12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did</a:t>
            </a:r>
            <a:r>
              <a:rPr sz="2400" spc="-12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not</a:t>
            </a:r>
            <a:r>
              <a:rPr sz="2400" spc="-114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recognize</a:t>
            </a:r>
            <a:r>
              <a:rPr sz="2400" spc="5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Poles</a:t>
            </a:r>
            <a:r>
              <a:rPr sz="2400" spc="-12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as</a:t>
            </a:r>
            <a:r>
              <a:rPr sz="2400" spc="-12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</a:t>
            </a:r>
            <a:r>
              <a:rPr sz="2400" spc="-12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minority</a:t>
            </a:r>
            <a:r>
              <a:rPr sz="2400" spc="5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Verdana"/>
                <a:cs typeface="Verdana"/>
              </a:rPr>
              <a:t>and 	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planned</a:t>
            </a:r>
            <a:r>
              <a:rPr sz="2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fully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assimilate</a:t>
            </a:r>
            <a:r>
              <a:rPr sz="2400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them</a:t>
            </a:r>
            <a:r>
              <a:rPr sz="2400" spc="-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into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Slovak</a:t>
            </a:r>
            <a:r>
              <a:rPr sz="2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society</a:t>
            </a:r>
            <a:endParaRPr sz="2400">
              <a:latin typeface="Verdana"/>
              <a:cs typeface="Verdana"/>
            </a:endParaRPr>
          </a:p>
          <a:p>
            <a:pPr marL="353060" indent="-340360" algn="just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3060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It</a:t>
            </a:r>
            <a:r>
              <a:rPr sz="2400" spc="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is</a:t>
            </a:r>
            <a:r>
              <a:rPr sz="2400" spc="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hard</a:t>
            </a:r>
            <a:r>
              <a:rPr sz="2400" spc="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</a:t>
            </a:r>
            <a:r>
              <a:rPr sz="2400" spc="75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assess</a:t>
            </a:r>
            <a:r>
              <a:rPr sz="2400" spc="7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whether</a:t>
            </a:r>
            <a:r>
              <a:rPr sz="2400" spc="7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spc="8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assimilation</a:t>
            </a:r>
            <a:r>
              <a:rPr sz="2400" spc="8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process</a:t>
            </a:r>
            <a:r>
              <a:rPr sz="2400" spc="70" dirty="0">
                <a:solidFill>
                  <a:srgbClr val="111E46"/>
                </a:solidFill>
                <a:latin typeface="Verdana"/>
                <a:cs typeface="Verdana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Verdana"/>
                <a:cs typeface="Verdana"/>
              </a:rPr>
              <a:t>was</a:t>
            </a:r>
            <a:endParaRPr sz="2400">
              <a:latin typeface="Verdana"/>
              <a:cs typeface="Verdana"/>
            </a:endParaRPr>
          </a:p>
          <a:p>
            <a:pPr marL="354965">
              <a:lnSpc>
                <a:spcPct val="100000"/>
              </a:lnSpc>
              <a:spcBef>
                <a:spcPts val="1440"/>
              </a:spcBef>
            </a:pP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successful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467487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L="168275" algn="ctr">
              <a:lnSpc>
                <a:spcPct val="100000"/>
              </a:lnSpc>
              <a:spcBef>
                <a:spcPts val="195"/>
              </a:spcBef>
            </a:pPr>
            <a:r>
              <a:rPr spc="-10" dirty="0"/>
              <a:t>Conclusions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094" y="1631670"/>
            <a:ext cx="10327640" cy="4827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  <a:spcBef>
                <a:spcPts val="10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Awzan,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K.</a:t>
            </a:r>
            <a:r>
              <a:rPr sz="1400" spc="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(2022).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Okupacja,</a:t>
            </a:r>
            <a:r>
              <a:rPr sz="1400" i="1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której…</a:t>
            </a:r>
            <a:r>
              <a:rPr sz="1400" i="1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nie</a:t>
            </a:r>
            <a:r>
              <a:rPr sz="1400" i="1" spc="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było?</a:t>
            </a:r>
            <a:r>
              <a:rPr sz="1400" i="1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Życie codzienne</a:t>
            </a:r>
            <a:r>
              <a:rPr sz="1400" i="1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i="1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wojennych wspomnieniach mieszkańców</a:t>
            </a:r>
            <a:r>
              <a:rPr sz="1400" i="1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Spisza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i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Orawy,</a:t>
            </a:r>
            <a:r>
              <a:rPr sz="1400" i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zebranych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latach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1967–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1970</a:t>
            </a:r>
            <a:r>
              <a:rPr sz="1400" i="1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i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pół</a:t>
            </a:r>
            <a:r>
              <a:rPr sz="1400" i="1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wieku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później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.</a:t>
            </a:r>
            <a:r>
              <a:rPr sz="1400" spc="-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Wrocławski</a:t>
            </a:r>
            <a:r>
              <a:rPr sz="1400" i="1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Rocznik</a:t>
            </a:r>
            <a:r>
              <a:rPr sz="1400" i="1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Historii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Mówionej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,</a:t>
            </a:r>
            <a:r>
              <a:rPr sz="1400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(321).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Awzan,</a:t>
            </a:r>
            <a:r>
              <a:rPr sz="1400" spc="4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K.</a:t>
            </a:r>
            <a:r>
              <a:rPr sz="1400" spc="4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(2023).</a:t>
            </a:r>
            <a:r>
              <a:rPr sz="1400" spc="4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Słowacka</a:t>
            </a:r>
            <a:r>
              <a:rPr sz="1400" spc="459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okupacja</a:t>
            </a:r>
            <a:r>
              <a:rPr sz="1400" spc="4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polskiej</a:t>
            </a:r>
            <a:r>
              <a:rPr sz="1400" spc="4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Orawy</a:t>
            </a:r>
            <a:r>
              <a:rPr sz="1400" spc="459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4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latach</a:t>
            </a:r>
            <a:r>
              <a:rPr sz="1400" spc="4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1939–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1945</a:t>
            </a:r>
            <a:r>
              <a:rPr sz="1400" spc="4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459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świetle</a:t>
            </a:r>
            <a:r>
              <a:rPr sz="1400" spc="4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dokumentów</a:t>
            </a:r>
            <a:r>
              <a:rPr sz="1400" spc="4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Urzędu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Powiatowego</a:t>
            </a:r>
            <a:r>
              <a:rPr sz="1400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Trzcianie.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S.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Szyc</a:t>
            </a:r>
            <a:r>
              <a:rPr sz="1400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(Ed.),</a:t>
            </a:r>
            <a:r>
              <a:rPr sz="1400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Studia</a:t>
            </a:r>
            <a:r>
              <a:rPr sz="1400" i="1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z</a:t>
            </a:r>
            <a:r>
              <a:rPr sz="1400" i="1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historii</a:t>
            </a:r>
            <a:r>
              <a:rPr sz="1400" i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najnowszej</a:t>
            </a:r>
            <a:r>
              <a:rPr sz="1400" i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Polski</a:t>
            </a:r>
            <a:r>
              <a:rPr sz="1400" i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(Tom</a:t>
            </a:r>
            <a:r>
              <a:rPr sz="1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5,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pp.</a:t>
            </a:r>
            <a:r>
              <a:rPr sz="1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80–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96).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Instytut</a:t>
            </a:r>
            <a:r>
              <a:rPr sz="1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Pamięci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Narodowej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–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Komisja</a:t>
            </a:r>
            <a:r>
              <a:rPr sz="1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Ścigania</a:t>
            </a:r>
            <a:r>
              <a:rPr sz="1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Zbrodni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przeciwko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Narodowi</a:t>
            </a:r>
            <a:r>
              <a:rPr sz="1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Polskiemu.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Jesenský,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M.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(2014).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1400" i="1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Slovak–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Polish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border,</a:t>
            </a:r>
            <a:r>
              <a:rPr sz="1400" i="1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1918–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1947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.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Palgrave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Macmillan.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0"/>
              </a:spcBef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Korkuć,</a:t>
            </a:r>
            <a:r>
              <a:rPr sz="1400" spc="2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M.</a:t>
            </a:r>
            <a:r>
              <a:rPr sz="1400" spc="2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(2010).</a:t>
            </a:r>
            <a:r>
              <a:rPr sz="1400" spc="2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Słowacki</a:t>
            </a:r>
            <a:r>
              <a:rPr sz="1400" spc="2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udział</a:t>
            </a:r>
            <a:r>
              <a:rPr sz="1400" spc="2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2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wojnie.</a:t>
            </a:r>
            <a:r>
              <a:rPr sz="1400" spc="2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Okupacja</a:t>
            </a:r>
            <a:r>
              <a:rPr sz="1400" spc="2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polskiego</a:t>
            </a:r>
            <a:r>
              <a:rPr sz="1400" spc="2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Spiszu</a:t>
            </a:r>
            <a:r>
              <a:rPr sz="1400" spc="2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</a:t>
            </a:r>
            <a:r>
              <a:rPr sz="1400" spc="2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Orawy.</a:t>
            </a:r>
            <a:r>
              <a:rPr sz="1400" spc="2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Biuletyn</a:t>
            </a:r>
            <a:r>
              <a:rPr sz="1400" i="1" spc="2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Instytutu</a:t>
            </a:r>
            <a:r>
              <a:rPr sz="1400" i="1" spc="2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Pamięci</a:t>
            </a:r>
            <a:endParaRPr sz="1400">
              <a:latin typeface="Verdana"/>
              <a:cs typeface="Verdana"/>
            </a:endParaRPr>
          </a:p>
          <a:p>
            <a:pPr marL="12700" algn="just">
              <a:lnSpc>
                <a:spcPct val="100000"/>
              </a:lnSpc>
              <a:spcBef>
                <a:spcPts val="845"/>
              </a:spcBef>
            </a:pP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Narodowej,</a:t>
            </a:r>
            <a:r>
              <a:rPr sz="1400" i="1" spc="-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1–2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(108–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109),</a:t>
            </a:r>
            <a:r>
              <a:rPr sz="1400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24–</a:t>
            </a:r>
            <a:r>
              <a:rPr sz="1400" spc="-25" dirty="0">
                <a:solidFill>
                  <a:srgbClr val="111E46"/>
                </a:solidFill>
                <a:latin typeface="Verdana"/>
                <a:cs typeface="Verdana"/>
              </a:rPr>
              <a:t>30.</a:t>
            </a:r>
            <a:endParaRPr sz="1400">
              <a:latin typeface="Verdana"/>
              <a:cs typeface="Verdana"/>
            </a:endParaRPr>
          </a:p>
          <a:p>
            <a:pPr marL="12700" marR="5080" algn="just">
              <a:lnSpc>
                <a:spcPct val="150000"/>
              </a:lnSpc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Laincz,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E.</a:t>
            </a:r>
            <a:r>
              <a:rPr sz="1400" spc="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(2016).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Život</a:t>
            </a:r>
            <a:r>
              <a:rPr sz="1400" spc="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na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slovensko-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poľskom</a:t>
            </a:r>
            <a:r>
              <a:rPr sz="1400" spc="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pohraničí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v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rokoch</a:t>
            </a:r>
            <a:r>
              <a:rPr sz="1400" spc="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1939–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1943.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1400" spc="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T.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Gajownik,</a:t>
            </a:r>
            <a:r>
              <a:rPr sz="1400" spc="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P.</a:t>
            </a:r>
            <a:r>
              <a:rPr sz="1400" spc="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Jędrzejewski,</a:t>
            </a:r>
            <a:r>
              <a:rPr sz="1400" spc="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25" dirty="0">
                <a:solidFill>
                  <a:srgbClr val="111E46"/>
                </a:solidFill>
                <a:latin typeface="Verdana"/>
                <a:cs typeface="Verdana"/>
              </a:rPr>
              <a:t>R.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Kowalski,</a:t>
            </a:r>
            <a:r>
              <a:rPr sz="1400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&amp;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G.</a:t>
            </a:r>
            <a:r>
              <a:rPr sz="1400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Szuster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(Eds.),</a:t>
            </a:r>
            <a:r>
              <a:rPr sz="1400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Stosunki</a:t>
            </a:r>
            <a:r>
              <a:rPr sz="1400" i="1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polsko-słowacko-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węgierskie</a:t>
            </a:r>
            <a:r>
              <a:rPr sz="1400" i="1" spc="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na przestrzeni</a:t>
            </a:r>
            <a:r>
              <a:rPr sz="1400" i="1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wieków</a:t>
            </a:r>
            <a:r>
              <a:rPr sz="1400" i="1" spc="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(pp.</a:t>
            </a:r>
            <a:r>
              <a:rPr sz="1400" spc="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211–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230).</a:t>
            </a:r>
            <a:r>
              <a:rPr sz="1400" spc="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Polskie 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Towarzystwo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Historyczne,</a:t>
            </a:r>
            <a:r>
              <a:rPr sz="1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Oddział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Nowym</a:t>
            </a:r>
            <a:r>
              <a:rPr sz="1400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Targu.</a:t>
            </a:r>
            <a:endParaRPr sz="1400">
              <a:latin typeface="Verdana"/>
              <a:cs typeface="Verdana"/>
            </a:endParaRPr>
          </a:p>
          <a:p>
            <a:pPr marL="12700" marR="5080" algn="just">
              <a:lnSpc>
                <a:spcPct val="150000"/>
              </a:lnSpc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Mylonas,</a:t>
            </a:r>
            <a:r>
              <a:rPr sz="1400" spc="2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H.</a:t>
            </a:r>
            <a:r>
              <a:rPr sz="1400" spc="2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(2008).</a:t>
            </a:r>
            <a:r>
              <a:rPr sz="1400" spc="2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Assimilation</a:t>
            </a:r>
            <a:r>
              <a:rPr sz="1400" spc="254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and</a:t>
            </a:r>
            <a:r>
              <a:rPr sz="1400" spc="2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its</a:t>
            </a:r>
            <a:r>
              <a:rPr sz="1400" spc="2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alternatives:</a:t>
            </a:r>
            <a:r>
              <a:rPr sz="1400" spc="2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Caveats</a:t>
            </a:r>
            <a:r>
              <a:rPr sz="1400" spc="2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1400" spc="2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1400" spc="2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study</a:t>
            </a:r>
            <a:r>
              <a:rPr sz="1400" spc="2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1400" spc="2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nation-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building</a:t>
            </a:r>
            <a:r>
              <a:rPr sz="1400" spc="2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policies.</a:t>
            </a:r>
            <a:r>
              <a:rPr sz="1400" spc="254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1400" spc="254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The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politics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nation-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building:</a:t>
            </a:r>
            <a:r>
              <a:rPr sz="1400" i="1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Inclusion</a:t>
            </a:r>
            <a:r>
              <a:rPr sz="1400" i="1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or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exclusion</a:t>
            </a:r>
            <a:r>
              <a:rPr sz="1400" i="1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(pp.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65–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92).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MIT</a:t>
            </a:r>
            <a:r>
              <a:rPr sz="1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Press.</a:t>
            </a:r>
            <a:endParaRPr sz="1400">
              <a:latin typeface="Verdana"/>
              <a:cs typeface="Verdana"/>
            </a:endParaRPr>
          </a:p>
          <a:p>
            <a:pPr marL="12700" marR="6350" algn="just">
              <a:lnSpc>
                <a:spcPct val="150000"/>
              </a:lnSpc>
            </a:pP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Tłomacki,</a:t>
            </a:r>
            <a:r>
              <a:rPr sz="1400" spc="1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A.</a:t>
            </a:r>
            <a:r>
              <a:rPr sz="1400" spc="1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(2011).</a:t>
            </a:r>
            <a:r>
              <a:rPr sz="1400" spc="2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Powrót</a:t>
            </a:r>
            <a:r>
              <a:rPr sz="1400" spc="1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do</a:t>
            </a:r>
            <a:r>
              <a:rPr sz="1400" spc="1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Polski</a:t>
            </a:r>
            <a:r>
              <a:rPr sz="1400" spc="21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w</a:t>
            </a:r>
            <a:r>
              <a:rPr sz="1400" spc="1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latach</a:t>
            </a:r>
            <a:r>
              <a:rPr sz="1400" spc="1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1945–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1948</a:t>
            </a:r>
            <a:r>
              <a:rPr sz="1400" spc="20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północnych</a:t>
            </a:r>
            <a:r>
              <a:rPr sz="1400" spc="1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rejonów</a:t>
            </a:r>
            <a:r>
              <a:rPr sz="1400" spc="1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Spiszu.</a:t>
            </a:r>
            <a:r>
              <a:rPr sz="1400" spc="1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Przyczynek</a:t>
            </a:r>
            <a:r>
              <a:rPr sz="1400" spc="1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do</a:t>
            </a:r>
            <a:r>
              <a:rPr sz="1400" spc="1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dziejów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sporów</a:t>
            </a:r>
            <a:r>
              <a:rPr sz="1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granicznych</a:t>
            </a:r>
            <a:r>
              <a:rPr sz="1400" spc="-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między</a:t>
            </a:r>
            <a:r>
              <a:rPr sz="1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Polakami,</a:t>
            </a:r>
            <a:r>
              <a:rPr sz="1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Czechami</a:t>
            </a:r>
            <a:r>
              <a:rPr sz="1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i</a:t>
            </a:r>
            <a:r>
              <a:rPr sz="1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Słowakami.</a:t>
            </a:r>
            <a:r>
              <a:rPr sz="1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Bezpieczeństwo.</a:t>
            </a:r>
            <a:r>
              <a:rPr sz="1400" i="1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Teoria</a:t>
            </a:r>
            <a:r>
              <a:rPr sz="1400" i="1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i</a:t>
            </a:r>
            <a:r>
              <a:rPr sz="1400" i="1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Praktyka,</a:t>
            </a:r>
            <a:r>
              <a:rPr sz="1400" i="1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i="1" dirty="0">
                <a:solidFill>
                  <a:srgbClr val="111E46"/>
                </a:solidFill>
                <a:latin typeface="Verdana"/>
                <a:cs typeface="Verdana"/>
              </a:rPr>
              <a:t>(1)</a:t>
            </a:r>
            <a:r>
              <a:rPr sz="1400" dirty="0">
                <a:solidFill>
                  <a:srgbClr val="111E46"/>
                </a:solidFill>
                <a:latin typeface="Verdana"/>
                <a:cs typeface="Verdana"/>
              </a:rPr>
              <a:t>,</a:t>
            </a:r>
            <a:r>
              <a:rPr sz="1400" spc="-2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1400" spc="-10" dirty="0">
                <a:solidFill>
                  <a:srgbClr val="111E46"/>
                </a:solidFill>
                <a:latin typeface="Verdana"/>
                <a:cs typeface="Verdana"/>
              </a:rPr>
              <a:t>93–</a:t>
            </a:r>
            <a:r>
              <a:rPr sz="1400" spc="-20" dirty="0">
                <a:solidFill>
                  <a:srgbClr val="111E46"/>
                </a:solidFill>
                <a:latin typeface="Verdana"/>
                <a:cs typeface="Verdana"/>
              </a:rPr>
              <a:t>110.</a:t>
            </a:r>
            <a:endParaRPr sz="14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467487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L="353060" algn="ctr">
              <a:lnSpc>
                <a:spcPct val="100000"/>
              </a:lnSpc>
              <a:spcBef>
                <a:spcPts val="195"/>
              </a:spcBef>
            </a:pPr>
            <a:r>
              <a:rPr spc="-10" dirty="0"/>
              <a:t>Bibliography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7" name="object 7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4" name="object 14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grpSp>
        <p:nvGrpSpPr>
          <p:cNvPr id="21" name="object 21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2" name="object 22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214134" y="167843"/>
            <a:ext cx="7096759" cy="5424170"/>
            <a:chOff x="214134" y="167843"/>
            <a:chExt cx="7096759" cy="5424170"/>
          </a:xfrm>
        </p:grpSpPr>
        <p:pic>
          <p:nvPicPr>
            <p:cNvPr id="25" name="object 2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14134" y="167843"/>
              <a:ext cx="7096759" cy="5423789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214134" y="4219625"/>
              <a:ext cx="2846070" cy="671830"/>
            </a:xfrm>
            <a:custGeom>
              <a:avLst/>
              <a:gdLst/>
              <a:ahLst/>
              <a:cxnLst/>
              <a:rect l="l" t="t" r="r" b="b"/>
              <a:pathLst>
                <a:path w="2846070" h="671829">
                  <a:moveTo>
                    <a:pt x="2845689" y="0"/>
                  </a:moveTo>
                  <a:lnTo>
                    <a:pt x="0" y="0"/>
                  </a:lnTo>
                  <a:lnTo>
                    <a:pt x="0" y="671779"/>
                  </a:lnTo>
                  <a:lnTo>
                    <a:pt x="2845689" y="671779"/>
                  </a:lnTo>
                  <a:lnTo>
                    <a:pt x="2845689" y="0"/>
                  </a:lnTo>
                  <a:close/>
                </a:path>
              </a:pathLst>
            </a:custGeom>
            <a:solidFill>
              <a:srgbClr val="4DBC9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492658" y="4227957"/>
            <a:ext cx="2066925" cy="55435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3450" b="1" dirty="0">
                <a:solidFill>
                  <a:srgbClr val="FFFFFF"/>
                </a:solidFill>
                <a:latin typeface="Calibri"/>
                <a:cs typeface="Calibri"/>
              </a:rPr>
              <a:t>Thank </a:t>
            </a:r>
            <a:r>
              <a:rPr sz="3450" b="1" spc="-20" dirty="0">
                <a:solidFill>
                  <a:srgbClr val="FFFFFF"/>
                </a:solidFill>
                <a:latin typeface="Calibri"/>
                <a:cs typeface="Calibri"/>
              </a:rPr>
              <a:t>you!</a:t>
            </a:r>
            <a:endParaRPr sz="345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014" y="5621528"/>
            <a:ext cx="500443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Century Schoolbook"/>
                <a:cs typeface="Century Schoolbook"/>
              </a:rPr>
              <a:t>Image</a:t>
            </a:r>
            <a:r>
              <a:rPr sz="900" spc="204" dirty="0">
                <a:latin typeface="Century Schoolbook"/>
                <a:cs typeface="Century Schoolbook"/>
              </a:rPr>
              <a:t> </a:t>
            </a:r>
            <a:r>
              <a:rPr sz="900" dirty="0">
                <a:latin typeface="Century Schoolbook"/>
                <a:cs typeface="Century Schoolbook"/>
              </a:rPr>
              <a:t>source:</a:t>
            </a:r>
            <a:r>
              <a:rPr sz="900" spc="229" dirty="0">
                <a:latin typeface="Century Schoolbook"/>
                <a:cs typeface="Century Schoolbook"/>
              </a:rPr>
              <a:t> </a:t>
            </a:r>
            <a:r>
              <a:rPr sz="900" spc="-10" dirty="0">
                <a:latin typeface="Century Schoolbook"/>
                <a:cs typeface="Century Schoolbook"/>
                <a:hlinkClick r:id="rId9"/>
              </a:rPr>
              <a:t>https://www.kuzniapodrozy.pl/orawa-przelecz-bory-podwilk-podszkle-bukowina/</a:t>
            </a:r>
            <a:endParaRPr sz="900">
              <a:latin typeface="Century Schoolbook"/>
              <a:cs typeface="Century Schoolbook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14896" y="4912029"/>
            <a:ext cx="4644390" cy="671830"/>
          </a:xfrm>
          <a:custGeom>
            <a:avLst/>
            <a:gdLst/>
            <a:ahLst/>
            <a:cxnLst/>
            <a:rect l="l" t="t" r="r" b="b"/>
            <a:pathLst>
              <a:path w="4644390" h="671829">
                <a:moveTo>
                  <a:pt x="4644009" y="0"/>
                </a:moveTo>
                <a:lnTo>
                  <a:pt x="0" y="0"/>
                </a:lnTo>
                <a:lnTo>
                  <a:pt x="0" y="671779"/>
                </a:lnTo>
                <a:lnTo>
                  <a:pt x="4644009" y="671779"/>
                </a:lnTo>
                <a:lnTo>
                  <a:pt x="4644009" y="0"/>
                </a:lnTo>
                <a:close/>
              </a:path>
            </a:pathLst>
          </a:custGeom>
          <a:solidFill>
            <a:srgbClr val="4DBC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505764" y="5054600"/>
            <a:ext cx="40589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  <a:hlinkClick r:id="rId10"/>
              </a:rPr>
              <a:t>szymon.gorkiewicz@student.uj.edu.pl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>
                <a:latin typeface="Calibri"/>
                <a:cs typeface="Calibri"/>
              </a:rPr>
              <a:t>Spisz</a:t>
            </a:r>
          </a:p>
        </p:txBody>
      </p:sp>
      <p:pic>
        <p:nvPicPr>
          <p:cNvPr id="3" name="object 3" descr="A map of the czech republic  AI-generated content may be incorrect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7338" y="1296682"/>
            <a:ext cx="9577196" cy="498322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386332" y="6375603"/>
            <a:ext cx="2588895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Century Schoolbook"/>
                <a:cs typeface="Century Schoolbook"/>
              </a:rPr>
              <a:t>Image</a:t>
            </a:r>
            <a:r>
              <a:rPr sz="900" spc="-30" dirty="0">
                <a:latin typeface="Century Schoolbook"/>
                <a:cs typeface="Century Schoolbook"/>
              </a:rPr>
              <a:t> </a:t>
            </a:r>
            <a:r>
              <a:rPr sz="900" dirty="0">
                <a:latin typeface="Century Schoolbook"/>
                <a:cs typeface="Century Schoolbook"/>
              </a:rPr>
              <a:t>source:</a:t>
            </a:r>
            <a:r>
              <a:rPr sz="900" spc="-20" dirty="0">
                <a:latin typeface="Century Schoolbook"/>
                <a:cs typeface="Century Schoolbook"/>
              </a:rPr>
              <a:t> </a:t>
            </a:r>
            <a:r>
              <a:rPr sz="900" spc="-10" dirty="0">
                <a:latin typeface="Century Schoolbook"/>
                <a:cs typeface="Century Schoolbook"/>
                <a:hlinkClick r:id="rId3"/>
              </a:rPr>
              <a:t>https://pl.wikipedia.org/wiki/Spisz</a:t>
            </a:r>
            <a:endParaRPr sz="90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pc="-10" dirty="0">
                <a:latin typeface="Calibri"/>
                <a:cs typeface="Calibri"/>
              </a:rPr>
              <a:t>Orawa</a:t>
            </a:r>
          </a:p>
        </p:txBody>
      </p:sp>
      <p:pic>
        <p:nvPicPr>
          <p:cNvPr id="3" name="object 3" descr="A map of a country  AI-generated content may be incorrect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07338" y="1296682"/>
            <a:ext cx="9577196" cy="498322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382013" y="6370116"/>
            <a:ext cx="3497579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Century Schoolbook"/>
                <a:cs typeface="Century Schoolbook"/>
              </a:rPr>
              <a:t>Image</a:t>
            </a:r>
            <a:r>
              <a:rPr sz="900" spc="-30" dirty="0">
                <a:latin typeface="Century Schoolbook"/>
                <a:cs typeface="Century Schoolbook"/>
              </a:rPr>
              <a:t> </a:t>
            </a:r>
            <a:r>
              <a:rPr sz="900" dirty="0">
                <a:latin typeface="Century Schoolbook"/>
                <a:cs typeface="Century Schoolbook"/>
              </a:rPr>
              <a:t>source:</a:t>
            </a:r>
            <a:r>
              <a:rPr sz="900" spc="-20" dirty="0">
                <a:latin typeface="Century Schoolbook"/>
                <a:cs typeface="Century Schoolbook"/>
              </a:rPr>
              <a:t> </a:t>
            </a:r>
            <a:r>
              <a:rPr sz="900" spc="-10" dirty="0">
                <a:latin typeface="Century Schoolbook"/>
                <a:cs typeface="Century Schoolbook"/>
                <a:hlinkClick r:id="rId3"/>
              </a:rPr>
              <a:t>https://pl.wikipedia.org/wiki/Orawa_%28region%29</a:t>
            </a:r>
            <a:endParaRPr sz="90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725424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R="10160" algn="ctr">
              <a:lnSpc>
                <a:spcPct val="100000"/>
              </a:lnSpc>
              <a:spcBef>
                <a:spcPts val="195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situation</a:t>
            </a:r>
            <a:r>
              <a:rPr spc="-65" dirty="0"/>
              <a:t> </a:t>
            </a:r>
            <a:r>
              <a:rPr dirty="0"/>
              <a:t>in</a:t>
            </a:r>
            <a:r>
              <a:rPr spc="-20" dirty="0"/>
              <a:t> 1939</a:t>
            </a:r>
          </a:p>
        </p:txBody>
      </p:sp>
      <p:grpSp>
        <p:nvGrpSpPr>
          <p:cNvPr id="3" name="object 3" descr="A map of the country with a plane flying  AI-generated content may be incorrect."/>
          <p:cNvGrpSpPr/>
          <p:nvPr/>
        </p:nvGrpSpPr>
        <p:grpSpPr>
          <a:xfrm>
            <a:off x="2465070" y="1357452"/>
            <a:ext cx="7261859" cy="5252720"/>
            <a:chOff x="2465070" y="1357452"/>
            <a:chExt cx="7261859" cy="5252720"/>
          </a:xfrm>
        </p:grpSpPr>
        <p:pic>
          <p:nvPicPr>
            <p:cNvPr id="4" name="object 4" descr="A map of the country with a plane flying  AI-generated content may be incorrect.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65070" y="1357452"/>
              <a:ext cx="7261733" cy="5252720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4910201" y="5047995"/>
              <a:ext cx="1816735" cy="1052195"/>
            </a:xfrm>
            <a:custGeom>
              <a:avLst/>
              <a:gdLst/>
              <a:ahLst/>
              <a:cxnLst/>
              <a:rect l="l" t="t" r="r" b="b"/>
              <a:pathLst>
                <a:path w="1816734" h="1052195">
                  <a:moveTo>
                    <a:pt x="0" y="526033"/>
                  </a:moveTo>
                  <a:lnTo>
                    <a:pt x="7645" y="457472"/>
                  </a:lnTo>
                  <a:lnTo>
                    <a:pt x="29945" y="391572"/>
                  </a:lnTo>
                  <a:lnTo>
                    <a:pt x="65943" y="328889"/>
                  </a:lnTo>
                  <a:lnTo>
                    <a:pt x="114681" y="269979"/>
                  </a:lnTo>
                  <a:lnTo>
                    <a:pt x="143528" y="242111"/>
                  </a:lnTo>
                  <a:lnTo>
                    <a:pt x="175203" y="215396"/>
                  </a:lnTo>
                  <a:lnTo>
                    <a:pt x="209584" y="189900"/>
                  </a:lnTo>
                  <a:lnTo>
                    <a:pt x="246552" y="165695"/>
                  </a:lnTo>
                  <a:lnTo>
                    <a:pt x="285988" y="142850"/>
                  </a:lnTo>
                  <a:lnTo>
                    <a:pt x="327773" y="121433"/>
                  </a:lnTo>
                  <a:lnTo>
                    <a:pt x="371785" y="101514"/>
                  </a:lnTo>
                  <a:lnTo>
                    <a:pt x="417907" y="83163"/>
                  </a:lnTo>
                  <a:lnTo>
                    <a:pt x="466018" y="66449"/>
                  </a:lnTo>
                  <a:lnTo>
                    <a:pt x="515999" y="51442"/>
                  </a:lnTo>
                  <a:lnTo>
                    <a:pt x="567731" y="38210"/>
                  </a:lnTo>
                  <a:lnTo>
                    <a:pt x="621092" y="26824"/>
                  </a:lnTo>
                  <a:lnTo>
                    <a:pt x="675965" y="17352"/>
                  </a:lnTo>
                  <a:lnTo>
                    <a:pt x="732230" y="9864"/>
                  </a:lnTo>
                  <a:lnTo>
                    <a:pt x="789766" y="4430"/>
                  </a:lnTo>
                  <a:lnTo>
                    <a:pt x="848455" y="1119"/>
                  </a:lnTo>
                  <a:lnTo>
                    <a:pt x="908176" y="0"/>
                  </a:lnTo>
                  <a:lnTo>
                    <a:pt x="967883" y="1119"/>
                  </a:lnTo>
                  <a:lnTo>
                    <a:pt x="1026559" y="4430"/>
                  </a:lnTo>
                  <a:lnTo>
                    <a:pt x="1084083" y="9864"/>
                  </a:lnTo>
                  <a:lnTo>
                    <a:pt x="1140336" y="17352"/>
                  </a:lnTo>
                  <a:lnTo>
                    <a:pt x="1195199" y="26824"/>
                  </a:lnTo>
                  <a:lnTo>
                    <a:pt x="1248551" y="38210"/>
                  </a:lnTo>
                  <a:lnTo>
                    <a:pt x="1300274" y="51442"/>
                  </a:lnTo>
                  <a:lnTo>
                    <a:pt x="1350248" y="66449"/>
                  </a:lnTo>
                  <a:lnTo>
                    <a:pt x="1398352" y="83163"/>
                  </a:lnTo>
                  <a:lnTo>
                    <a:pt x="1444468" y="101514"/>
                  </a:lnTo>
                  <a:lnTo>
                    <a:pt x="1488476" y="121433"/>
                  </a:lnTo>
                  <a:lnTo>
                    <a:pt x="1530256" y="142850"/>
                  </a:lnTo>
                  <a:lnTo>
                    <a:pt x="1569688" y="165695"/>
                  </a:lnTo>
                  <a:lnTo>
                    <a:pt x="1606653" y="189900"/>
                  </a:lnTo>
                  <a:lnTo>
                    <a:pt x="1641032" y="215396"/>
                  </a:lnTo>
                  <a:lnTo>
                    <a:pt x="1672704" y="242111"/>
                  </a:lnTo>
                  <a:lnTo>
                    <a:pt x="1701550" y="269979"/>
                  </a:lnTo>
                  <a:lnTo>
                    <a:pt x="1727450" y="298928"/>
                  </a:lnTo>
                  <a:lnTo>
                    <a:pt x="1769936" y="359794"/>
                  </a:lnTo>
                  <a:lnTo>
                    <a:pt x="1799203" y="424154"/>
                  </a:lnTo>
                  <a:lnTo>
                    <a:pt x="1814295" y="491455"/>
                  </a:lnTo>
                  <a:lnTo>
                    <a:pt x="1816227" y="526033"/>
                  </a:lnTo>
                  <a:lnTo>
                    <a:pt x="1814295" y="560630"/>
                  </a:lnTo>
                  <a:lnTo>
                    <a:pt x="1799203" y="627960"/>
                  </a:lnTo>
                  <a:lnTo>
                    <a:pt x="1769936" y="692344"/>
                  </a:lnTo>
                  <a:lnTo>
                    <a:pt x="1727450" y="753228"/>
                  </a:lnTo>
                  <a:lnTo>
                    <a:pt x="1701550" y="782184"/>
                  </a:lnTo>
                  <a:lnTo>
                    <a:pt x="1672704" y="810057"/>
                  </a:lnTo>
                  <a:lnTo>
                    <a:pt x="1641032" y="836778"/>
                  </a:lnTo>
                  <a:lnTo>
                    <a:pt x="1606653" y="862277"/>
                  </a:lnTo>
                  <a:lnTo>
                    <a:pt x="1569688" y="886485"/>
                  </a:lnTo>
                  <a:lnTo>
                    <a:pt x="1530256" y="909333"/>
                  </a:lnTo>
                  <a:lnTo>
                    <a:pt x="1488476" y="930751"/>
                  </a:lnTo>
                  <a:lnTo>
                    <a:pt x="1444468" y="950671"/>
                  </a:lnTo>
                  <a:lnTo>
                    <a:pt x="1398352" y="969022"/>
                  </a:lnTo>
                  <a:lnTo>
                    <a:pt x="1350248" y="985736"/>
                  </a:lnTo>
                  <a:lnTo>
                    <a:pt x="1300274" y="1000743"/>
                  </a:lnTo>
                  <a:lnTo>
                    <a:pt x="1248551" y="1013974"/>
                  </a:lnTo>
                  <a:lnTo>
                    <a:pt x="1195199" y="1025360"/>
                  </a:lnTo>
                  <a:lnTo>
                    <a:pt x="1140336" y="1034831"/>
                  </a:lnTo>
                  <a:lnTo>
                    <a:pt x="1084083" y="1042318"/>
                  </a:lnTo>
                  <a:lnTo>
                    <a:pt x="1026559" y="1047752"/>
                  </a:lnTo>
                  <a:lnTo>
                    <a:pt x="967883" y="1051063"/>
                  </a:lnTo>
                  <a:lnTo>
                    <a:pt x="908176" y="1052182"/>
                  </a:lnTo>
                  <a:lnTo>
                    <a:pt x="848455" y="1051063"/>
                  </a:lnTo>
                  <a:lnTo>
                    <a:pt x="789766" y="1047752"/>
                  </a:lnTo>
                  <a:lnTo>
                    <a:pt x="732230" y="1042318"/>
                  </a:lnTo>
                  <a:lnTo>
                    <a:pt x="675965" y="1034831"/>
                  </a:lnTo>
                  <a:lnTo>
                    <a:pt x="621092" y="1025360"/>
                  </a:lnTo>
                  <a:lnTo>
                    <a:pt x="567731" y="1013974"/>
                  </a:lnTo>
                  <a:lnTo>
                    <a:pt x="515999" y="1000743"/>
                  </a:lnTo>
                  <a:lnTo>
                    <a:pt x="466018" y="985736"/>
                  </a:lnTo>
                  <a:lnTo>
                    <a:pt x="417907" y="969022"/>
                  </a:lnTo>
                  <a:lnTo>
                    <a:pt x="371785" y="950671"/>
                  </a:lnTo>
                  <a:lnTo>
                    <a:pt x="327773" y="930751"/>
                  </a:lnTo>
                  <a:lnTo>
                    <a:pt x="285988" y="909333"/>
                  </a:lnTo>
                  <a:lnTo>
                    <a:pt x="246552" y="886485"/>
                  </a:lnTo>
                  <a:lnTo>
                    <a:pt x="209584" y="862277"/>
                  </a:lnTo>
                  <a:lnTo>
                    <a:pt x="175203" y="836778"/>
                  </a:lnTo>
                  <a:lnTo>
                    <a:pt x="143528" y="810057"/>
                  </a:lnTo>
                  <a:lnTo>
                    <a:pt x="114681" y="782184"/>
                  </a:lnTo>
                  <a:lnTo>
                    <a:pt x="88779" y="753228"/>
                  </a:lnTo>
                  <a:lnTo>
                    <a:pt x="46292" y="692344"/>
                  </a:lnTo>
                  <a:lnTo>
                    <a:pt x="17023" y="627960"/>
                  </a:lnTo>
                  <a:lnTo>
                    <a:pt x="1931" y="560630"/>
                  </a:lnTo>
                  <a:lnTo>
                    <a:pt x="0" y="526033"/>
                  </a:lnTo>
                  <a:close/>
                </a:path>
              </a:pathLst>
            </a:custGeom>
            <a:ln w="57150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2528061" y="6660286"/>
            <a:ext cx="708660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dirty="0">
                <a:latin typeface="Century Schoolbook"/>
                <a:cs typeface="Century Schoolbook"/>
              </a:rPr>
              <a:t>Image</a:t>
            </a:r>
            <a:r>
              <a:rPr sz="900" spc="315" dirty="0">
                <a:latin typeface="Century Schoolbook"/>
                <a:cs typeface="Century Schoolbook"/>
              </a:rPr>
              <a:t> </a:t>
            </a:r>
            <a:r>
              <a:rPr sz="900" dirty="0">
                <a:latin typeface="Century Schoolbook"/>
                <a:cs typeface="Century Schoolbook"/>
              </a:rPr>
              <a:t>source:</a:t>
            </a:r>
            <a:r>
              <a:rPr sz="900" spc="340" dirty="0">
                <a:latin typeface="Century Schoolbook"/>
                <a:cs typeface="Century Schoolbook"/>
              </a:rPr>
              <a:t> </a:t>
            </a:r>
            <a:r>
              <a:rPr sz="900" spc="-10" dirty="0">
                <a:latin typeface="Century Schoolbook"/>
                <a:cs typeface="Century Schoolbook"/>
                <a:hlinkClick r:id="rId3"/>
              </a:rPr>
              <a:t>https://polskieradio24.pl/artykul/2184662,1-wrzesnia-1939-przytlaczajacy-atak-dlaczego-przegralismy-</a:t>
            </a:r>
            <a:r>
              <a:rPr sz="900" dirty="0">
                <a:latin typeface="Century Schoolbook"/>
                <a:cs typeface="Century Schoolbook"/>
                <a:hlinkClick r:id="rId3"/>
              </a:rPr>
              <a:t>wojne-</a:t>
            </a:r>
            <a:r>
              <a:rPr sz="900" spc="-10" dirty="0">
                <a:latin typeface="Century Schoolbook"/>
                <a:cs typeface="Century Schoolbook"/>
                <a:hlinkClick r:id="rId3"/>
              </a:rPr>
              <a:t>1939-</a:t>
            </a:r>
            <a:r>
              <a:rPr sz="900" spc="-20" dirty="0">
                <a:latin typeface="Century Schoolbook"/>
                <a:cs typeface="Century Schoolbook"/>
                <a:hlinkClick r:id="rId3"/>
              </a:rPr>
              <a:t>roku</a:t>
            </a:r>
            <a:endParaRPr sz="90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094" y="1599544"/>
            <a:ext cx="9660890" cy="1122680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2400" b="1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b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Verdana"/>
                <a:cs typeface="Verdana"/>
              </a:rPr>
              <a:t>narrative</a:t>
            </a:r>
            <a:endParaRPr sz="2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Polonized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Slovaks</a:t>
            </a:r>
            <a:r>
              <a:rPr sz="2400" spc="-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returning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</a:t>
            </a:r>
            <a:r>
              <a:rPr sz="2400" spc="-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Slovakia</a:t>
            </a:r>
            <a:r>
              <a:rPr sz="2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-&gt;</a:t>
            </a:r>
            <a:r>
              <a:rPr sz="2400" spc="-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no</a:t>
            </a:r>
            <a:r>
              <a:rPr sz="2400" spc="-8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harsh</a:t>
            </a:r>
            <a:r>
              <a:rPr sz="2400" spc="-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treatment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33094" y="3245104"/>
            <a:ext cx="5372735" cy="2220595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40"/>
              </a:spcBef>
            </a:pPr>
            <a:r>
              <a:rPr sz="2400" b="1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b="1" spc="-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b="1" dirty="0">
                <a:solidFill>
                  <a:srgbClr val="111E46"/>
                </a:solidFill>
                <a:latin typeface="Verdana"/>
                <a:cs typeface="Verdana"/>
              </a:rPr>
              <a:t>economic</a:t>
            </a:r>
            <a:r>
              <a:rPr sz="2400" b="1" spc="-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Verdana"/>
                <a:cs typeface="Verdana"/>
              </a:rPr>
              <a:t>conditions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5"/>
              </a:spcBef>
              <a:buChar char="-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Rationing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2400" spc="-9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Verdana"/>
                <a:cs typeface="Verdana"/>
              </a:rPr>
              <a:t>food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35"/>
              </a:spcBef>
              <a:buChar char="-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Forced</a:t>
            </a:r>
            <a:r>
              <a:rPr sz="2400" spc="-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currency</a:t>
            </a:r>
            <a:r>
              <a:rPr sz="2400" spc="-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exchange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Char char="-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Lack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products</a:t>
            </a:r>
            <a:r>
              <a:rPr sz="2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(e.g.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kerosene)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8081009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195"/>
              </a:spcBef>
            </a:pPr>
            <a:r>
              <a:rPr dirty="0"/>
              <a:t>Under</a:t>
            </a:r>
            <a:r>
              <a:rPr spc="-30" dirty="0"/>
              <a:t> </a:t>
            </a:r>
            <a:r>
              <a:rPr dirty="0"/>
              <a:t>Slovak</a:t>
            </a:r>
            <a:r>
              <a:rPr spc="-25" dirty="0"/>
              <a:t> </a:t>
            </a:r>
            <a:r>
              <a:rPr spc="-10" dirty="0"/>
              <a:t>occupation</a:t>
            </a:r>
          </a:p>
        </p:txBody>
      </p:sp>
      <p:sp>
        <p:nvSpPr>
          <p:cNvPr id="5" name="object 5"/>
          <p:cNvSpPr/>
          <p:nvPr/>
        </p:nvSpPr>
        <p:spPr>
          <a:xfrm>
            <a:off x="6549390" y="4404233"/>
            <a:ext cx="2023110" cy="541655"/>
          </a:xfrm>
          <a:custGeom>
            <a:avLst/>
            <a:gdLst/>
            <a:ahLst/>
            <a:cxnLst/>
            <a:rect l="l" t="t" r="r" b="b"/>
            <a:pathLst>
              <a:path w="2023109" h="541654">
                <a:moveTo>
                  <a:pt x="1752473" y="0"/>
                </a:moveTo>
                <a:lnTo>
                  <a:pt x="1752473" y="135255"/>
                </a:lnTo>
                <a:lnTo>
                  <a:pt x="0" y="135255"/>
                </a:lnTo>
                <a:lnTo>
                  <a:pt x="0" y="406019"/>
                </a:lnTo>
                <a:lnTo>
                  <a:pt x="1752473" y="406019"/>
                </a:lnTo>
                <a:lnTo>
                  <a:pt x="1752473" y="541274"/>
                </a:lnTo>
                <a:lnTo>
                  <a:pt x="2023109" y="270637"/>
                </a:lnTo>
                <a:lnTo>
                  <a:pt x="1752473" y="0"/>
                </a:lnTo>
                <a:close/>
              </a:path>
            </a:pathLst>
          </a:custGeom>
          <a:solidFill>
            <a:srgbClr val="2482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8916416" y="4291965"/>
            <a:ext cx="2023745" cy="7569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96570">
              <a:lnSpc>
                <a:spcPct val="100000"/>
              </a:lnSpc>
              <a:spcBef>
                <a:spcPts val="100"/>
              </a:spcBef>
            </a:pPr>
            <a:r>
              <a:rPr sz="2400" spc="-10" dirty="0">
                <a:latin typeface="Verdana"/>
                <a:cs typeface="Verdana"/>
              </a:rPr>
              <a:t>Higher </a:t>
            </a:r>
            <a:r>
              <a:rPr sz="2400" dirty="0">
                <a:latin typeface="Verdana"/>
                <a:cs typeface="Verdana"/>
              </a:rPr>
              <a:t>quality</a:t>
            </a:r>
            <a:r>
              <a:rPr sz="2400" spc="-30" dirty="0">
                <a:latin typeface="Verdana"/>
                <a:cs typeface="Verdana"/>
              </a:rPr>
              <a:t> </a:t>
            </a:r>
            <a:r>
              <a:rPr sz="2400" dirty="0">
                <a:latin typeface="Verdana"/>
                <a:cs typeface="Verdana"/>
              </a:rPr>
              <a:t>of</a:t>
            </a:r>
            <a:r>
              <a:rPr sz="2400" spc="-40" dirty="0">
                <a:latin typeface="Verdana"/>
                <a:cs typeface="Verdana"/>
              </a:rPr>
              <a:t> </a:t>
            </a:r>
            <a:r>
              <a:rPr sz="2400" spc="-20" dirty="0">
                <a:latin typeface="Verdana"/>
                <a:cs typeface="Verdana"/>
              </a:rPr>
              <a:t>life</a:t>
            </a:r>
            <a:endParaRPr sz="2400">
              <a:latin typeface="Verdana"/>
              <a:cs typeface="Verdan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pc="-10" dirty="0"/>
              <a:t>School</a:t>
            </a: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b="0" dirty="0">
                <a:latin typeface="Verdana"/>
                <a:cs typeface="Verdana"/>
              </a:rPr>
              <a:t>Started</a:t>
            </a:r>
            <a:r>
              <a:rPr b="0" spc="-5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to</a:t>
            </a:r>
            <a:r>
              <a:rPr b="0" spc="-5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work</a:t>
            </a:r>
            <a:r>
              <a:rPr b="0" spc="-3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from</a:t>
            </a:r>
            <a:r>
              <a:rPr b="0" spc="-20" dirty="0">
                <a:latin typeface="Verdana"/>
                <a:cs typeface="Verdana"/>
              </a:rPr>
              <a:t> </a:t>
            </a:r>
            <a:r>
              <a:rPr b="0" spc="-10" dirty="0">
                <a:latin typeface="Verdana"/>
                <a:cs typeface="Verdana"/>
              </a:rPr>
              <a:t>11.09.1939</a:t>
            </a:r>
          </a:p>
          <a:p>
            <a:pPr marL="354965" marR="5080" indent="-342900">
              <a:lnSpc>
                <a:spcPct val="150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</a:tabLst>
            </a:pPr>
            <a:r>
              <a:rPr b="0" dirty="0">
                <a:latin typeface="Verdana"/>
                <a:cs typeface="Verdana"/>
              </a:rPr>
              <a:t>Only</a:t>
            </a:r>
            <a:r>
              <a:rPr b="0" spc="7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Slovak</a:t>
            </a:r>
            <a:r>
              <a:rPr b="0" spc="6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teachers</a:t>
            </a:r>
            <a:r>
              <a:rPr b="0" spc="7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or</a:t>
            </a:r>
            <a:r>
              <a:rPr b="0" spc="9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former</a:t>
            </a:r>
            <a:r>
              <a:rPr b="0" spc="7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teachers</a:t>
            </a:r>
            <a:r>
              <a:rPr b="0" spc="6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after</a:t>
            </a:r>
            <a:r>
              <a:rPr b="0" spc="8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special</a:t>
            </a:r>
            <a:r>
              <a:rPr b="0" spc="9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courses</a:t>
            </a:r>
            <a:r>
              <a:rPr b="0" spc="80" dirty="0">
                <a:latin typeface="Verdana"/>
                <a:cs typeface="Verdana"/>
              </a:rPr>
              <a:t> </a:t>
            </a:r>
            <a:r>
              <a:rPr b="0" spc="-50" dirty="0">
                <a:latin typeface="Verdana"/>
                <a:cs typeface="Verdana"/>
              </a:rPr>
              <a:t>+ </a:t>
            </a:r>
            <a:r>
              <a:rPr b="0" dirty="0">
                <a:latin typeface="Verdana"/>
                <a:cs typeface="Verdana"/>
              </a:rPr>
              <a:t>swearing</a:t>
            </a:r>
            <a:r>
              <a:rPr b="0" spc="-4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an</a:t>
            </a:r>
            <a:r>
              <a:rPr b="0" spc="-5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oath</a:t>
            </a:r>
            <a:r>
              <a:rPr b="0" spc="-5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to</a:t>
            </a:r>
            <a:r>
              <a:rPr b="0" spc="-4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the</a:t>
            </a:r>
            <a:r>
              <a:rPr b="0" spc="-5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Slovak</a:t>
            </a:r>
            <a:r>
              <a:rPr b="0" spc="-35" dirty="0">
                <a:latin typeface="Verdana"/>
                <a:cs typeface="Verdana"/>
              </a:rPr>
              <a:t> </a:t>
            </a:r>
            <a:r>
              <a:rPr b="0" spc="-10" dirty="0">
                <a:latin typeface="Verdana"/>
                <a:cs typeface="Verdana"/>
              </a:rPr>
              <a:t>Republic</a:t>
            </a: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b="0" spc="-20" dirty="0">
                <a:latin typeface="Verdana"/>
                <a:cs typeface="Verdana"/>
              </a:rPr>
              <a:t>Teaching</a:t>
            </a:r>
            <a:r>
              <a:rPr b="0" spc="-7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only</a:t>
            </a:r>
            <a:r>
              <a:rPr b="0" spc="-6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in</a:t>
            </a:r>
            <a:r>
              <a:rPr b="0" spc="-65" dirty="0">
                <a:latin typeface="Verdana"/>
                <a:cs typeface="Verdana"/>
              </a:rPr>
              <a:t> </a:t>
            </a:r>
            <a:r>
              <a:rPr b="0" spc="-10" dirty="0">
                <a:latin typeface="Verdana"/>
                <a:cs typeface="Verdana"/>
              </a:rPr>
              <a:t>Slovak</a:t>
            </a: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b="0" dirty="0">
                <a:latin typeface="Verdana"/>
                <a:cs typeface="Verdana"/>
              </a:rPr>
              <a:t>Cultural</a:t>
            </a:r>
            <a:r>
              <a:rPr b="0" spc="-100" dirty="0">
                <a:latin typeface="Verdana"/>
                <a:cs typeface="Verdana"/>
              </a:rPr>
              <a:t> </a:t>
            </a:r>
            <a:r>
              <a:rPr b="0" spc="-10" dirty="0">
                <a:latin typeface="Verdana"/>
                <a:cs typeface="Verdana"/>
              </a:rPr>
              <a:t>integration</a:t>
            </a: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b="0" dirty="0">
                <a:latin typeface="Verdana"/>
                <a:cs typeface="Verdana"/>
              </a:rPr>
              <a:t>Elimination</a:t>
            </a:r>
            <a:r>
              <a:rPr b="0" spc="-50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of</a:t>
            </a:r>
            <a:r>
              <a:rPr b="0" spc="-125" dirty="0">
                <a:latin typeface="Verdana"/>
                <a:cs typeface="Verdana"/>
              </a:rPr>
              <a:t> </a:t>
            </a:r>
            <a:r>
              <a:rPr b="0" dirty="0">
                <a:latin typeface="Verdana"/>
                <a:cs typeface="Verdana"/>
              </a:rPr>
              <a:t>Polish</a:t>
            </a:r>
            <a:r>
              <a:rPr b="0" spc="-90" dirty="0">
                <a:latin typeface="Verdana"/>
                <a:cs typeface="Verdana"/>
              </a:rPr>
              <a:t> </a:t>
            </a:r>
            <a:r>
              <a:rPr b="0" spc="-10" dirty="0">
                <a:latin typeface="Verdana"/>
                <a:cs typeface="Verdana"/>
              </a:rPr>
              <a:t>books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8081009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195"/>
              </a:spcBef>
            </a:pPr>
            <a:r>
              <a:rPr dirty="0"/>
              <a:t>Under</a:t>
            </a:r>
            <a:r>
              <a:rPr spc="-30" dirty="0"/>
              <a:t> </a:t>
            </a:r>
            <a:r>
              <a:rPr dirty="0"/>
              <a:t>Slovak</a:t>
            </a:r>
            <a:r>
              <a:rPr spc="-25" dirty="0"/>
              <a:t> </a:t>
            </a:r>
            <a:r>
              <a:rPr spc="-10" dirty="0"/>
              <a:t>occupation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094" y="1599544"/>
            <a:ext cx="9491345" cy="3866515"/>
          </a:xfrm>
          <a:prstGeom prst="rect">
            <a:avLst/>
          </a:prstGeom>
        </p:spPr>
        <p:txBody>
          <a:bodyPr vert="horz" wrap="square" lIns="0" tIns="1949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35"/>
              </a:spcBef>
            </a:pPr>
            <a:r>
              <a:rPr sz="2400" b="1" spc="-10" dirty="0">
                <a:solidFill>
                  <a:srgbClr val="111E46"/>
                </a:solidFill>
                <a:latin typeface="Verdana"/>
                <a:cs typeface="Verdana"/>
              </a:rPr>
              <a:t>Church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Special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focus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deportation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Verdana"/>
                <a:cs typeface="Verdana"/>
              </a:rPr>
              <a:t>non-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local</a:t>
            </a:r>
            <a:r>
              <a:rPr sz="2400" spc="-2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priests</a:t>
            </a:r>
            <a:r>
              <a:rPr sz="2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</a:t>
            </a:r>
            <a:r>
              <a:rPr sz="2400" spc="-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General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Government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Isolation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priests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who</a:t>
            </a:r>
            <a:r>
              <a:rPr sz="2400" spc="-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disobeyed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Priests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from</a:t>
            </a:r>
            <a:r>
              <a:rPr sz="2400" spc="-5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Slovakia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Destroying</a:t>
            </a:r>
            <a:r>
              <a:rPr sz="2400" spc="-9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Polish</a:t>
            </a:r>
            <a:r>
              <a:rPr sz="2400" spc="-11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prayer</a:t>
            </a:r>
            <a:r>
              <a:rPr sz="2400" spc="-13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books</a:t>
            </a:r>
            <a:endParaRPr sz="2400">
              <a:latin typeface="Verdana"/>
              <a:cs typeface="Verdana"/>
            </a:endParaRPr>
          </a:p>
          <a:p>
            <a:pPr marL="354965" indent="-342265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354965" algn="l"/>
              </a:tabLst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Tiso’s</a:t>
            </a:r>
            <a:r>
              <a:rPr sz="2400" spc="-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visit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in</a:t>
            </a:r>
            <a:r>
              <a:rPr sz="2400" spc="-8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Verdana"/>
                <a:cs typeface="Verdana"/>
              </a:rPr>
              <a:t>1940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8081009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476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195"/>
              </a:spcBef>
            </a:pPr>
            <a:r>
              <a:rPr dirty="0"/>
              <a:t>Under</a:t>
            </a:r>
            <a:r>
              <a:rPr spc="-30" dirty="0"/>
              <a:t> </a:t>
            </a:r>
            <a:r>
              <a:rPr dirty="0"/>
              <a:t>Slovak</a:t>
            </a:r>
            <a:r>
              <a:rPr spc="-25" dirty="0"/>
              <a:t> </a:t>
            </a:r>
            <a:r>
              <a:rPr spc="-10" dirty="0"/>
              <a:t>occupation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576906"/>
            <a:ext cx="8733790" cy="31476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solidFill>
                  <a:srgbClr val="111E46"/>
                </a:solidFill>
                <a:latin typeface="Verdana"/>
                <a:cs typeface="Verdana"/>
              </a:rPr>
              <a:t>Nation</a:t>
            </a:r>
            <a:r>
              <a:rPr sz="2400" b="1" spc="-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b="1" dirty="0">
                <a:solidFill>
                  <a:srgbClr val="111E46"/>
                </a:solidFill>
                <a:latin typeface="Verdana"/>
                <a:cs typeface="Verdana"/>
              </a:rPr>
              <a:t>building</a:t>
            </a:r>
            <a:r>
              <a:rPr sz="2400" b="1" spc="-4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–</a:t>
            </a:r>
            <a:r>
              <a:rPr sz="2400" spc="-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overlap</a:t>
            </a:r>
            <a:r>
              <a:rPr sz="2400" spc="-4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of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political</a:t>
            </a:r>
            <a:r>
              <a:rPr sz="2400" spc="-3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and</a:t>
            </a:r>
            <a:r>
              <a:rPr sz="2400" spc="-7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national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units</a:t>
            </a:r>
            <a:endParaRPr sz="2400">
              <a:latin typeface="Verdana"/>
              <a:cs typeface="Verdana"/>
            </a:endParaRPr>
          </a:p>
          <a:p>
            <a:pPr>
              <a:lnSpc>
                <a:spcPct val="100000"/>
              </a:lnSpc>
            </a:pPr>
            <a:endParaRPr sz="2400">
              <a:latin typeface="Verdana"/>
              <a:cs typeface="Verdana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400">
              <a:latin typeface="Verdana"/>
              <a:cs typeface="Verdana"/>
            </a:endParaRPr>
          </a:p>
          <a:p>
            <a:pPr marL="12700">
              <a:lnSpc>
                <a:spcPct val="100000"/>
              </a:lnSpc>
            </a:pP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3</a:t>
            </a:r>
            <a:r>
              <a:rPr sz="2400" spc="-7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approaches</a:t>
            </a:r>
            <a:r>
              <a:rPr sz="2400" spc="-6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towards</a:t>
            </a:r>
            <a:r>
              <a:rPr sz="2400" spc="-50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non-</a:t>
            </a:r>
            <a:r>
              <a:rPr sz="2400" dirty="0">
                <a:solidFill>
                  <a:srgbClr val="111E46"/>
                </a:solidFill>
                <a:latin typeface="Verdana"/>
                <a:cs typeface="Verdana"/>
              </a:rPr>
              <a:t>core</a:t>
            </a:r>
            <a:r>
              <a:rPr sz="2400" spc="-65" dirty="0">
                <a:solidFill>
                  <a:srgbClr val="111E46"/>
                </a:solidFill>
                <a:latin typeface="Verdana"/>
                <a:cs typeface="Verdana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groups:</a:t>
            </a:r>
            <a:endParaRPr sz="2400">
              <a:latin typeface="Verdana"/>
              <a:cs typeface="Verdana"/>
            </a:endParaRPr>
          </a:p>
          <a:p>
            <a:pPr marL="527685" indent="-514984">
              <a:lnSpc>
                <a:spcPct val="100000"/>
              </a:lnSpc>
              <a:spcBef>
                <a:spcPts val="1445"/>
              </a:spcBef>
              <a:buFont typeface="Arial"/>
              <a:buChar char="•"/>
              <a:tabLst>
                <a:tab pos="527685" algn="l"/>
              </a:tabLst>
            </a:pP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Assimilation</a:t>
            </a:r>
            <a:endParaRPr sz="2400">
              <a:latin typeface="Verdana"/>
              <a:cs typeface="Verdana"/>
            </a:endParaRPr>
          </a:p>
          <a:p>
            <a:pPr marL="527685" indent="-514984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527685" algn="l"/>
              </a:tabLst>
            </a:pP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Accommodation</a:t>
            </a:r>
            <a:endParaRPr sz="2400">
              <a:latin typeface="Verdana"/>
              <a:cs typeface="Verdana"/>
            </a:endParaRPr>
          </a:p>
          <a:p>
            <a:pPr marL="527685" indent="-514984">
              <a:lnSpc>
                <a:spcPct val="100000"/>
              </a:lnSpc>
              <a:spcBef>
                <a:spcPts val="1440"/>
              </a:spcBef>
              <a:buFont typeface="Arial"/>
              <a:buChar char="•"/>
              <a:tabLst>
                <a:tab pos="527685" algn="l"/>
              </a:tabLst>
            </a:pPr>
            <a:r>
              <a:rPr sz="2400" spc="-10" dirty="0">
                <a:solidFill>
                  <a:srgbClr val="111E46"/>
                </a:solidFill>
                <a:latin typeface="Verdana"/>
                <a:cs typeface="Verdana"/>
              </a:rPr>
              <a:t>Exclusion</a:t>
            </a:r>
            <a:endParaRPr sz="2400">
              <a:latin typeface="Verdana"/>
              <a:cs typeface="Verdana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04"/>
            <a:ext cx="8572500" cy="151765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5715" rIns="0" bIns="0" rtlCol="0">
            <a:spAutoFit/>
          </a:bodyPr>
          <a:lstStyle/>
          <a:p>
            <a:pPr marL="890905" marR="264160">
              <a:lnSpc>
                <a:spcPct val="88000"/>
              </a:lnSpc>
              <a:spcBef>
                <a:spcPts val="45"/>
              </a:spcBef>
            </a:pPr>
            <a:r>
              <a:rPr spc="-40" dirty="0">
                <a:latin typeface="Calibri"/>
                <a:cs typeface="Calibri"/>
              </a:rPr>
              <a:t>”Assimilation</a:t>
            </a:r>
            <a:r>
              <a:rPr spc="-7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and</a:t>
            </a:r>
            <a:r>
              <a:rPr spc="-7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Its</a:t>
            </a:r>
            <a:r>
              <a:rPr spc="-85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Alternatives: </a:t>
            </a:r>
            <a:r>
              <a:rPr dirty="0">
                <a:latin typeface="Calibri"/>
                <a:cs typeface="Calibri"/>
              </a:rPr>
              <a:t>Caveats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in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the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Study</a:t>
            </a:r>
            <a:r>
              <a:rPr spc="-55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of</a:t>
            </a:r>
            <a:r>
              <a:rPr spc="-65" dirty="0">
                <a:latin typeface="Calibri"/>
                <a:cs typeface="Calibri"/>
              </a:rPr>
              <a:t> </a:t>
            </a:r>
            <a:r>
              <a:rPr spc="-30" dirty="0">
                <a:latin typeface="Calibri"/>
                <a:cs typeface="Calibri"/>
              </a:rPr>
              <a:t>Nation-</a:t>
            </a:r>
            <a:r>
              <a:rPr spc="-10" dirty="0">
                <a:latin typeface="Calibri"/>
                <a:cs typeface="Calibri"/>
              </a:rPr>
              <a:t>building </a:t>
            </a:r>
            <a:r>
              <a:rPr dirty="0">
                <a:latin typeface="Calibri"/>
                <a:cs typeface="Calibri"/>
              </a:rPr>
              <a:t>Policies”</a:t>
            </a:r>
            <a:r>
              <a:rPr spc="-5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–</a:t>
            </a:r>
            <a:r>
              <a:rPr spc="-6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Harris</a:t>
            </a:r>
            <a:r>
              <a:rPr spc="-4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Mylonas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814743" y="614044"/>
          <a:ext cx="10550523" cy="54870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82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21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08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7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804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Assimilation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Accommodation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solidFill>
                            <a:srgbClr val="FFFFFF"/>
                          </a:solidFill>
                          <a:latin typeface="Verdana"/>
                          <a:cs typeface="Verdana"/>
                        </a:rPr>
                        <a:t>Exclusion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4EA6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1800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Intention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98120" algn="just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Complete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inclusion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and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assimilation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of</a:t>
                      </a:r>
                      <a:r>
                        <a:rPr sz="2000" spc="-4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5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core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group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14605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spc="-25" dirty="0">
                          <a:latin typeface="Verdana"/>
                          <a:cs typeface="Verdana"/>
                        </a:rPr>
                        <a:t>Toleration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of</a:t>
                      </a:r>
                      <a:r>
                        <a:rPr sz="2000" spc="-5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certain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differences</a:t>
                      </a:r>
                      <a:r>
                        <a:rPr sz="2000" spc="-5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between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core</a:t>
                      </a:r>
                      <a:r>
                        <a:rPr sz="2000" spc="-3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and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core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groups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2710" marR="40449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Physical</a:t>
                      </a:r>
                      <a:r>
                        <a:rPr sz="20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removal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of</a:t>
                      </a:r>
                      <a:r>
                        <a:rPr sz="2000" spc="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core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group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18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08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Approach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19050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Policies</a:t>
                      </a:r>
                      <a:r>
                        <a:rPr sz="2000" spc="-9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aiming</a:t>
                      </a:r>
                      <a:r>
                        <a:rPr sz="2000" spc="-7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at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getting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core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group</a:t>
                      </a:r>
                      <a:r>
                        <a:rPr sz="2000" spc="-4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to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adopt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the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core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group’s</a:t>
                      </a:r>
                      <a:r>
                        <a:rPr sz="2000" spc="-6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culture</a:t>
                      </a:r>
                      <a:r>
                        <a:rPr sz="2000" spc="-6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and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lifestyle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tc>
                  <a:txBody>
                    <a:bodyPr/>
                    <a:lstStyle/>
                    <a:p>
                      <a:pPr marL="92075" marR="74168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dirty="0">
                          <a:latin typeface="Verdana"/>
                          <a:cs typeface="Verdana"/>
                        </a:rPr>
                        <a:t>Granting</a:t>
                      </a:r>
                      <a:r>
                        <a:rPr sz="2000" spc="-5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to</a:t>
                      </a:r>
                      <a:r>
                        <a:rPr sz="2000" spc="-4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the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core</a:t>
                      </a:r>
                      <a:r>
                        <a:rPr sz="2000" spc="-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group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some</a:t>
                      </a:r>
                      <a:r>
                        <a:rPr sz="2000" spc="-3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special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minority</a:t>
                      </a:r>
                      <a:r>
                        <a:rPr sz="2000" spc="-10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rights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tc>
                  <a:txBody>
                    <a:bodyPr/>
                    <a:lstStyle/>
                    <a:p>
                      <a:pPr marL="92710" marR="71628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Population exchange,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deportation</a:t>
                      </a:r>
                      <a:r>
                        <a:rPr sz="2000" spc="-45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25" dirty="0">
                          <a:latin typeface="Verdana"/>
                          <a:cs typeface="Verdana"/>
                        </a:rPr>
                        <a:t>or </a:t>
                      </a:r>
                      <a:r>
                        <a:rPr sz="2000" dirty="0">
                          <a:latin typeface="Verdana"/>
                          <a:cs typeface="Verdana"/>
                        </a:rPr>
                        <a:t>mass</a:t>
                      </a:r>
                      <a:r>
                        <a:rPr sz="2000" spc="-20" dirty="0">
                          <a:latin typeface="Verdana"/>
                          <a:cs typeface="Verdana"/>
                        </a:rPr>
                        <a:t> 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killing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9F0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0415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Violence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Violent/non-violent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20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2000" spc="-20" dirty="0">
                          <a:latin typeface="Verdana"/>
                          <a:cs typeface="Verdana"/>
                        </a:rPr>
                        <a:t>Non-</a:t>
                      </a:r>
                      <a:r>
                        <a:rPr sz="2000" spc="-10" dirty="0">
                          <a:latin typeface="Verdana"/>
                          <a:cs typeface="Verdana"/>
                        </a:rPr>
                        <a:t>violent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tc>
                  <a:txBody>
                    <a:bodyPr/>
                    <a:lstStyle/>
                    <a:p>
                      <a:pPr marL="9271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2000" spc="-10" dirty="0">
                          <a:latin typeface="Verdana"/>
                          <a:cs typeface="Verdana"/>
                        </a:rPr>
                        <a:t>Violent</a:t>
                      </a:r>
                      <a:endParaRPr sz="2000">
                        <a:latin typeface="Verdana"/>
                        <a:cs typeface="Verdana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0E0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709</Words>
  <Application>Microsoft Office PowerPoint</Application>
  <PresentationFormat>Widescreen</PresentationFormat>
  <Paragraphs>86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Century Schoolbook</vt:lpstr>
      <vt:lpstr>Times New Roman</vt:lpstr>
      <vt:lpstr>Verdana</vt:lpstr>
      <vt:lpstr>Office Theme</vt:lpstr>
      <vt:lpstr>PowerPoint Presentation</vt:lpstr>
      <vt:lpstr>Spisz</vt:lpstr>
      <vt:lpstr>Orawa</vt:lpstr>
      <vt:lpstr>The situation in 1939</vt:lpstr>
      <vt:lpstr>Under Slovak occupation</vt:lpstr>
      <vt:lpstr>Under Slovak occupation</vt:lpstr>
      <vt:lpstr>Under Slovak occupation</vt:lpstr>
      <vt:lpstr>”Assimilation and Its Alternatives: Caveats in the Study of Nation-building Policies” – Harris Mylonas</vt:lpstr>
      <vt:lpstr>PowerPoint Presentation</vt:lpstr>
      <vt:lpstr>PowerPoint Presentation</vt:lpstr>
      <vt:lpstr>Conclusions</vt:lpstr>
      <vt:lpstr>Bibliography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2026-01-20T10:18:29Z</dcterms:created>
  <dcterms:modified xsi:type="dcterms:W3CDTF">2026-01-20T10:20:20Z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