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1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9525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50420" y="4730241"/>
            <a:ext cx="181355" cy="1846707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0"/>
            <a:ext cx="12192000" cy="2148205"/>
          </a:xfrm>
          <a:custGeom>
            <a:avLst/>
            <a:gdLst/>
            <a:ahLst/>
            <a:cxnLst/>
            <a:rect l="l" t="t" r="r" b="b"/>
            <a:pathLst>
              <a:path w="12192000" h="2148205">
                <a:moveTo>
                  <a:pt x="12192000" y="0"/>
                </a:moveTo>
                <a:lnTo>
                  <a:pt x="0" y="0"/>
                </a:lnTo>
                <a:lnTo>
                  <a:pt x="0" y="2147697"/>
                </a:lnTo>
                <a:lnTo>
                  <a:pt x="12192000" y="2147696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160654"/>
            <a:ext cx="12192000" cy="15652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30630" y="2372614"/>
            <a:ext cx="5049520" cy="30302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liszki.pl/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krakow.ipn.gov.pl/pl4/aktualnosci/203130%2CUroczystosc-w-Dniu-Walki-i-Meczenstwa-Wsi-" TargetMode="External"/><Relationship Id="rId2" Type="http://schemas.openxmlformats.org/officeDocument/2006/relationships/hyperlink" Target="https://www.malopolska.uw.gov.pl/PressArticlePage.aspx?id=1744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hyperlink" Target="https://liszki.pl/80-rocznica-" TargetMode="External"/><Relationship Id="rId4" Type="http://schemas.openxmlformats.org/officeDocument/2006/relationships/hyperlink" Target="https://www.malopolska.uw.gov.pl/PressArticlePage.aspx?id=16222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2960"/>
            <a:ext cx="3433318" cy="14420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1852" y="6166714"/>
            <a:ext cx="2095430" cy="4521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741478" y="2524195"/>
            <a:ext cx="5855335" cy="615553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92075">
              <a:lnSpc>
                <a:spcPts val="4795"/>
              </a:lnSpc>
            </a:pPr>
            <a:r>
              <a:rPr sz="4000" b="1" spc="-10" dirty="0">
                <a:solidFill>
                  <a:srgbClr val="FFFFFF"/>
                </a:solidFill>
                <a:latin typeface="Calibri"/>
                <a:cs typeface="Calibri"/>
              </a:rPr>
              <a:t>(UN)COMMON</a:t>
            </a:r>
            <a:r>
              <a:rPr lang="en-IE" sz="4000" b="1" spc="-10" dirty="0">
                <a:solidFill>
                  <a:srgbClr val="FFFFFF"/>
                </a:solidFill>
                <a:latin typeface="Calibri"/>
                <a:cs typeface="Calibri"/>
              </a:rPr>
              <a:t> MEMORY?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22617" y="3288621"/>
            <a:ext cx="5874196" cy="2462213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92075">
              <a:lnSpc>
                <a:spcPts val="4800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The Pacification of the Villages of </a:t>
            </a:r>
            <a:r>
              <a:rPr lang="en-GB" sz="4000" b="1" spc="-10" dirty="0" err="1">
                <a:solidFill>
                  <a:srgbClr val="FFFFFF"/>
                </a:solidFill>
                <a:latin typeface="Calibri"/>
                <a:cs typeface="Calibri"/>
              </a:rPr>
              <a:t>Kaszów</a:t>
            </a: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 and </a:t>
            </a:r>
            <a:r>
              <a:rPr lang="en-GB" sz="4000" b="1" spc="-10" dirty="0" err="1">
                <a:solidFill>
                  <a:srgbClr val="FFFFFF"/>
                </a:solidFill>
                <a:latin typeface="Calibri"/>
                <a:cs typeface="Calibri"/>
              </a:rPr>
              <a:t>Liszki</a:t>
            </a: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, and Their Commemoration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60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0630" y="2372614"/>
            <a:ext cx="5048885" cy="303022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93065" marR="5080" indent="-381000">
              <a:lnSpc>
                <a:spcPct val="103299"/>
              </a:lnSpc>
              <a:spcBef>
                <a:spcPts val="5"/>
              </a:spcBef>
              <a:buClr>
                <a:srgbClr val="111E46"/>
              </a:buClr>
              <a:buFont typeface="Arial"/>
              <a:buChar char="●"/>
              <a:tabLst>
                <a:tab pos="393065" algn="l"/>
                <a:tab pos="1862455" algn="l"/>
                <a:tab pos="414401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German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administration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viewed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Polish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countryside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vital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resource</a:t>
            </a:r>
            <a:endParaRPr sz="2400">
              <a:latin typeface="Calibri"/>
              <a:cs typeface="Calibri"/>
            </a:endParaRPr>
          </a:p>
          <a:p>
            <a:pPr marL="393065" indent="-380365">
              <a:lnSpc>
                <a:spcPct val="100000"/>
              </a:lnSpc>
              <a:spcBef>
                <a:spcPts val="80"/>
              </a:spcBef>
              <a:buFont typeface="Arial"/>
              <a:buChar char="●"/>
              <a:tabLst>
                <a:tab pos="3930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Entire</a:t>
            </a:r>
            <a:r>
              <a:rPr sz="24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villages</a:t>
            </a:r>
            <a:r>
              <a:rPr sz="24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destroyed</a:t>
            </a:r>
            <a:r>
              <a:rPr sz="2400" spc="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if</a:t>
            </a:r>
            <a:r>
              <a:rPr sz="24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they</a:t>
            </a:r>
            <a:endParaRPr sz="2400">
              <a:latin typeface="Calibri"/>
              <a:cs typeface="Calibri"/>
            </a:endParaRPr>
          </a:p>
          <a:p>
            <a:pPr marL="393065">
              <a:lnSpc>
                <a:spcPct val="100000"/>
              </a:lnSpc>
              <a:spcBef>
                <a:spcPts val="90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supported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partisan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activity</a:t>
            </a:r>
            <a:endParaRPr sz="2400">
              <a:latin typeface="Calibri"/>
              <a:cs typeface="Calibri"/>
            </a:endParaRPr>
          </a:p>
          <a:p>
            <a:pPr marL="393065" marR="5080" indent="-381000">
              <a:lnSpc>
                <a:spcPct val="102899"/>
              </a:lnSpc>
              <a:buFont typeface="Arial"/>
              <a:buChar char="●"/>
              <a:tabLst>
                <a:tab pos="393065" algn="l"/>
                <a:tab pos="2295525" algn="l"/>
                <a:tab pos="3098800" algn="l"/>
                <a:tab pos="3780154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Exploitation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led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increasing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resistance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populace</a:t>
            </a:r>
            <a:endParaRPr sz="2400">
              <a:latin typeface="Calibri"/>
              <a:cs typeface="Calibri"/>
            </a:endParaRPr>
          </a:p>
          <a:p>
            <a:pPr marL="393065" marR="5715" indent="-381000">
              <a:lnSpc>
                <a:spcPct val="102899"/>
              </a:lnSpc>
              <a:spcBef>
                <a:spcPts val="15"/>
              </a:spcBef>
              <a:buFont typeface="Arial"/>
              <a:buChar char="●"/>
              <a:tabLst>
                <a:tab pos="3930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Kollektivhaftung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implemented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as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brutal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military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strategy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" y="160654"/>
            <a:ext cx="3832225" cy="15652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57810" rIns="0" bIns="0" rtlCol="0">
            <a:spAutoFit/>
          </a:bodyPr>
          <a:lstStyle/>
          <a:p>
            <a:pPr marL="548005" marR="255270" indent="-419100">
              <a:lnSpc>
                <a:spcPct val="105100"/>
              </a:lnSpc>
              <a:spcBef>
                <a:spcPts val="2030"/>
              </a:spcBef>
            </a:pPr>
            <a:r>
              <a:rPr sz="3000" dirty="0"/>
              <a:t>1.</a:t>
            </a:r>
            <a:r>
              <a:rPr sz="3000" spc="220" dirty="0"/>
              <a:t> </a:t>
            </a:r>
            <a:r>
              <a:rPr sz="3000" dirty="0"/>
              <a:t>Prelude:</a:t>
            </a:r>
            <a:r>
              <a:rPr sz="3000" spc="-45" dirty="0"/>
              <a:t> </a:t>
            </a:r>
            <a:r>
              <a:rPr sz="3000" spc="-10" dirty="0"/>
              <a:t>General </a:t>
            </a:r>
            <a:r>
              <a:rPr sz="3000" dirty="0"/>
              <a:t>Government</a:t>
            </a:r>
            <a:r>
              <a:rPr sz="3000" spc="-155" dirty="0"/>
              <a:t> </a:t>
            </a:r>
            <a:r>
              <a:rPr sz="3000" spc="-10" dirty="0"/>
              <a:t>Policy</a:t>
            </a:r>
            <a:endParaRPr sz="3000"/>
          </a:p>
        </p:txBody>
      </p:sp>
      <p:sp>
        <p:nvSpPr>
          <p:cNvPr id="4" name="object 4"/>
          <p:cNvSpPr/>
          <p:nvPr/>
        </p:nvSpPr>
        <p:spPr>
          <a:xfrm>
            <a:off x="10632058" y="6113856"/>
            <a:ext cx="630555" cy="744220"/>
          </a:xfrm>
          <a:custGeom>
            <a:avLst/>
            <a:gdLst/>
            <a:ahLst/>
            <a:cxnLst/>
            <a:rect l="l" t="t" r="r" b="b"/>
            <a:pathLst>
              <a:path w="630554" h="744220">
                <a:moveTo>
                  <a:pt x="71556" y="744142"/>
                </a:moveTo>
                <a:lnTo>
                  <a:pt x="0" y="642156"/>
                </a:lnTo>
              </a:path>
              <a:path w="630554" h="744220">
                <a:moveTo>
                  <a:pt x="258026" y="744143"/>
                </a:moveTo>
                <a:lnTo>
                  <a:pt x="35941" y="427659"/>
                </a:lnTo>
              </a:path>
              <a:path w="630554" h="744220">
                <a:moveTo>
                  <a:pt x="444614" y="744143"/>
                </a:moveTo>
                <a:lnTo>
                  <a:pt x="72009" y="213156"/>
                </a:lnTo>
              </a:path>
              <a:path w="630554" h="744220">
                <a:moveTo>
                  <a:pt x="630010" y="744143"/>
                </a:moveTo>
                <a:lnTo>
                  <a:pt x="107823" y="0"/>
                </a:lnTo>
              </a:path>
            </a:pathLst>
          </a:custGeom>
          <a:ln w="19050">
            <a:solidFill>
              <a:srgbClr val="EE476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7060818" y="0"/>
            <a:ext cx="4144645" cy="5991860"/>
            <a:chOff x="7060818" y="0"/>
            <a:chExt cx="4144645" cy="5991860"/>
          </a:xfrm>
        </p:grpSpPr>
        <p:sp>
          <p:nvSpPr>
            <p:cNvPr id="6" name="object 6"/>
            <p:cNvSpPr/>
            <p:nvPr/>
          </p:nvSpPr>
          <p:spPr>
            <a:xfrm>
              <a:off x="9471913" y="0"/>
              <a:ext cx="1045210" cy="522605"/>
            </a:xfrm>
            <a:custGeom>
              <a:avLst/>
              <a:gdLst/>
              <a:ahLst/>
              <a:cxnLst/>
              <a:rect l="l" t="t" r="r" b="b"/>
              <a:pathLst>
                <a:path w="1045209" h="522605">
                  <a:moveTo>
                    <a:pt x="1044701" y="0"/>
                  </a:moveTo>
                  <a:lnTo>
                    <a:pt x="0" y="0"/>
                  </a:lnTo>
                  <a:lnTo>
                    <a:pt x="2135" y="47533"/>
                  </a:lnTo>
                  <a:lnTo>
                    <a:pt x="8418" y="93870"/>
                  </a:lnTo>
                  <a:lnTo>
                    <a:pt x="18663" y="138828"/>
                  </a:lnTo>
                  <a:lnTo>
                    <a:pt x="32687" y="182221"/>
                  </a:lnTo>
                  <a:lnTo>
                    <a:pt x="50305" y="223865"/>
                  </a:lnTo>
                  <a:lnTo>
                    <a:pt x="71331" y="263576"/>
                  </a:lnTo>
                  <a:lnTo>
                    <a:pt x="95582" y="301170"/>
                  </a:lnTo>
                  <a:lnTo>
                    <a:pt x="122873" y="336462"/>
                  </a:lnTo>
                  <a:lnTo>
                    <a:pt x="153019" y="369268"/>
                  </a:lnTo>
                  <a:lnTo>
                    <a:pt x="185835" y="399403"/>
                  </a:lnTo>
                  <a:lnTo>
                    <a:pt x="221137" y="426684"/>
                  </a:lnTo>
                  <a:lnTo>
                    <a:pt x="258741" y="450925"/>
                  </a:lnTo>
                  <a:lnTo>
                    <a:pt x="298461" y="471942"/>
                  </a:lnTo>
                  <a:lnTo>
                    <a:pt x="340113" y="489552"/>
                  </a:lnTo>
                  <a:lnTo>
                    <a:pt x="383513" y="503569"/>
                  </a:lnTo>
                  <a:lnTo>
                    <a:pt x="428476" y="513810"/>
                  </a:lnTo>
                  <a:lnTo>
                    <a:pt x="474816" y="520089"/>
                  </a:lnTo>
                  <a:lnTo>
                    <a:pt x="522350" y="522224"/>
                  </a:lnTo>
                  <a:lnTo>
                    <a:pt x="569885" y="520089"/>
                  </a:lnTo>
                  <a:lnTo>
                    <a:pt x="616225" y="513810"/>
                  </a:lnTo>
                  <a:lnTo>
                    <a:pt x="661188" y="503569"/>
                  </a:lnTo>
                  <a:lnTo>
                    <a:pt x="704588" y="489552"/>
                  </a:lnTo>
                  <a:lnTo>
                    <a:pt x="746240" y="471942"/>
                  </a:lnTo>
                  <a:lnTo>
                    <a:pt x="785960" y="450925"/>
                  </a:lnTo>
                  <a:lnTo>
                    <a:pt x="823564" y="426684"/>
                  </a:lnTo>
                  <a:lnTo>
                    <a:pt x="858866" y="399403"/>
                  </a:lnTo>
                  <a:lnTo>
                    <a:pt x="891682" y="369268"/>
                  </a:lnTo>
                  <a:lnTo>
                    <a:pt x="921828" y="336462"/>
                  </a:lnTo>
                  <a:lnTo>
                    <a:pt x="949119" y="301170"/>
                  </a:lnTo>
                  <a:lnTo>
                    <a:pt x="973370" y="263576"/>
                  </a:lnTo>
                  <a:lnTo>
                    <a:pt x="994396" y="223865"/>
                  </a:lnTo>
                  <a:lnTo>
                    <a:pt x="1012014" y="182221"/>
                  </a:lnTo>
                  <a:lnTo>
                    <a:pt x="1026038" y="138828"/>
                  </a:lnTo>
                  <a:lnTo>
                    <a:pt x="1036283" y="93870"/>
                  </a:lnTo>
                  <a:lnTo>
                    <a:pt x="1042566" y="47533"/>
                  </a:lnTo>
                  <a:lnTo>
                    <a:pt x="1044701" y="0"/>
                  </a:lnTo>
                  <a:close/>
                </a:path>
              </a:pathLst>
            </a:custGeom>
            <a:solidFill>
              <a:srgbClr val="4DBC97">
                <a:alpha val="7568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60818" y="644309"/>
              <a:ext cx="4144263" cy="5347462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7140320" y="6184798"/>
            <a:ext cx="204088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source:</a:t>
            </a:r>
            <a:r>
              <a:rPr sz="1200" spc="-4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01E3A"/>
                </a:solidFill>
                <a:latin typeface="Calibri"/>
                <a:cs typeface="Calibri"/>
              </a:rPr>
              <a:t>commons.wikimedia.org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30630" y="2372614"/>
            <a:ext cx="5050790" cy="3030220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93065" marR="5080" indent="-381000">
              <a:lnSpc>
                <a:spcPct val="103299"/>
              </a:lnSpc>
              <a:spcBef>
                <a:spcPts val="5"/>
              </a:spcBef>
              <a:buClr>
                <a:srgbClr val="111E46"/>
              </a:buClr>
              <a:buFont typeface="Arial"/>
              <a:buChar char="●"/>
              <a:tabLst>
                <a:tab pos="3930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Germans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surrounded</a:t>
            </a:r>
            <a:r>
              <a:rPr sz="2400" spc="3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Kaszów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village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at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dawn.</a:t>
            </a:r>
            <a:endParaRPr sz="2400">
              <a:latin typeface="Calibri"/>
              <a:cs typeface="Calibri"/>
            </a:endParaRPr>
          </a:p>
          <a:p>
            <a:pPr marL="393065" indent="-381000">
              <a:lnSpc>
                <a:spcPct val="100000"/>
              </a:lnSpc>
              <a:spcBef>
                <a:spcPts val="80"/>
              </a:spcBef>
              <a:buFont typeface="Arial"/>
              <a:buChar char="●"/>
              <a:tabLst>
                <a:tab pos="3930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3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</a:t>
            </a:r>
            <a:r>
              <a:rPr sz="2400" spc="3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operation</a:t>
            </a:r>
            <a:r>
              <a:rPr sz="2400" spc="3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3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brutal</a:t>
            </a:r>
            <a:endParaRPr sz="2400">
              <a:latin typeface="Calibri"/>
              <a:cs typeface="Calibri"/>
            </a:endParaRPr>
          </a:p>
          <a:p>
            <a:pPr marL="393065" marR="8255">
              <a:lnSpc>
                <a:spcPct val="102899"/>
              </a:lnSpc>
              <a:spcBef>
                <a:spcPts val="5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response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2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2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raid</a:t>
            </a:r>
            <a:r>
              <a:rPr sz="2400" spc="2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dairy</a:t>
            </a:r>
            <a:r>
              <a:rPr sz="2400" spc="2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Rybna.</a:t>
            </a:r>
            <a:endParaRPr sz="2400">
              <a:latin typeface="Calibri"/>
              <a:cs typeface="Calibri"/>
            </a:endParaRPr>
          </a:p>
          <a:p>
            <a:pPr marL="393065" indent="-380365">
              <a:lnSpc>
                <a:spcPct val="100000"/>
              </a:lnSpc>
              <a:spcBef>
                <a:spcPts val="85"/>
              </a:spcBef>
              <a:buFont typeface="Arial"/>
              <a:buChar char="●"/>
              <a:tabLst>
                <a:tab pos="3930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It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brutal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revengeance.</a:t>
            </a:r>
            <a:endParaRPr sz="2400">
              <a:latin typeface="Calibri"/>
              <a:cs typeface="Calibri"/>
            </a:endParaRPr>
          </a:p>
          <a:p>
            <a:pPr marL="393065" marR="6985" indent="-381000">
              <a:lnSpc>
                <a:spcPct val="102899"/>
              </a:lnSpc>
              <a:spcBef>
                <a:spcPts val="15"/>
              </a:spcBef>
              <a:buFont typeface="Arial"/>
              <a:buChar char="●"/>
              <a:tabLst>
                <a:tab pos="393065" algn="l"/>
                <a:tab pos="981710" algn="l"/>
                <a:tab pos="2117090" algn="l"/>
                <a:tab pos="3025775" algn="l"/>
                <a:tab pos="4622800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26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murdered,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village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partially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burned.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" y="160654"/>
            <a:ext cx="3832225" cy="15652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81305" rIns="0" bIns="0" rtlCol="0">
            <a:spAutoFit/>
          </a:bodyPr>
          <a:lstStyle/>
          <a:p>
            <a:pPr marL="128905">
              <a:lnSpc>
                <a:spcPct val="100000"/>
              </a:lnSpc>
              <a:spcBef>
                <a:spcPts val="2215"/>
              </a:spcBef>
            </a:pP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2.</a:t>
            </a:r>
            <a:r>
              <a:rPr sz="3000" b="1" spc="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Kaszów</a:t>
            </a:r>
            <a:r>
              <a:rPr sz="30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FFFFFF"/>
                </a:solidFill>
                <a:latin typeface="Calibri"/>
                <a:cs typeface="Calibri"/>
              </a:rPr>
              <a:t>Pacification</a:t>
            </a:r>
            <a:endParaRPr sz="3000">
              <a:latin typeface="Calibri"/>
              <a:cs typeface="Calibri"/>
            </a:endParaRPr>
          </a:p>
          <a:p>
            <a:pPr marL="548005">
              <a:lnSpc>
                <a:spcPct val="100000"/>
              </a:lnSpc>
              <a:spcBef>
                <a:spcPts val="180"/>
              </a:spcBef>
            </a:pP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(July</a:t>
            </a:r>
            <a:r>
              <a:rPr sz="30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1,</a:t>
            </a:r>
            <a:r>
              <a:rPr sz="30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FFFFFF"/>
                </a:solidFill>
                <a:latin typeface="Calibri"/>
                <a:cs typeface="Calibri"/>
              </a:rPr>
              <a:t>1943)</a:t>
            </a:r>
            <a:endParaRPr sz="30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6581775" y="0"/>
            <a:ext cx="4876800" cy="6867525"/>
            <a:chOff x="6581775" y="0"/>
            <a:chExt cx="4876800" cy="6867525"/>
          </a:xfrm>
        </p:grpSpPr>
        <p:sp>
          <p:nvSpPr>
            <p:cNvPr id="5" name="object 5"/>
            <p:cNvSpPr/>
            <p:nvPr/>
          </p:nvSpPr>
          <p:spPr>
            <a:xfrm>
              <a:off x="10632059" y="6113856"/>
              <a:ext cx="630555" cy="744220"/>
            </a:xfrm>
            <a:custGeom>
              <a:avLst/>
              <a:gdLst/>
              <a:ahLst/>
              <a:cxnLst/>
              <a:rect l="l" t="t" r="r" b="b"/>
              <a:pathLst>
                <a:path w="630554" h="744220">
                  <a:moveTo>
                    <a:pt x="71556" y="744142"/>
                  </a:moveTo>
                  <a:lnTo>
                    <a:pt x="0" y="642156"/>
                  </a:lnTo>
                </a:path>
                <a:path w="630554" h="744220">
                  <a:moveTo>
                    <a:pt x="258026" y="744143"/>
                  </a:moveTo>
                  <a:lnTo>
                    <a:pt x="35941" y="427659"/>
                  </a:lnTo>
                </a:path>
                <a:path w="630554" h="744220">
                  <a:moveTo>
                    <a:pt x="444614" y="744143"/>
                  </a:moveTo>
                  <a:lnTo>
                    <a:pt x="72009" y="213156"/>
                  </a:lnTo>
                </a:path>
                <a:path w="630554" h="744220">
                  <a:moveTo>
                    <a:pt x="630010" y="744143"/>
                  </a:moveTo>
                  <a:lnTo>
                    <a:pt x="107823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9471914" y="0"/>
              <a:ext cx="1045210" cy="522605"/>
            </a:xfrm>
            <a:custGeom>
              <a:avLst/>
              <a:gdLst/>
              <a:ahLst/>
              <a:cxnLst/>
              <a:rect l="l" t="t" r="r" b="b"/>
              <a:pathLst>
                <a:path w="1045209" h="522605">
                  <a:moveTo>
                    <a:pt x="1044701" y="0"/>
                  </a:moveTo>
                  <a:lnTo>
                    <a:pt x="0" y="0"/>
                  </a:lnTo>
                  <a:lnTo>
                    <a:pt x="2135" y="47533"/>
                  </a:lnTo>
                  <a:lnTo>
                    <a:pt x="8418" y="93870"/>
                  </a:lnTo>
                  <a:lnTo>
                    <a:pt x="18663" y="138828"/>
                  </a:lnTo>
                  <a:lnTo>
                    <a:pt x="32687" y="182221"/>
                  </a:lnTo>
                  <a:lnTo>
                    <a:pt x="50305" y="223865"/>
                  </a:lnTo>
                  <a:lnTo>
                    <a:pt x="71331" y="263576"/>
                  </a:lnTo>
                  <a:lnTo>
                    <a:pt x="95582" y="301170"/>
                  </a:lnTo>
                  <a:lnTo>
                    <a:pt x="122873" y="336462"/>
                  </a:lnTo>
                  <a:lnTo>
                    <a:pt x="153019" y="369268"/>
                  </a:lnTo>
                  <a:lnTo>
                    <a:pt x="185835" y="399403"/>
                  </a:lnTo>
                  <a:lnTo>
                    <a:pt x="221137" y="426684"/>
                  </a:lnTo>
                  <a:lnTo>
                    <a:pt x="258741" y="450925"/>
                  </a:lnTo>
                  <a:lnTo>
                    <a:pt x="298461" y="471942"/>
                  </a:lnTo>
                  <a:lnTo>
                    <a:pt x="340113" y="489552"/>
                  </a:lnTo>
                  <a:lnTo>
                    <a:pt x="383513" y="503569"/>
                  </a:lnTo>
                  <a:lnTo>
                    <a:pt x="428476" y="513810"/>
                  </a:lnTo>
                  <a:lnTo>
                    <a:pt x="474816" y="520089"/>
                  </a:lnTo>
                  <a:lnTo>
                    <a:pt x="522350" y="522224"/>
                  </a:lnTo>
                  <a:lnTo>
                    <a:pt x="569885" y="520089"/>
                  </a:lnTo>
                  <a:lnTo>
                    <a:pt x="616225" y="513810"/>
                  </a:lnTo>
                  <a:lnTo>
                    <a:pt x="661188" y="503569"/>
                  </a:lnTo>
                  <a:lnTo>
                    <a:pt x="704588" y="489552"/>
                  </a:lnTo>
                  <a:lnTo>
                    <a:pt x="746240" y="471942"/>
                  </a:lnTo>
                  <a:lnTo>
                    <a:pt x="785960" y="450925"/>
                  </a:lnTo>
                  <a:lnTo>
                    <a:pt x="823564" y="426684"/>
                  </a:lnTo>
                  <a:lnTo>
                    <a:pt x="858866" y="399403"/>
                  </a:lnTo>
                  <a:lnTo>
                    <a:pt x="891682" y="369268"/>
                  </a:lnTo>
                  <a:lnTo>
                    <a:pt x="921828" y="336462"/>
                  </a:lnTo>
                  <a:lnTo>
                    <a:pt x="949119" y="301170"/>
                  </a:lnTo>
                  <a:lnTo>
                    <a:pt x="973370" y="263576"/>
                  </a:lnTo>
                  <a:lnTo>
                    <a:pt x="994396" y="223865"/>
                  </a:lnTo>
                  <a:lnTo>
                    <a:pt x="1012014" y="182221"/>
                  </a:lnTo>
                  <a:lnTo>
                    <a:pt x="1026038" y="138828"/>
                  </a:lnTo>
                  <a:lnTo>
                    <a:pt x="1036283" y="93870"/>
                  </a:lnTo>
                  <a:lnTo>
                    <a:pt x="1042566" y="47533"/>
                  </a:lnTo>
                  <a:lnTo>
                    <a:pt x="1044701" y="0"/>
                  </a:lnTo>
                  <a:close/>
                </a:path>
              </a:pathLst>
            </a:custGeom>
            <a:solidFill>
              <a:srgbClr val="4DBC97">
                <a:alpha val="7568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81775" y="1328902"/>
              <a:ext cx="4876800" cy="48768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50420" y="4730241"/>
            <a:ext cx="181355" cy="184670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12192000" cy="2148205"/>
          </a:xfrm>
          <a:custGeom>
            <a:avLst/>
            <a:gdLst/>
            <a:ahLst/>
            <a:cxnLst/>
            <a:rect l="l" t="t" r="r" b="b"/>
            <a:pathLst>
              <a:path w="12192000" h="2148205">
                <a:moveTo>
                  <a:pt x="12192000" y="0"/>
                </a:moveTo>
                <a:lnTo>
                  <a:pt x="0" y="0"/>
                </a:lnTo>
                <a:lnTo>
                  <a:pt x="0" y="2147697"/>
                </a:lnTo>
                <a:lnTo>
                  <a:pt x="12192000" y="2147696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30630" y="2372614"/>
            <a:ext cx="5049520" cy="189928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93065" marR="5080" indent="-381000">
              <a:lnSpc>
                <a:spcPct val="103299"/>
              </a:lnSpc>
              <a:spcBef>
                <a:spcPts val="5"/>
              </a:spcBef>
              <a:buClr>
                <a:srgbClr val="111E46"/>
              </a:buClr>
              <a:buFont typeface="Arial"/>
              <a:buChar char="●"/>
              <a:tabLst>
                <a:tab pos="3930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3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pacification</a:t>
            </a:r>
            <a:r>
              <a:rPr sz="24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occurred</a:t>
            </a:r>
            <a:r>
              <a:rPr sz="24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3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July</a:t>
            </a:r>
            <a:r>
              <a:rPr sz="2400" spc="3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4,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1943.</a:t>
            </a:r>
            <a:endParaRPr sz="2400">
              <a:latin typeface="Calibri"/>
              <a:cs typeface="Calibri"/>
            </a:endParaRPr>
          </a:p>
          <a:p>
            <a:pPr marL="393065" indent="-380365">
              <a:lnSpc>
                <a:spcPct val="100000"/>
              </a:lnSpc>
              <a:spcBef>
                <a:spcPts val="80"/>
              </a:spcBef>
              <a:buFont typeface="Arial"/>
              <a:buChar char="●"/>
              <a:tabLst>
                <a:tab pos="393065" algn="l"/>
                <a:tab pos="1188720" algn="l"/>
                <a:tab pos="1821180" algn="l"/>
                <a:tab pos="3046730" algn="l"/>
                <a:tab pos="3648710" algn="l"/>
                <a:tab pos="447167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Liszki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attacked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just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three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days</a:t>
            </a:r>
            <a:endParaRPr sz="2400">
              <a:latin typeface="Calibri"/>
              <a:cs typeface="Calibri"/>
            </a:endParaRPr>
          </a:p>
          <a:p>
            <a:pPr marL="393065">
              <a:lnSpc>
                <a:spcPct val="100000"/>
              </a:lnSpc>
              <a:spcBef>
                <a:spcPts val="9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after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Kaszów.</a:t>
            </a:r>
            <a:endParaRPr sz="2400">
              <a:latin typeface="Calibri"/>
              <a:cs typeface="Calibri"/>
            </a:endParaRPr>
          </a:p>
          <a:p>
            <a:pPr marL="393065" indent="-380365">
              <a:lnSpc>
                <a:spcPct val="100000"/>
              </a:lnSpc>
              <a:spcBef>
                <a:spcPts val="85"/>
              </a:spcBef>
              <a:buFont typeface="Arial"/>
              <a:buChar char="●"/>
              <a:tabLst>
                <a:tab pos="393065" algn="l"/>
                <a:tab pos="1187450" algn="l"/>
                <a:tab pos="2522855" algn="l"/>
                <a:tab pos="4072890" algn="l"/>
                <a:tab pos="4889500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German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operation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424678" y="4634865"/>
            <a:ext cx="6534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30630" y="4256658"/>
            <a:ext cx="4032250" cy="1146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065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planned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act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retaliation.</a:t>
            </a:r>
            <a:endParaRPr sz="2400">
              <a:latin typeface="Calibri"/>
              <a:cs typeface="Calibri"/>
            </a:endParaRPr>
          </a:p>
          <a:p>
            <a:pPr marL="393065" marR="5080" indent="-381000">
              <a:lnSpc>
                <a:spcPct val="102899"/>
              </a:lnSpc>
              <a:spcBef>
                <a:spcPts val="15"/>
              </a:spcBef>
              <a:buFont typeface="Arial"/>
              <a:buChar char="●"/>
              <a:tabLst>
                <a:tab pos="393065" algn="l"/>
                <a:tab pos="1685925" algn="l"/>
                <a:tab pos="316611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Several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innocent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people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murdered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raid.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" y="160654"/>
            <a:ext cx="3832225" cy="15652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81305" rIns="0" bIns="0" rtlCol="0">
            <a:spAutoFit/>
          </a:bodyPr>
          <a:lstStyle/>
          <a:p>
            <a:pPr marL="128905">
              <a:lnSpc>
                <a:spcPct val="100000"/>
              </a:lnSpc>
              <a:spcBef>
                <a:spcPts val="2215"/>
              </a:spcBef>
            </a:pP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3.</a:t>
            </a:r>
            <a:r>
              <a:rPr sz="3000" b="1" spc="2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Liszki</a:t>
            </a:r>
            <a:r>
              <a:rPr sz="30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FFFFFF"/>
                </a:solidFill>
                <a:latin typeface="Calibri"/>
                <a:cs typeface="Calibri"/>
              </a:rPr>
              <a:t>Pacification</a:t>
            </a:r>
            <a:endParaRPr sz="3000">
              <a:latin typeface="Calibri"/>
              <a:cs typeface="Calibri"/>
            </a:endParaRPr>
          </a:p>
          <a:p>
            <a:pPr marL="548005">
              <a:lnSpc>
                <a:spcPct val="100000"/>
              </a:lnSpc>
              <a:spcBef>
                <a:spcPts val="180"/>
              </a:spcBef>
            </a:pP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(July</a:t>
            </a:r>
            <a:r>
              <a:rPr sz="30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4,</a:t>
            </a:r>
            <a:r>
              <a:rPr sz="30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FFFFFF"/>
                </a:solidFill>
                <a:latin typeface="Calibri"/>
                <a:cs typeface="Calibri"/>
              </a:rPr>
              <a:t>1943)</a:t>
            </a:r>
            <a:endParaRPr sz="30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593078" y="0"/>
            <a:ext cx="4876800" cy="6867525"/>
            <a:chOff x="6593078" y="0"/>
            <a:chExt cx="4876800" cy="6867525"/>
          </a:xfrm>
        </p:grpSpPr>
        <p:sp>
          <p:nvSpPr>
            <p:cNvPr id="9" name="object 9"/>
            <p:cNvSpPr/>
            <p:nvPr/>
          </p:nvSpPr>
          <p:spPr>
            <a:xfrm>
              <a:off x="10632059" y="6113856"/>
              <a:ext cx="630555" cy="744220"/>
            </a:xfrm>
            <a:custGeom>
              <a:avLst/>
              <a:gdLst/>
              <a:ahLst/>
              <a:cxnLst/>
              <a:rect l="l" t="t" r="r" b="b"/>
              <a:pathLst>
                <a:path w="630554" h="744220">
                  <a:moveTo>
                    <a:pt x="71556" y="744142"/>
                  </a:moveTo>
                  <a:lnTo>
                    <a:pt x="0" y="642156"/>
                  </a:lnTo>
                </a:path>
                <a:path w="630554" h="744220">
                  <a:moveTo>
                    <a:pt x="258026" y="744143"/>
                  </a:moveTo>
                  <a:lnTo>
                    <a:pt x="35941" y="427659"/>
                  </a:lnTo>
                </a:path>
                <a:path w="630554" h="744220">
                  <a:moveTo>
                    <a:pt x="444614" y="744143"/>
                  </a:moveTo>
                  <a:lnTo>
                    <a:pt x="72009" y="213156"/>
                  </a:lnTo>
                </a:path>
                <a:path w="630554" h="744220">
                  <a:moveTo>
                    <a:pt x="630010" y="744143"/>
                  </a:moveTo>
                  <a:lnTo>
                    <a:pt x="107823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471914" y="0"/>
              <a:ext cx="1045210" cy="522605"/>
            </a:xfrm>
            <a:custGeom>
              <a:avLst/>
              <a:gdLst/>
              <a:ahLst/>
              <a:cxnLst/>
              <a:rect l="l" t="t" r="r" b="b"/>
              <a:pathLst>
                <a:path w="1045209" h="522605">
                  <a:moveTo>
                    <a:pt x="1044701" y="0"/>
                  </a:moveTo>
                  <a:lnTo>
                    <a:pt x="0" y="0"/>
                  </a:lnTo>
                  <a:lnTo>
                    <a:pt x="2135" y="47533"/>
                  </a:lnTo>
                  <a:lnTo>
                    <a:pt x="8418" y="93870"/>
                  </a:lnTo>
                  <a:lnTo>
                    <a:pt x="18663" y="138828"/>
                  </a:lnTo>
                  <a:lnTo>
                    <a:pt x="32687" y="182221"/>
                  </a:lnTo>
                  <a:lnTo>
                    <a:pt x="50305" y="223865"/>
                  </a:lnTo>
                  <a:lnTo>
                    <a:pt x="71331" y="263576"/>
                  </a:lnTo>
                  <a:lnTo>
                    <a:pt x="95582" y="301170"/>
                  </a:lnTo>
                  <a:lnTo>
                    <a:pt x="122873" y="336462"/>
                  </a:lnTo>
                  <a:lnTo>
                    <a:pt x="153019" y="369268"/>
                  </a:lnTo>
                  <a:lnTo>
                    <a:pt x="185835" y="399403"/>
                  </a:lnTo>
                  <a:lnTo>
                    <a:pt x="221137" y="426684"/>
                  </a:lnTo>
                  <a:lnTo>
                    <a:pt x="258741" y="450925"/>
                  </a:lnTo>
                  <a:lnTo>
                    <a:pt x="298461" y="471942"/>
                  </a:lnTo>
                  <a:lnTo>
                    <a:pt x="340113" y="489552"/>
                  </a:lnTo>
                  <a:lnTo>
                    <a:pt x="383513" y="503569"/>
                  </a:lnTo>
                  <a:lnTo>
                    <a:pt x="428476" y="513810"/>
                  </a:lnTo>
                  <a:lnTo>
                    <a:pt x="474816" y="520089"/>
                  </a:lnTo>
                  <a:lnTo>
                    <a:pt x="522350" y="522224"/>
                  </a:lnTo>
                  <a:lnTo>
                    <a:pt x="569885" y="520089"/>
                  </a:lnTo>
                  <a:lnTo>
                    <a:pt x="616225" y="513810"/>
                  </a:lnTo>
                  <a:lnTo>
                    <a:pt x="661188" y="503569"/>
                  </a:lnTo>
                  <a:lnTo>
                    <a:pt x="704588" y="489552"/>
                  </a:lnTo>
                  <a:lnTo>
                    <a:pt x="746240" y="471942"/>
                  </a:lnTo>
                  <a:lnTo>
                    <a:pt x="785960" y="450925"/>
                  </a:lnTo>
                  <a:lnTo>
                    <a:pt x="823564" y="426684"/>
                  </a:lnTo>
                  <a:lnTo>
                    <a:pt x="858866" y="399403"/>
                  </a:lnTo>
                  <a:lnTo>
                    <a:pt x="891682" y="369268"/>
                  </a:lnTo>
                  <a:lnTo>
                    <a:pt x="921828" y="336462"/>
                  </a:lnTo>
                  <a:lnTo>
                    <a:pt x="949119" y="301170"/>
                  </a:lnTo>
                  <a:lnTo>
                    <a:pt x="973370" y="263576"/>
                  </a:lnTo>
                  <a:lnTo>
                    <a:pt x="994396" y="223865"/>
                  </a:lnTo>
                  <a:lnTo>
                    <a:pt x="1012014" y="182221"/>
                  </a:lnTo>
                  <a:lnTo>
                    <a:pt x="1026038" y="138828"/>
                  </a:lnTo>
                  <a:lnTo>
                    <a:pt x="1036283" y="93870"/>
                  </a:lnTo>
                  <a:lnTo>
                    <a:pt x="1042566" y="47533"/>
                  </a:lnTo>
                  <a:lnTo>
                    <a:pt x="1044701" y="0"/>
                  </a:lnTo>
                  <a:close/>
                </a:path>
              </a:pathLst>
            </a:custGeom>
            <a:solidFill>
              <a:srgbClr val="4DBC97">
                <a:alpha val="7568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 descr="Gemini_Generated_Image_xmk2l5xmk2l5xmk2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3078" y="1362722"/>
              <a:ext cx="4876800" cy="487680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6672833" y="6366154"/>
            <a:ext cx="38525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source:</a:t>
            </a:r>
            <a:r>
              <a:rPr sz="1200" spc="-2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A.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Kowalik,</a:t>
            </a:r>
            <a:r>
              <a:rPr sz="1200" spc="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Liszki.</a:t>
            </a:r>
            <a:r>
              <a:rPr sz="1200" i="1" spc="-3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Szkice</a:t>
            </a:r>
            <a:r>
              <a:rPr sz="1200" i="1" spc="-2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z</a:t>
            </a:r>
            <a:r>
              <a:rPr sz="1200" i="1" spc="-3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Dziejów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,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Liszki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2014,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p.</a:t>
            </a:r>
            <a:r>
              <a:rPr sz="1200" spc="-4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spc="-20" dirty="0">
                <a:solidFill>
                  <a:srgbClr val="001E3A"/>
                </a:solidFill>
                <a:latin typeface="Calibri"/>
                <a:cs typeface="Calibri"/>
              </a:rPr>
              <a:t>250.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688444" y="6366154"/>
            <a:ext cx="3232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9880" algn="l"/>
              </a:tabLst>
            </a:pPr>
            <a:r>
              <a:rPr sz="1200" u="sng" dirty="0">
                <a:solidFill>
                  <a:srgbClr val="001E3A"/>
                </a:solidFill>
                <a:uFill>
                  <a:solidFill>
                    <a:srgbClr val="1889B0"/>
                  </a:solidFill>
                </a:uFill>
                <a:latin typeface="Calibri"/>
                <a:cs typeface="Calibri"/>
              </a:rPr>
              <a:t>	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93065" marR="5080" indent="-381000">
              <a:lnSpc>
                <a:spcPct val="103299"/>
              </a:lnSpc>
              <a:spcBef>
                <a:spcPts val="5"/>
              </a:spcBef>
              <a:buClr>
                <a:srgbClr val="111E46"/>
              </a:buClr>
              <a:buFont typeface="Arial"/>
              <a:buChar char="●"/>
              <a:tabLst>
                <a:tab pos="393065" algn="l"/>
              </a:tabLst>
            </a:pPr>
            <a:r>
              <a:rPr dirty="0"/>
              <a:t>The</a:t>
            </a:r>
            <a:r>
              <a:rPr spc="365" dirty="0"/>
              <a:t> </a:t>
            </a:r>
            <a:r>
              <a:rPr dirty="0"/>
              <a:t>exhumation</a:t>
            </a:r>
            <a:r>
              <a:rPr spc="375" dirty="0"/>
              <a:t> </a:t>
            </a:r>
            <a:r>
              <a:rPr dirty="0"/>
              <a:t>took</a:t>
            </a:r>
            <a:r>
              <a:rPr spc="355" dirty="0"/>
              <a:t> </a:t>
            </a:r>
            <a:r>
              <a:rPr dirty="0"/>
              <a:t>place</a:t>
            </a:r>
            <a:r>
              <a:rPr spc="375" dirty="0"/>
              <a:t> </a:t>
            </a:r>
            <a:r>
              <a:rPr dirty="0"/>
              <a:t>in</a:t>
            </a:r>
            <a:r>
              <a:rPr spc="365" dirty="0"/>
              <a:t> </a:t>
            </a:r>
            <a:r>
              <a:rPr spc="-10" dirty="0"/>
              <a:t>Liszki </a:t>
            </a:r>
            <a:r>
              <a:rPr dirty="0"/>
              <a:t>on</a:t>
            </a:r>
            <a:r>
              <a:rPr spc="-15" dirty="0"/>
              <a:t> </a:t>
            </a:r>
            <a:r>
              <a:rPr dirty="0"/>
              <a:t>April</a:t>
            </a:r>
            <a:r>
              <a:rPr spc="-25" dirty="0"/>
              <a:t> </a:t>
            </a:r>
            <a:r>
              <a:rPr dirty="0"/>
              <a:t>22,</a:t>
            </a:r>
            <a:r>
              <a:rPr spc="-15" dirty="0"/>
              <a:t> </a:t>
            </a:r>
            <a:r>
              <a:rPr spc="-10" dirty="0"/>
              <a:t>1945.</a:t>
            </a:r>
          </a:p>
          <a:p>
            <a:pPr marL="393065" indent="-380365">
              <a:lnSpc>
                <a:spcPct val="100000"/>
              </a:lnSpc>
              <a:spcBef>
                <a:spcPts val="80"/>
              </a:spcBef>
              <a:buFont typeface="Arial"/>
              <a:buChar char="●"/>
              <a:tabLst>
                <a:tab pos="393065" algn="l"/>
              </a:tabLst>
            </a:pPr>
            <a:r>
              <a:rPr dirty="0"/>
              <a:t>It</a:t>
            </a:r>
            <a:r>
              <a:rPr spc="245" dirty="0"/>
              <a:t> </a:t>
            </a:r>
            <a:r>
              <a:rPr dirty="0"/>
              <a:t>was</a:t>
            </a:r>
            <a:r>
              <a:rPr spc="235" dirty="0"/>
              <a:t> </a:t>
            </a:r>
            <a:r>
              <a:rPr dirty="0"/>
              <a:t>one</a:t>
            </a:r>
            <a:r>
              <a:rPr spc="240" dirty="0"/>
              <a:t> </a:t>
            </a:r>
            <a:r>
              <a:rPr dirty="0"/>
              <a:t>of</a:t>
            </a:r>
            <a:r>
              <a:rPr spc="240" dirty="0"/>
              <a:t> </a:t>
            </a:r>
            <a:r>
              <a:rPr dirty="0"/>
              <a:t>the</a:t>
            </a:r>
            <a:r>
              <a:rPr spc="254" dirty="0"/>
              <a:t> </a:t>
            </a:r>
            <a:r>
              <a:rPr dirty="0"/>
              <a:t>very</a:t>
            </a:r>
            <a:r>
              <a:rPr spc="240" dirty="0"/>
              <a:t> </a:t>
            </a:r>
            <a:r>
              <a:rPr dirty="0"/>
              <a:t>first</a:t>
            </a:r>
            <a:r>
              <a:rPr spc="240" dirty="0"/>
              <a:t> </a:t>
            </a:r>
            <a:r>
              <a:rPr spc="-10" dirty="0"/>
              <a:t>post-</a:t>
            </a:r>
            <a:r>
              <a:rPr spc="-25" dirty="0"/>
              <a:t>war</a:t>
            </a:r>
          </a:p>
          <a:p>
            <a:pPr marL="393065">
              <a:lnSpc>
                <a:spcPct val="100000"/>
              </a:lnSpc>
              <a:spcBef>
                <a:spcPts val="90"/>
              </a:spcBef>
            </a:pPr>
            <a:r>
              <a:rPr dirty="0"/>
              <a:t>commemorative</a:t>
            </a:r>
            <a:r>
              <a:rPr spc="-45" dirty="0"/>
              <a:t> </a:t>
            </a:r>
            <a:r>
              <a:rPr spc="-10" dirty="0"/>
              <a:t>actions.</a:t>
            </a:r>
          </a:p>
          <a:p>
            <a:pPr marL="393065" marR="5080" indent="-381000">
              <a:lnSpc>
                <a:spcPct val="102899"/>
              </a:lnSpc>
              <a:buFont typeface="Arial"/>
              <a:buChar char="●"/>
              <a:tabLst>
                <a:tab pos="393065" algn="l"/>
                <a:tab pos="1004569" algn="l"/>
                <a:tab pos="2092325" algn="l"/>
                <a:tab pos="3065145" algn="l"/>
                <a:tab pos="3845560" algn="l"/>
              </a:tabLst>
            </a:pPr>
            <a:r>
              <a:rPr spc="-25" dirty="0"/>
              <a:t>The</a:t>
            </a:r>
            <a:r>
              <a:rPr dirty="0"/>
              <a:t>	</a:t>
            </a:r>
            <a:r>
              <a:rPr spc="-10" dirty="0"/>
              <a:t>victims'</a:t>
            </a:r>
            <a:r>
              <a:rPr dirty="0"/>
              <a:t>	</a:t>
            </a:r>
            <a:r>
              <a:rPr spc="-10" dirty="0"/>
              <a:t>bodies</a:t>
            </a:r>
            <a:r>
              <a:rPr dirty="0"/>
              <a:t>	</a:t>
            </a:r>
            <a:r>
              <a:rPr spc="-20" dirty="0"/>
              <a:t>were</a:t>
            </a:r>
            <a:r>
              <a:rPr dirty="0"/>
              <a:t>	</a:t>
            </a:r>
            <a:r>
              <a:rPr spc="-10" dirty="0"/>
              <a:t>identified </a:t>
            </a:r>
            <a:r>
              <a:rPr dirty="0"/>
              <a:t>by</a:t>
            </a:r>
            <a:r>
              <a:rPr spc="-40" dirty="0"/>
              <a:t> </a:t>
            </a:r>
            <a:r>
              <a:rPr dirty="0"/>
              <a:t>their</a:t>
            </a:r>
            <a:r>
              <a:rPr spc="-40" dirty="0"/>
              <a:t> </a:t>
            </a:r>
            <a:r>
              <a:rPr spc="-10" dirty="0"/>
              <a:t>families.</a:t>
            </a:r>
          </a:p>
          <a:p>
            <a:pPr marL="393065" marR="6985" indent="-381000">
              <a:lnSpc>
                <a:spcPct val="102899"/>
              </a:lnSpc>
              <a:spcBef>
                <a:spcPts val="15"/>
              </a:spcBef>
              <a:buFont typeface="Arial"/>
              <a:buChar char="●"/>
              <a:tabLst>
                <a:tab pos="393065" algn="l"/>
              </a:tabLst>
            </a:pPr>
            <a:r>
              <a:rPr dirty="0"/>
              <a:t>A</a:t>
            </a:r>
            <a:r>
              <a:rPr spc="-35" dirty="0"/>
              <a:t> </a:t>
            </a:r>
            <a:r>
              <a:rPr dirty="0"/>
              <a:t>public</a:t>
            </a:r>
            <a:r>
              <a:rPr spc="-35" dirty="0"/>
              <a:t> </a:t>
            </a:r>
            <a:r>
              <a:rPr dirty="0"/>
              <a:t>funeral</a:t>
            </a:r>
            <a:r>
              <a:rPr spc="-30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dirty="0"/>
              <a:t>burial</a:t>
            </a:r>
            <a:r>
              <a:rPr spc="-35" dirty="0"/>
              <a:t> </a:t>
            </a:r>
            <a:r>
              <a:rPr spc="-10" dirty="0"/>
              <a:t>followed </a:t>
            </a:r>
            <a:r>
              <a:rPr dirty="0"/>
              <a:t>the</a:t>
            </a:r>
            <a:r>
              <a:rPr spc="-65" dirty="0"/>
              <a:t> </a:t>
            </a:r>
            <a:r>
              <a:rPr dirty="0"/>
              <a:t>identification</a:t>
            </a:r>
            <a:r>
              <a:rPr spc="-75" dirty="0"/>
              <a:t> </a:t>
            </a:r>
            <a:r>
              <a:rPr spc="-10" dirty="0"/>
              <a:t>process.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1" y="160654"/>
            <a:ext cx="3832225" cy="15652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57810" rIns="0" bIns="0" rtlCol="0">
            <a:spAutoFit/>
          </a:bodyPr>
          <a:lstStyle/>
          <a:p>
            <a:pPr marL="548005" marR="587375" indent="-419100">
              <a:lnSpc>
                <a:spcPct val="105100"/>
              </a:lnSpc>
              <a:spcBef>
                <a:spcPts val="2030"/>
              </a:spcBef>
            </a:pPr>
            <a:r>
              <a:rPr sz="3000" dirty="0"/>
              <a:t>4.</a:t>
            </a:r>
            <a:r>
              <a:rPr sz="3000" spc="305" dirty="0"/>
              <a:t> </a:t>
            </a:r>
            <a:r>
              <a:rPr sz="3000" dirty="0"/>
              <a:t>First</a:t>
            </a:r>
            <a:r>
              <a:rPr sz="3000" spc="-15" dirty="0"/>
              <a:t> </a:t>
            </a:r>
            <a:r>
              <a:rPr sz="3000" spc="-10" dirty="0"/>
              <a:t>Post-</a:t>
            </a:r>
            <a:r>
              <a:rPr sz="3000" spc="-25" dirty="0"/>
              <a:t>War </a:t>
            </a:r>
            <a:r>
              <a:rPr sz="3000" spc="-10" dirty="0"/>
              <a:t>Commemoration</a:t>
            </a:r>
            <a:endParaRPr sz="3000"/>
          </a:p>
        </p:txBody>
      </p:sp>
      <p:sp>
        <p:nvSpPr>
          <p:cNvPr id="4" name="object 4"/>
          <p:cNvSpPr/>
          <p:nvPr/>
        </p:nvSpPr>
        <p:spPr>
          <a:xfrm>
            <a:off x="10632058" y="6113856"/>
            <a:ext cx="630555" cy="744220"/>
          </a:xfrm>
          <a:custGeom>
            <a:avLst/>
            <a:gdLst/>
            <a:ahLst/>
            <a:cxnLst/>
            <a:rect l="l" t="t" r="r" b="b"/>
            <a:pathLst>
              <a:path w="630554" h="744220">
                <a:moveTo>
                  <a:pt x="71556" y="744142"/>
                </a:moveTo>
                <a:lnTo>
                  <a:pt x="0" y="642156"/>
                </a:lnTo>
              </a:path>
              <a:path w="630554" h="744220">
                <a:moveTo>
                  <a:pt x="258026" y="744143"/>
                </a:moveTo>
                <a:lnTo>
                  <a:pt x="35941" y="427659"/>
                </a:lnTo>
              </a:path>
              <a:path w="630554" h="744220">
                <a:moveTo>
                  <a:pt x="444614" y="744143"/>
                </a:moveTo>
                <a:lnTo>
                  <a:pt x="72009" y="213156"/>
                </a:lnTo>
              </a:path>
              <a:path w="630554" h="744220">
                <a:moveTo>
                  <a:pt x="630010" y="744143"/>
                </a:moveTo>
                <a:lnTo>
                  <a:pt x="107823" y="0"/>
                </a:lnTo>
              </a:path>
            </a:pathLst>
          </a:custGeom>
          <a:ln w="19050">
            <a:solidFill>
              <a:srgbClr val="EE476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6311900" y="0"/>
            <a:ext cx="5728970" cy="4445635"/>
            <a:chOff x="6311900" y="0"/>
            <a:chExt cx="5728970" cy="4445635"/>
          </a:xfrm>
        </p:grpSpPr>
        <p:sp>
          <p:nvSpPr>
            <p:cNvPr id="6" name="object 6"/>
            <p:cNvSpPr/>
            <p:nvPr/>
          </p:nvSpPr>
          <p:spPr>
            <a:xfrm>
              <a:off x="9471914" y="0"/>
              <a:ext cx="1045210" cy="522605"/>
            </a:xfrm>
            <a:custGeom>
              <a:avLst/>
              <a:gdLst/>
              <a:ahLst/>
              <a:cxnLst/>
              <a:rect l="l" t="t" r="r" b="b"/>
              <a:pathLst>
                <a:path w="1045209" h="522605">
                  <a:moveTo>
                    <a:pt x="1044701" y="0"/>
                  </a:moveTo>
                  <a:lnTo>
                    <a:pt x="0" y="0"/>
                  </a:lnTo>
                  <a:lnTo>
                    <a:pt x="2135" y="47533"/>
                  </a:lnTo>
                  <a:lnTo>
                    <a:pt x="8418" y="93870"/>
                  </a:lnTo>
                  <a:lnTo>
                    <a:pt x="18663" y="138828"/>
                  </a:lnTo>
                  <a:lnTo>
                    <a:pt x="32687" y="182221"/>
                  </a:lnTo>
                  <a:lnTo>
                    <a:pt x="50305" y="223865"/>
                  </a:lnTo>
                  <a:lnTo>
                    <a:pt x="71331" y="263576"/>
                  </a:lnTo>
                  <a:lnTo>
                    <a:pt x="95582" y="301170"/>
                  </a:lnTo>
                  <a:lnTo>
                    <a:pt x="122873" y="336462"/>
                  </a:lnTo>
                  <a:lnTo>
                    <a:pt x="153019" y="369268"/>
                  </a:lnTo>
                  <a:lnTo>
                    <a:pt x="185835" y="399403"/>
                  </a:lnTo>
                  <a:lnTo>
                    <a:pt x="221137" y="426684"/>
                  </a:lnTo>
                  <a:lnTo>
                    <a:pt x="258741" y="450925"/>
                  </a:lnTo>
                  <a:lnTo>
                    <a:pt x="298461" y="471942"/>
                  </a:lnTo>
                  <a:lnTo>
                    <a:pt x="340113" y="489552"/>
                  </a:lnTo>
                  <a:lnTo>
                    <a:pt x="383513" y="503569"/>
                  </a:lnTo>
                  <a:lnTo>
                    <a:pt x="428476" y="513810"/>
                  </a:lnTo>
                  <a:lnTo>
                    <a:pt x="474816" y="520089"/>
                  </a:lnTo>
                  <a:lnTo>
                    <a:pt x="522350" y="522224"/>
                  </a:lnTo>
                  <a:lnTo>
                    <a:pt x="569885" y="520089"/>
                  </a:lnTo>
                  <a:lnTo>
                    <a:pt x="616225" y="513810"/>
                  </a:lnTo>
                  <a:lnTo>
                    <a:pt x="661188" y="503569"/>
                  </a:lnTo>
                  <a:lnTo>
                    <a:pt x="704588" y="489552"/>
                  </a:lnTo>
                  <a:lnTo>
                    <a:pt x="746240" y="471942"/>
                  </a:lnTo>
                  <a:lnTo>
                    <a:pt x="785960" y="450925"/>
                  </a:lnTo>
                  <a:lnTo>
                    <a:pt x="823564" y="426684"/>
                  </a:lnTo>
                  <a:lnTo>
                    <a:pt x="858866" y="399403"/>
                  </a:lnTo>
                  <a:lnTo>
                    <a:pt x="891682" y="369268"/>
                  </a:lnTo>
                  <a:lnTo>
                    <a:pt x="921828" y="336462"/>
                  </a:lnTo>
                  <a:lnTo>
                    <a:pt x="949119" y="301170"/>
                  </a:lnTo>
                  <a:lnTo>
                    <a:pt x="973370" y="263576"/>
                  </a:lnTo>
                  <a:lnTo>
                    <a:pt x="994396" y="223865"/>
                  </a:lnTo>
                  <a:lnTo>
                    <a:pt x="1012014" y="182221"/>
                  </a:lnTo>
                  <a:lnTo>
                    <a:pt x="1026038" y="138828"/>
                  </a:lnTo>
                  <a:lnTo>
                    <a:pt x="1036283" y="93870"/>
                  </a:lnTo>
                  <a:lnTo>
                    <a:pt x="1042566" y="47533"/>
                  </a:lnTo>
                  <a:lnTo>
                    <a:pt x="1044701" y="0"/>
                  </a:lnTo>
                  <a:close/>
                </a:path>
              </a:pathLst>
            </a:custGeom>
            <a:solidFill>
              <a:srgbClr val="4DBC97">
                <a:alpha val="7568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 descr="Gemini_Generated_Image_1vx5zu1vx5zu1vx5.pn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11900" y="685926"/>
              <a:ext cx="5728461" cy="3759327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6391402" y="4764151"/>
            <a:ext cx="389127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source:</a:t>
            </a:r>
            <a:r>
              <a:rPr sz="1200" spc="-2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A.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Kowalik,</a:t>
            </a:r>
            <a:r>
              <a:rPr sz="1200" spc="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Liszki.</a:t>
            </a:r>
            <a:r>
              <a:rPr sz="1200" i="1" spc="-3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Szkice</a:t>
            </a:r>
            <a:r>
              <a:rPr sz="1200" i="1" spc="-2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z</a:t>
            </a:r>
            <a:r>
              <a:rPr sz="1200" i="1" spc="-3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i="1" dirty="0">
                <a:solidFill>
                  <a:srgbClr val="001E3A"/>
                </a:solidFill>
                <a:latin typeface="Calibri"/>
                <a:cs typeface="Calibri"/>
              </a:rPr>
              <a:t>Dziejów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,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Liszki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2014,</a:t>
            </a:r>
            <a:r>
              <a:rPr sz="1200" spc="-2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p.</a:t>
            </a:r>
            <a:r>
              <a:rPr sz="1200" spc="-4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01E3A"/>
                </a:solidFill>
                <a:latin typeface="Calibri"/>
                <a:cs typeface="Calibri"/>
              </a:rPr>
              <a:t>254..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91402" y="4583683"/>
            <a:ext cx="14458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001E3A"/>
                </a:solidFill>
                <a:latin typeface="Calibri"/>
                <a:cs typeface="Calibri"/>
              </a:rPr>
              <a:t>source:</a:t>
            </a:r>
            <a:r>
              <a:rPr sz="1200" spc="-4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1200" spc="-10" dirty="0">
                <a:solidFill>
                  <a:srgbClr val="001E3A"/>
                </a:solidFill>
                <a:latin typeface="Calibri"/>
                <a:cs typeface="Calibri"/>
                <a:hlinkClick r:id="rId2"/>
              </a:rPr>
              <a:t>https://liszki.pl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0630" y="2372614"/>
            <a:ext cx="26352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065" indent="-380365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9306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Commemorations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85438" y="2372614"/>
            <a:ext cx="6534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758690" y="2372614"/>
            <a:ext cx="13214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frequently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411605" y="2750565"/>
            <a:ext cx="3190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held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subsequent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years.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30630" y="3126689"/>
            <a:ext cx="5049520" cy="2275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065" indent="-380365">
              <a:lnSpc>
                <a:spcPct val="100000"/>
              </a:lnSpc>
              <a:spcBef>
                <a:spcPts val="100"/>
              </a:spcBef>
              <a:buFont typeface="Arial"/>
              <a:buChar char="●"/>
              <a:tabLst>
                <a:tab pos="393065" algn="l"/>
                <a:tab pos="1945005" algn="l"/>
                <a:tab pos="3440429" algn="l"/>
                <a:tab pos="429641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Historical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accounts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books</a:t>
            </a:r>
            <a:endParaRPr sz="2400">
              <a:latin typeface="Calibri"/>
              <a:cs typeface="Calibri"/>
            </a:endParaRPr>
          </a:p>
          <a:p>
            <a:pPr marL="393065">
              <a:lnSpc>
                <a:spcPct val="100000"/>
              </a:lnSpc>
              <a:spcBef>
                <a:spcPts val="9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documented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pacifications.</a:t>
            </a:r>
            <a:endParaRPr sz="2400">
              <a:latin typeface="Calibri"/>
              <a:cs typeface="Calibri"/>
            </a:endParaRPr>
          </a:p>
          <a:p>
            <a:pPr marL="393065" marR="5080" indent="-381000">
              <a:lnSpc>
                <a:spcPct val="102899"/>
              </a:lnSpc>
              <a:buFont typeface="Arial"/>
              <a:buChar char="●"/>
              <a:tabLst>
                <a:tab pos="393065" algn="l"/>
                <a:tab pos="2044064" algn="l"/>
                <a:tab pos="2806065" algn="l"/>
                <a:tab pos="3892550" algn="l"/>
                <a:tab pos="428752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Monuments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erected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honor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victims.</a:t>
            </a:r>
            <a:endParaRPr sz="2400">
              <a:latin typeface="Calibri"/>
              <a:cs typeface="Calibri"/>
            </a:endParaRPr>
          </a:p>
          <a:p>
            <a:pPr marL="393065" marR="5080" indent="-381000">
              <a:lnSpc>
                <a:spcPct val="102899"/>
              </a:lnSpc>
              <a:spcBef>
                <a:spcPts val="15"/>
              </a:spcBef>
              <a:buFont typeface="Arial"/>
              <a:buChar char="●"/>
              <a:tabLst>
                <a:tab pos="393065" algn="l"/>
                <a:tab pos="1263650" algn="l"/>
                <a:tab pos="2289175" algn="l"/>
                <a:tab pos="3440429" algn="l"/>
                <a:tab pos="399351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actions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ensured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memory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events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continued.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" y="160654"/>
            <a:ext cx="3832225" cy="15652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81305" rIns="0" bIns="0" rtlCol="0">
            <a:spAutoFit/>
          </a:bodyPr>
          <a:lstStyle/>
          <a:p>
            <a:pPr marL="128905">
              <a:lnSpc>
                <a:spcPct val="100000"/>
              </a:lnSpc>
              <a:spcBef>
                <a:spcPts val="2215"/>
              </a:spcBef>
            </a:pPr>
            <a:r>
              <a:rPr sz="3000" b="1" dirty="0">
                <a:solidFill>
                  <a:srgbClr val="FFFFFF"/>
                </a:solidFill>
                <a:latin typeface="Calibri"/>
                <a:cs typeface="Calibri"/>
              </a:rPr>
              <a:t>5.</a:t>
            </a:r>
            <a:r>
              <a:rPr sz="3000" b="1" spc="2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000" b="1" spc="-10" dirty="0">
                <a:solidFill>
                  <a:srgbClr val="FFFFFF"/>
                </a:solidFill>
                <a:latin typeface="Calibri"/>
                <a:cs typeface="Calibri"/>
              </a:rPr>
              <a:t>Later</a:t>
            </a:r>
            <a:endParaRPr sz="3000">
              <a:latin typeface="Calibri"/>
              <a:cs typeface="Calibri"/>
            </a:endParaRPr>
          </a:p>
          <a:p>
            <a:pPr marL="548005">
              <a:lnSpc>
                <a:spcPct val="100000"/>
              </a:lnSpc>
              <a:spcBef>
                <a:spcPts val="180"/>
              </a:spcBef>
            </a:pPr>
            <a:r>
              <a:rPr sz="3000" b="1" spc="-10" dirty="0">
                <a:solidFill>
                  <a:srgbClr val="FFFFFF"/>
                </a:solidFill>
                <a:latin typeface="Calibri"/>
                <a:cs typeface="Calibri"/>
              </a:rPr>
              <a:t>Commemoration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632058" y="6113856"/>
            <a:ext cx="630555" cy="744220"/>
          </a:xfrm>
          <a:custGeom>
            <a:avLst/>
            <a:gdLst/>
            <a:ahLst/>
            <a:cxnLst/>
            <a:rect l="l" t="t" r="r" b="b"/>
            <a:pathLst>
              <a:path w="630554" h="744220">
                <a:moveTo>
                  <a:pt x="71556" y="744142"/>
                </a:moveTo>
                <a:lnTo>
                  <a:pt x="0" y="642156"/>
                </a:lnTo>
              </a:path>
              <a:path w="630554" h="744220">
                <a:moveTo>
                  <a:pt x="258026" y="744143"/>
                </a:moveTo>
                <a:lnTo>
                  <a:pt x="35941" y="427659"/>
                </a:lnTo>
              </a:path>
              <a:path w="630554" h="744220">
                <a:moveTo>
                  <a:pt x="444614" y="744143"/>
                </a:moveTo>
                <a:lnTo>
                  <a:pt x="72009" y="213156"/>
                </a:lnTo>
              </a:path>
              <a:path w="630554" h="744220">
                <a:moveTo>
                  <a:pt x="630010" y="744143"/>
                </a:moveTo>
                <a:lnTo>
                  <a:pt x="107823" y="0"/>
                </a:lnTo>
              </a:path>
            </a:pathLst>
          </a:custGeom>
          <a:ln w="19050">
            <a:solidFill>
              <a:srgbClr val="EE476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6311900" y="0"/>
            <a:ext cx="5728970" cy="4445635"/>
            <a:chOff x="6311900" y="0"/>
            <a:chExt cx="5728970" cy="4445635"/>
          </a:xfrm>
        </p:grpSpPr>
        <p:sp>
          <p:nvSpPr>
            <p:cNvPr id="11" name="object 11"/>
            <p:cNvSpPr/>
            <p:nvPr/>
          </p:nvSpPr>
          <p:spPr>
            <a:xfrm>
              <a:off x="9471914" y="0"/>
              <a:ext cx="1045210" cy="522605"/>
            </a:xfrm>
            <a:custGeom>
              <a:avLst/>
              <a:gdLst/>
              <a:ahLst/>
              <a:cxnLst/>
              <a:rect l="l" t="t" r="r" b="b"/>
              <a:pathLst>
                <a:path w="1045209" h="522605">
                  <a:moveTo>
                    <a:pt x="1044701" y="0"/>
                  </a:moveTo>
                  <a:lnTo>
                    <a:pt x="0" y="0"/>
                  </a:lnTo>
                  <a:lnTo>
                    <a:pt x="2135" y="47533"/>
                  </a:lnTo>
                  <a:lnTo>
                    <a:pt x="8418" y="93870"/>
                  </a:lnTo>
                  <a:lnTo>
                    <a:pt x="18663" y="138828"/>
                  </a:lnTo>
                  <a:lnTo>
                    <a:pt x="32687" y="182221"/>
                  </a:lnTo>
                  <a:lnTo>
                    <a:pt x="50305" y="223865"/>
                  </a:lnTo>
                  <a:lnTo>
                    <a:pt x="71331" y="263576"/>
                  </a:lnTo>
                  <a:lnTo>
                    <a:pt x="95582" y="301170"/>
                  </a:lnTo>
                  <a:lnTo>
                    <a:pt x="122873" y="336462"/>
                  </a:lnTo>
                  <a:lnTo>
                    <a:pt x="153019" y="369268"/>
                  </a:lnTo>
                  <a:lnTo>
                    <a:pt x="185835" y="399403"/>
                  </a:lnTo>
                  <a:lnTo>
                    <a:pt x="221137" y="426684"/>
                  </a:lnTo>
                  <a:lnTo>
                    <a:pt x="258741" y="450925"/>
                  </a:lnTo>
                  <a:lnTo>
                    <a:pt x="298461" y="471942"/>
                  </a:lnTo>
                  <a:lnTo>
                    <a:pt x="340113" y="489552"/>
                  </a:lnTo>
                  <a:lnTo>
                    <a:pt x="383513" y="503569"/>
                  </a:lnTo>
                  <a:lnTo>
                    <a:pt x="428476" y="513810"/>
                  </a:lnTo>
                  <a:lnTo>
                    <a:pt x="474816" y="520089"/>
                  </a:lnTo>
                  <a:lnTo>
                    <a:pt x="522350" y="522224"/>
                  </a:lnTo>
                  <a:lnTo>
                    <a:pt x="569885" y="520089"/>
                  </a:lnTo>
                  <a:lnTo>
                    <a:pt x="616225" y="513810"/>
                  </a:lnTo>
                  <a:lnTo>
                    <a:pt x="661188" y="503569"/>
                  </a:lnTo>
                  <a:lnTo>
                    <a:pt x="704588" y="489552"/>
                  </a:lnTo>
                  <a:lnTo>
                    <a:pt x="746240" y="471942"/>
                  </a:lnTo>
                  <a:lnTo>
                    <a:pt x="785960" y="450925"/>
                  </a:lnTo>
                  <a:lnTo>
                    <a:pt x="823564" y="426684"/>
                  </a:lnTo>
                  <a:lnTo>
                    <a:pt x="858866" y="399403"/>
                  </a:lnTo>
                  <a:lnTo>
                    <a:pt x="891682" y="369268"/>
                  </a:lnTo>
                  <a:lnTo>
                    <a:pt x="921828" y="336462"/>
                  </a:lnTo>
                  <a:lnTo>
                    <a:pt x="949119" y="301170"/>
                  </a:lnTo>
                  <a:lnTo>
                    <a:pt x="973370" y="263576"/>
                  </a:lnTo>
                  <a:lnTo>
                    <a:pt x="994396" y="223865"/>
                  </a:lnTo>
                  <a:lnTo>
                    <a:pt x="1012014" y="182221"/>
                  </a:lnTo>
                  <a:lnTo>
                    <a:pt x="1026038" y="138828"/>
                  </a:lnTo>
                  <a:lnTo>
                    <a:pt x="1036283" y="93870"/>
                  </a:lnTo>
                  <a:lnTo>
                    <a:pt x="1042566" y="47533"/>
                  </a:lnTo>
                  <a:lnTo>
                    <a:pt x="1044701" y="0"/>
                  </a:lnTo>
                  <a:close/>
                </a:path>
              </a:pathLst>
            </a:custGeom>
            <a:solidFill>
              <a:srgbClr val="4DBC97">
                <a:alpha val="7568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11900" y="685926"/>
              <a:ext cx="5728461" cy="375932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19022" y="2378710"/>
            <a:ext cx="10058400" cy="41929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61315" indent="-348615">
              <a:lnSpc>
                <a:spcPct val="100000"/>
              </a:lnSpc>
              <a:spcBef>
                <a:spcPts val="95"/>
              </a:spcBef>
              <a:buClr>
                <a:srgbClr val="111E46"/>
              </a:buClr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Fajkowski</a:t>
            </a:r>
            <a:r>
              <a:rPr sz="19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J.;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Religa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J,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Zbrodnie</a:t>
            </a:r>
            <a:r>
              <a:rPr sz="1900" i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hitlerowskie</a:t>
            </a:r>
            <a:r>
              <a:rPr sz="1900" i="1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na</a:t>
            </a:r>
            <a:r>
              <a:rPr sz="1900" i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wsi</a:t>
            </a:r>
            <a:r>
              <a:rPr sz="1900" i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polskiej</a:t>
            </a:r>
            <a:r>
              <a:rPr sz="1900" i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spc="-20" dirty="0">
                <a:solidFill>
                  <a:srgbClr val="111E46"/>
                </a:solidFill>
                <a:latin typeface="Calibri"/>
                <a:cs typeface="Calibri"/>
              </a:rPr>
              <a:t>1939–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1945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Warszawa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1981.</a:t>
            </a:r>
            <a:endParaRPr sz="1900">
              <a:latin typeface="Calibri"/>
              <a:cs typeface="Calibri"/>
            </a:endParaRPr>
          </a:p>
          <a:p>
            <a:pPr marL="361315" indent="-348615">
              <a:lnSpc>
                <a:spcPct val="100000"/>
              </a:lnSpc>
              <a:spcBef>
                <a:spcPts val="70"/>
              </a:spcBef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Kowalik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A.,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Liszki.</a:t>
            </a:r>
            <a:r>
              <a:rPr sz="1900" i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Szkice</a:t>
            </a:r>
            <a:r>
              <a:rPr sz="1900" i="1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z</a:t>
            </a:r>
            <a:r>
              <a:rPr sz="1900" i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Dziejów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19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Liszki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2014</a:t>
            </a:r>
            <a:endParaRPr sz="1900">
              <a:latin typeface="Calibri"/>
              <a:cs typeface="Calibri"/>
            </a:endParaRPr>
          </a:p>
          <a:p>
            <a:pPr marL="361315" indent="-348615">
              <a:lnSpc>
                <a:spcPct val="100000"/>
              </a:lnSpc>
              <a:spcBef>
                <a:spcPts val="60"/>
              </a:spcBef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Rospond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S.,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Zginęli</a:t>
            </a:r>
            <a:r>
              <a:rPr sz="1900" i="1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na</a:t>
            </a:r>
            <a:r>
              <a:rPr sz="1900" i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polu</a:t>
            </a:r>
            <a:r>
              <a:rPr sz="1900" i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i="1" dirty="0">
                <a:solidFill>
                  <a:srgbClr val="111E46"/>
                </a:solidFill>
                <a:latin typeface="Calibri"/>
                <a:cs typeface="Calibri"/>
              </a:rPr>
              <a:t>chwały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Kraków</a:t>
            </a:r>
            <a:r>
              <a:rPr sz="19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2009.</a:t>
            </a:r>
            <a:endParaRPr sz="1900">
              <a:latin typeface="Calibri"/>
              <a:cs typeface="Calibri"/>
            </a:endParaRPr>
          </a:p>
          <a:p>
            <a:pPr marL="361315" marR="5080" indent="-349250">
              <a:lnSpc>
                <a:spcPct val="103000"/>
              </a:lnSpc>
              <a:spcBef>
                <a:spcPts val="5"/>
              </a:spcBef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Dzień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Walki</a:t>
            </a:r>
            <a:r>
              <a:rPr sz="19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i</a:t>
            </a:r>
            <a:r>
              <a:rPr sz="19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Męczeństwa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Wsi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Polskiej</a:t>
            </a:r>
            <a:r>
              <a:rPr sz="19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–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82.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rocznica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pacyfikacji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Liszek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przez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Niemców</a:t>
            </a:r>
            <a:r>
              <a:rPr sz="19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Małopolski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Urząd</a:t>
            </a:r>
            <a:r>
              <a:rPr sz="19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Wojewódzki,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accessed:</a:t>
            </a:r>
            <a:r>
              <a:rPr sz="19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2,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2025,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  <a:hlinkClick r:id="rId2"/>
              </a:rPr>
              <a:t>https://www.malopolska.uw.gov.pl/PressArticlePage.aspx?id=17445</a:t>
            </a:r>
            <a:endParaRPr sz="1900">
              <a:latin typeface="Calibri"/>
              <a:cs typeface="Calibri"/>
            </a:endParaRPr>
          </a:p>
          <a:p>
            <a:pPr marL="361315" marR="170180" indent="-349250">
              <a:lnSpc>
                <a:spcPct val="102899"/>
              </a:lnSpc>
              <a:spcBef>
                <a:spcPts val="5"/>
              </a:spcBef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Liszki.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Uroczystości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Dniu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Walki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i</a:t>
            </a:r>
            <a:r>
              <a:rPr sz="19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Męczeństwa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Wsi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Polskiej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...,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accessed: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2,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2025,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  <a:hlinkClick r:id="rId3"/>
              </a:rPr>
              <a:t>https://krakow.ipn.gov.pl/pl4/aktualnosci/203130,Uroczystosc-w-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  <a:hlinkClick r:id="rId3"/>
              </a:rPr>
              <a:t>Dniu-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  <a:hlinkClick r:id="rId3"/>
              </a:rPr>
              <a:t>Walki-i-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  <a:hlinkClick r:id="rId3"/>
              </a:rPr>
              <a:t>Meczenstwa-Wsi-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Polskiej-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Liszki-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12-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lipca-2024.html</a:t>
            </a:r>
            <a:endParaRPr sz="1900">
              <a:latin typeface="Calibri"/>
              <a:cs typeface="Calibri"/>
            </a:endParaRPr>
          </a:p>
          <a:p>
            <a:pPr marL="361315" marR="106680" indent="-349250">
              <a:lnSpc>
                <a:spcPct val="103200"/>
              </a:lnSpc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Dzień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Walki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i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Męczeństwa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Wsi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Polskiej</a:t>
            </a:r>
            <a:r>
              <a:rPr sz="19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81.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rocznica</a:t>
            </a:r>
            <a:r>
              <a:rPr sz="19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pacyfikacji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Liszek</a:t>
            </a:r>
            <a:r>
              <a:rPr sz="19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Serwis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Prasowy,</a:t>
            </a:r>
            <a:r>
              <a:rPr sz="19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accessed: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2,</a:t>
            </a:r>
            <a:r>
              <a:rPr sz="19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  <a:hlinkClick r:id="rId4"/>
              </a:rPr>
              <a:t>https://www.malopolska.uw.gov.pl/PressArticlePage.aspx?id=16222</a:t>
            </a:r>
            <a:endParaRPr sz="1900">
              <a:latin typeface="Calibri"/>
              <a:cs typeface="Calibri"/>
            </a:endParaRPr>
          </a:p>
          <a:p>
            <a:pPr marL="361315" indent="-348615">
              <a:lnSpc>
                <a:spcPct val="100000"/>
              </a:lnSpc>
              <a:spcBef>
                <a:spcPts val="70"/>
              </a:spcBef>
              <a:buFont typeface="Arial"/>
              <a:buChar char="●"/>
              <a:tabLst>
                <a:tab pos="361315" algn="l"/>
              </a:tabLst>
            </a:pP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rocznica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pacyfikacji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Liszek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19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Gmina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Liszki,</a:t>
            </a:r>
            <a:r>
              <a:rPr sz="19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accessed:</a:t>
            </a:r>
            <a:r>
              <a:rPr sz="19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2,</a:t>
            </a:r>
            <a:r>
              <a:rPr sz="19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9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  <a:hlinkClick r:id="rId5"/>
              </a:rPr>
              <a:t>https://liszki.pl/80-rocznica-</a:t>
            </a:r>
            <a:endParaRPr sz="1900">
              <a:latin typeface="Calibri"/>
              <a:cs typeface="Calibri"/>
            </a:endParaRPr>
          </a:p>
          <a:p>
            <a:pPr marL="361315">
              <a:lnSpc>
                <a:spcPct val="100000"/>
              </a:lnSpc>
              <a:spcBef>
                <a:spcPts val="60"/>
              </a:spcBef>
            </a:pPr>
            <a:r>
              <a:rPr sz="1900" spc="-10" dirty="0">
                <a:solidFill>
                  <a:srgbClr val="111E46"/>
                </a:solidFill>
                <a:latin typeface="Calibri"/>
                <a:cs typeface="Calibri"/>
              </a:rPr>
              <a:t>pacyfikacji-</a:t>
            </a: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liszek,news-4223</a:t>
            </a:r>
            <a:endParaRPr sz="1900">
              <a:latin typeface="Calibri"/>
              <a:cs typeface="Calibri"/>
            </a:endParaRPr>
          </a:p>
          <a:p>
            <a:pPr marL="361315" indent="-348615">
              <a:lnSpc>
                <a:spcPct val="100000"/>
              </a:lnSpc>
              <a:spcBef>
                <a:spcPts val="75"/>
              </a:spcBef>
              <a:buFont typeface="Arial"/>
              <a:buChar char="●"/>
              <a:tabLst>
                <a:tab pos="361315" algn="l"/>
              </a:tabLst>
            </a:pPr>
            <a:r>
              <a:rPr sz="1900" spc="-20" dirty="0">
                <a:solidFill>
                  <a:srgbClr val="111E46"/>
                </a:solidFill>
                <a:latin typeface="Calibri"/>
                <a:cs typeface="Calibri"/>
              </a:rPr>
              <a:t>etc.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04"/>
            <a:ext cx="5448300" cy="671830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23495" rIns="0" bIns="0" rtlCol="0">
            <a:spAutoFit/>
          </a:bodyPr>
          <a:lstStyle/>
          <a:p>
            <a:pPr marL="83185">
              <a:lnSpc>
                <a:spcPct val="100000"/>
              </a:lnSpc>
              <a:spcBef>
                <a:spcPts val="185"/>
              </a:spcBef>
            </a:pPr>
            <a:r>
              <a:rPr dirty="0"/>
              <a:t>Conclusions</a:t>
            </a:r>
            <a:r>
              <a:rPr spc="-114" dirty="0"/>
              <a:t> </a:t>
            </a:r>
            <a:r>
              <a:rPr dirty="0"/>
              <a:t>and</a:t>
            </a:r>
            <a:r>
              <a:rPr spc="-114" dirty="0"/>
              <a:t> </a:t>
            </a:r>
            <a:r>
              <a:rPr spc="-10" dirty="0"/>
              <a:t>sources</a:t>
            </a:r>
          </a:p>
        </p:txBody>
      </p:sp>
      <p:pic>
        <p:nvPicPr>
          <p:cNvPr id="4" name="object 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58248" y="50927"/>
            <a:ext cx="2057019" cy="20570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68202"/>
            <a:ext cx="3433318" cy="14420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91199"/>
            <a:ext cx="4143375" cy="3937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600"/>
              </a:lnSpc>
              <a:spcBef>
                <a:spcPts val="9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8063" y="6154512"/>
            <a:ext cx="1861893" cy="39736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7738" y="3701338"/>
            <a:ext cx="2846070" cy="67183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4508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55"/>
              </a:spcBef>
            </a:pPr>
            <a:r>
              <a:rPr sz="3450" b="1" spc="-10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endParaRPr sz="34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950" y="4483658"/>
            <a:ext cx="2225040" cy="67183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4572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360"/>
              </a:spcBef>
            </a:pPr>
            <a:r>
              <a:rPr sz="3450" b="1" spc="-20" dirty="0">
                <a:solidFill>
                  <a:srgbClr val="FFFFFF"/>
                </a:solidFill>
                <a:latin typeface="Calibri"/>
                <a:cs typeface="Calibri"/>
              </a:rPr>
              <a:t>YOU!</a:t>
            </a:r>
            <a:endParaRPr sz="345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10" name="object 10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7" name="object 17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60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6" name="object 26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59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707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579</Words>
  <Application>Microsoft Office PowerPoint</Application>
  <PresentationFormat>Widescreen</PresentationFormat>
  <Paragraphs>58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1. Prelude: General Government Policy</vt:lpstr>
      <vt:lpstr>PowerPoint Presentation</vt:lpstr>
      <vt:lpstr>PowerPoint Presentation</vt:lpstr>
      <vt:lpstr>4. First Post-War Commemoration</vt:lpstr>
      <vt:lpstr>PowerPoint Presentation</vt:lpstr>
      <vt:lpstr>Conclusions and sources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Lola Gonzalez</dc:creator>
  <cp:lastModifiedBy>Lola Gonzalez</cp:lastModifiedBy>
  <cp:revision>2</cp:revision>
  <dcterms:created xsi:type="dcterms:W3CDTF">2026-01-20T10:56:02Z</dcterms:created>
  <dcterms:modified xsi:type="dcterms:W3CDTF">2026-01-20T11:01:06Z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