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13.jpg" ContentType="image/jpg"/>
  <Override PartName="/ppt/media/image15.jpg" ContentType="image/jpg"/>
  <Override PartName="/ppt/media/image17.jpg" ContentType="image/jpg"/>
  <Override PartName="/ppt/media/image20.jpg" ContentType="image/jpg"/>
  <Override PartName="/ppt/media/image24.jpg" ContentType="image/jpg"/>
  <Override PartName="/ppt/media/image40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71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2" y="2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043419" y="1944751"/>
            <a:ext cx="4364355" cy="368172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0D60672-3814-FD72-E5D1-EB775BFF6165}"/>
              </a:ext>
            </a:extLst>
          </p:cNvPr>
          <p:cNvSpPr/>
          <p:nvPr userDrawn="1"/>
        </p:nvSpPr>
        <p:spPr>
          <a:xfrm>
            <a:off x="0" y="2899976"/>
            <a:ext cx="12192000" cy="3035603"/>
          </a:xfrm>
          <a:custGeom>
            <a:avLst/>
            <a:gdLst>
              <a:gd name="connsiteX0" fmla="*/ 0 w 967106"/>
              <a:gd name="connsiteY0" fmla="*/ 0 h 479753"/>
              <a:gd name="connsiteX1" fmla="*/ 967107 w 967106"/>
              <a:gd name="connsiteY1" fmla="*/ 0 h 479753"/>
              <a:gd name="connsiteX2" fmla="*/ 967107 w 967106"/>
              <a:gd name="connsiteY2" fmla="*/ 479754 h 479753"/>
              <a:gd name="connsiteX3" fmla="*/ 0 w 967106"/>
              <a:gd name="connsiteY3" fmla="*/ 479754 h 4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7106" h="479753">
                <a:moveTo>
                  <a:pt x="0" y="0"/>
                </a:moveTo>
                <a:lnTo>
                  <a:pt x="967107" y="0"/>
                </a:lnTo>
                <a:lnTo>
                  <a:pt x="967107" y="479754"/>
                </a:lnTo>
                <a:lnTo>
                  <a:pt x="0" y="479754"/>
                </a:lnTo>
                <a:close/>
              </a:path>
            </a:pathLst>
          </a:custGeom>
          <a:solidFill>
            <a:srgbClr val="111E4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B446D18-4F9A-555F-8C22-D44927E2B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137" y="577515"/>
            <a:ext cx="5855368" cy="4921840"/>
          </a:xfrm>
          <a:custGeom>
            <a:avLst/>
            <a:gdLst>
              <a:gd name="connsiteX0" fmla="*/ 0 w 7452951"/>
              <a:gd name="connsiteY0" fmla="*/ 0 h 13853751"/>
              <a:gd name="connsiteX1" fmla="*/ 7452951 w 7452951"/>
              <a:gd name="connsiteY1" fmla="*/ 0 h 13853751"/>
              <a:gd name="connsiteX2" fmla="*/ 7452951 w 7452951"/>
              <a:gd name="connsiteY2" fmla="*/ 13853751 h 13853751"/>
              <a:gd name="connsiteX3" fmla="*/ 0 w 7452951"/>
              <a:gd name="connsiteY3" fmla="*/ 13853751 h 1385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2951" h="13853751">
                <a:moveTo>
                  <a:pt x="0" y="0"/>
                </a:moveTo>
                <a:lnTo>
                  <a:pt x="7452951" y="0"/>
                </a:lnTo>
                <a:lnTo>
                  <a:pt x="7452951" y="13853751"/>
                </a:lnTo>
                <a:lnTo>
                  <a:pt x="0" y="138537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  <a:p>
            <a:r>
              <a:rPr lang="en-US" dirty="0"/>
              <a:t>Drag Your Image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E9BB92-F41B-BC5B-4836-3D9AE58D6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3133" y="682192"/>
            <a:ext cx="3634678" cy="16435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BB969C-5FE5-1378-6A41-3122FB352F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23515" y="6148251"/>
            <a:ext cx="2196197" cy="489032"/>
          </a:xfrm>
          <a:prstGeom prst="rect">
            <a:avLst/>
          </a:prstGeom>
        </p:spPr>
      </p:pic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7F03B37A-1E6B-EA66-7065-9F4B818F061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742695" y="3487678"/>
            <a:ext cx="3465473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WELCOME TO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BC05C13-434B-FCEF-87CC-7BE3E2C6DD8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714900" y="4269998"/>
            <a:ext cx="3364931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OUR PROJECT</a:t>
            </a:r>
          </a:p>
        </p:txBody>
      </p:sp>
    </p:spTree>
    <p:extLst>
      <p:ext uri="{BB962C8B-B14F-4D97-AF65-F5344CB8AC3E}">
        <p14:creationId xmlns:p14="http://schemas.microsoft.com/office/powerpoint/2010/main" val="35478431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0" y="438518"/>
            <a:ext cx="12192000" cy="895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7898" y="1674723"/>
            <a:ext cx="10618470" cy="41414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emberijogok.kormany.hu/the-" TargetMode="External"/><Relationship Id="rId3" Type="http://schemas.openxmlformats.org/officeDocument/2006/relationships/hyperlink" Target="https://doi.org/10.1177/002200949903400202" TargetMode="External"/><Relationship Id="rId7" Type="http://schemas.openxmlformats.org/officeDocument/2006/relationships/hyperlink" Target="https://doi.org/10.1080/14675986.2013.782688" TargetMode="External"/><Relationship Id="rId2" Type="http://schemas.openxmlformats.org/officeDocument/2006/relationships/hyperlink" Target="https://commission.europa.eu/publications/new-eu-roma-strategic-framework-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i.org/10.32725/det.2019.030" TargetMode="External"/><Relationship Id="rId5" Type="http://schemas.openxmlformats.org/officeDocument/2006/relationships/hyperlink" Target="https://doi.org/10.29098/crs.v4i2.96" TargetMode="External"/><Relationship Id="rId4" Type="http://schemas.openxmlformats.org/officeDocument/2006/relationships/hyperlink" Target="https://doi.org/10.2307/494697" TargetMode="External"/><Relationship Id="rId9" Type="http://schemas.openxmlformats.org/officeDocument/2006/relationships/hyperlink" Target="https://doi.org/10.1080/10286631003695539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jpg"/><Relationship Id="rId4" Type="http://schemas.openxmlformats.org/officeDocument/2006/relationships/hyperlink" Target="mailto:fatima.karimli@student.uj.edu.pl" TargetMode="External"/><Relationship Id="rId9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image" Target="../media/image17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29098/crs.v4i2.96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4">
            <a:extLst>
              <a:ext uri="{FF2B5EF4-FFF2-40B4-BE49-F238E27FC236}">
                <a16:creationId xmlns:a16="http://schemas.microsoft.com/office/drawing/2014/main" id="{5DB06D23-CACC-FE39-D579-D5B7408D9F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344" r="10344"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72492F-7428-EFB2-A1B6-E10AD6C7868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714904" y="2895600"/>
            <a:ext cx="6025651" cy="2610878"/>
          </a:xfrm>
        </p:spPr>
        <p:txBody>
          <a:bodyPr/>
          <a:lstStyle/>
          <a:p>
            <a:r>
              <a:rPr lang="en-US" dirty="0"/>
              <a:t> </a:t>
            </a:r>
          </a:p>
          <a:p>
            <a:r>
              <a:rPr lang="en-US" dirty="0"/>
              <a:t>Bridging Memories: Roma </a:t>
            </a:r>
            <a:r>
              <a:rPr lang="en-GB" dirty="0"/>
              <a:t>Holocaust Remembrance and Social Inclusion in Hungary</a:t>
            </a:r>
          </a:p>
          <a:p>
            <a:endParaRPr lang="en-US" dirty="0"/>
          </a:p>
        </p:txBody>
      </p:sp>
      <p:sp>
        <p:nvSpPr>
          <p:cNvPr id="111" name="Text Placeholder 7">
            <a:extLst>
              <a:ext uri="{FF2B5EF4-FFF2-40B4-BE49-F238E27FC236}">
                <a16:creationId xmlns:a16="http://schemas.microsoft.com/office/drawing/2014/main" id="{DBD16449-BE83-4DF2-AA44-E9DF81C2EF06}"/>
              </a:ext>
            </a:extLst>
          </p:cNvPr>
          <p:cNvSpPr txBox="1">
            <a:spLocks/>
          </p:cNvSpPr>
          <p:nvPr/>
        </p:nvSpPr>
        <p:spPr>
          <a:xfrm rot="16200000">
            <a:off x="-937469" y="4309815"/>
            <a:ext cx="4034318" cy="596287"/>
          </a:xfrm>
          <a:prstGeom prst="rect">
            <a:avLst/>
          </a:prstGeom>
          <a:solidFill>
            <a:srgbClr val="198AB1"/>
          </a:solidFill>
        </p:spPr>
        <p:txBody>
          <a:bodyPr anchor="ctr">
            <a:noAutofit/>
          </a:bodyPr>
          <a:lstStyle>
            <a:lvl1pPr marL="20638" indent="-20638" algn="ctr" defTabSz="2073036" rtl="0" eaLnBrk="1" latinLnBrk="0" hangingPunct="1">
              <a:lnSpc>
                <a:spcPts val="3447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2970213" algn="l"/>
                <a:tab pos="3055938" algn="l"/>
              </a:tabLst>
              <a:defRPr sz="3175" b="1" i="0" kern="120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49818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2pPr>
            <a:lvl3pPr marL="699636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3pPr>
            <a:lvl4pPr marL="1049454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4pPr>
            <a:lvl5pPr marL="1399273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5pPr>
            <a:lvl6pPr marL="5700853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37372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73889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10411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0" dirty="0"/>
              <a:t>www.memory-makers</a:t>
            </a:r>
            <a:r>
              <a:rPr lang="en-US" sz="2600" dirty="0"/>
              <a:t>.</a:t>
            </a:r>
            <a:r>
              <a:rPr lang="en-US" sz="2600" b="0" dirty="0"/>
              <a:t>eu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5E2C01A-6933-48E9-9B2A-732249CB462C}"/>
              </a:ext>
            </a:extLst>
          </p:cNvPr>
          <p:cNvSpPr/>
          <p:nvPr/>
        </p:nvSpPr>
        <p:spPr>
          <a:xfrm>
            <a:off x="0" y="1897468"/>
            <a:ext cx="895932" cy="895932"/>
          </a:xfrm>
          <a:prstGeom prst="ellipse">
            <a:avLst/>
          </a:prstGeom>
          <a:solidFill>
            <a:srgbClr val="4DBD98">
              <a:alpha val="7984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845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0" y="438518"/>
            <a:ext cx="11057255" cy="89598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1239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88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3600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Holocaust</a:t>
            </a:r>
            <a:r>
              <a:rPr sz="3600" b="1" spc="-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Inclusion: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Hungarian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Case</a:t>
            </a:r>
            <a:r>
              <a:rPr sz="360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Study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17648" y="3049523"/>
            <a:ext cx="6430390" cy="1344421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519298" y="3050667"/>
            <a:ext cx="6428740" cy="134366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30480" rIns="0" bIns="0" rtlCol="0">
            <a:spAutoFit/>
          </a:bodyPr>
          <a:lstStyle/>
          <a:p>
            <a:pPr marL="1926589" marR="737870" indent="-1184275">
              <a:lnSpc>
                <a:spcPct val="100000"/>
              </a:lnSpc>
              <a:spcBef>
                <a:spcPts val="240"/>
              </a:spcBef>
            </a:pP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What</a:t>
            </a:r>
            <a:r>
              <a:rPr sz="400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is</a:t>
            </a:r>
            <a:r>
              <a:rPr sz="400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4000" b="1" spc="-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dirty="0">
                <a:solidFill>
                  <a:srgbClr val="FFFFFF"/>
                </a:solidFill>
                <a:latin typeface="Calibri"/>
                <a:cs typeface="Calibri"/>
              </a:rPr>
              <a:t>current</a:t>
            </a:r>
            <a:r>
              <a:rPr sz="40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4000" b="1" spc="-25" dirty="0">
                <a:solidFill>
                  <a:srgbClr val="FFFFFF"/>
                </a:solidFill>
                <a:latin typeface="Calibri"/>
                <a:cs typeface="Calibri"/>
              </a:rPr>
              <a:t>day </a:t>
            </a:r>
            <a:r>
              <a:rPr sz="4000" b="1" spc="-10" dirty="0">
                <a:solidFill>
                  <a:srgbClr val="FFFFFF"/>
                </a:solidFill>
                <a:latin typeface="Calibri"/>
                <a:cs typeface="Calibri"/>
              </a:rPr>
              <a:t>connection?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190244" y="1455419"/>
            <a:ext cx="2894482" cy="1308989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5036311" y="4302963"/>
            <a:ext cx="1825625" cy="940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spc="-20" dirty="0">
                <a:latin typeface="Calibri"/>
                <a:cs typeface="Calibri"/>
              </a:rPr>
              <a:t>BUT…</a:t>
            </a:r>
            <a:endParaRPr sz="60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86471" y="1472183"/>
            <a:ext cx="2966466" cy="1308989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1192174" y="1457325"/>
            <a:ext cx="2893060" cy="130746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148590" rIns="0" bIns="0" rtlCol="0">
            <a:spAutoFit/>
          </a:bodyPr>
          <a:lstStyle/>
          <a:p>
            <a:pPr marL="43815" marR="36830" indent="-635" algn="ctr">
              <a:lnSpc>
                <a:spcPct val="100000"/>
              </a:lnSpc>
              <a:spcBef>
                <a:spcPts val="1170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6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proportion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Roma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reporting</a:t>
            </a:r>
            <a:r>
              <a:rPr sz="16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discrimination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fell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from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21%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2016 to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19%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2015,</a:t>
            </a:r>
            <a:endParaRPr sz="16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below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EU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average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31%.</a:t>
            </a:r>
            <a:endParaRPr sz="16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586471" y="4738115"/>
            <a:ext cx="2966466" cy="1351622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7587488" y="1474088"/>
            <a:ext cx="2965450" cy="130746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147955" rIns="0" bIns="0" rtlCol="0">
            <a:spAutoFit/>
          </a:bodyPr>
          <a:lstStyle/>
          <a:p>
            <a:pPr marL="102235" marR="93980" indent="635" algn="ctr">
              <a:lnSpc>
                <a:spcPct val="100000"/>
              </a:lnSpc>
              <a:spcBef>
                <a:spcPts val="116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Similarly,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9%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Roma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experienced</a:t>
            </a:r>
            <a:r>
              <a:rPr sz="16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hate-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motivated harassment,</a:t>
            </a:r>
            <a:r>
              <a:rPr sz="1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compared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6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18%</a:t>
            </a:r>
            <a:r>
              <a:rPr sz="1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in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2016 and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19% EU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average.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7587488" y="4738966"/>
            <a:ext cx="2965450" cy="135128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106680" rIns="0" bIns="0" rtlCol="0">
            <a:spAutoFit/>
          </a:bodyPr>
          <a:lstStyle/>
          <a:p>
            <a:pPr marL="219710" marR="212090" indent="-1905" algn="ctr">
              <a:lnSpc>
                <a:spcPct val="100000"/>
              </a:lnSpc>
              <a:spcBef>
                <a:spcPts val="840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11%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reported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discrimination</a:t>
            </a:r>
            <a:r>
              <a:rPr sz="18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accessing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healthcare,</a:t>
            </a:r>
            <a:r>
              <a:rPr sz="18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compared</a:t>
            </a:r>
            <a:r>
              <a:rPr sz="18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to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4%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8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2016.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240536" y="4678679"/>
            <a:ext cx="2894431" cy="1431556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242415" y="4680089"/>
            <a:ext cx="2893060" cy="143065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215900" rIns="0" bIns="0" rtlCol="0">
            <a:spAutoFit/>
          </a:bodyPr>
          <a:lstStyle/>
          <a:p>
            <a:pPr marL="151765" marR="142875" indent="-1270" algn="ctr">
              <a:lnSpc>
                <a:spcPct val="100000"/>
              </a:lnSpc>
              <a:spcBef>
                <a:spcPts val="1700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34%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reported experiencing</a:t>
            </a:r>
            <a:r>
              <a:rPr sz="1600" b="1" spc="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discrimination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when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seeking</a:t>
            </a:r>
            <a:r>
              <a:rPr sz="16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employment,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up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from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16%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2016.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643750"/>
            <a:ext cx="11064875" cy="89598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12395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885"/>
              </a:spcBef>
            </a:pPr>
            <a:r>
              <a:rPr spc="-10" dirty="0"/>
              <a:t>Conclusions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785495" indent="-287020">
              <a:lnSpc>
                <a:spcPct val="150000"/>
              </a:lnSpc>
              <a:spcBef>
                <a:spcPts val="100"/>
              </a:spcBef>
              <a:buFont typeface="Arial"/>
              <a:buChar char="•"/>
              <a:tabLst>
                <a:tab pos="299085" algn="l"/>
              </a:tabLst>
            </a:pPr>
            <a:r>
              <a:rPr dirty="0"/>
              <a:t>Roma</a:t>
            </a:r>
            <a:r>
              <a:rPr spc="-70" dirty="0"/>
              <a:t> </a:t>
            </a:r>
            <a:r>
              <a:rPr dirty="0"/>
              <a:t>Holocaust</a:t>
            </a:r>
            <a:r>
              <a:rPr spc="-60" dirty="0"/>
              <a:t> </a:t>
            </a:r>
            <a:r>
              <a:rPr dirty="0"/>
              <a:t>education</a:t>
            </a:r>
            <a:r>
              <a:rPr spc="-60" dirty="0"/>
              <a:t> </a:t>
            </a:r>
            <a:r>
              <a:rPr dirty="0"/>
              <a:t>can</a:t>
            </a:r>
            <a:r>
              <a:rPr spc="-55" dirty="0"/>
              <a:t> </a:t>
            </a:r>
            <a:r>
              <a:rPr spc="-10" dirty="0"/>
              <a:t>strengthen</a:t>
            </a:r>
            <a:r>
              <a:rPr spc="-55" dirty="0"/>
              <a:t> </a:t>
            </a:r>
            <a:r>
              <a:rPr dirty="0"/>
              <a:t>a</a:t>
            </a:r>
            <a:r>
              <a:rPr spc="-55" dirty="0"/>
              <a:t> </a:t>
            </a:r>
            <a:r>
              <a:rPr dirty="0"/>
              <a:t>shared</a:t>
            </a:r>
            <a:r>
              <a:rPr spc="-50" dirty="0"/>
              <a:t> </a:t>
            </a:r>
            <a:r>
              <a:rPr dirty="0"/>
              <a:t>European</a:t>
            </a:r>
            <a:r>
              <a:rPr spc="-70" dirty="0"/>
              <a:t> </a:t>
            </a:r>
            <a:r>
              <a:rPr dirty="0"/>
              <a:t>identity</a:t>
            </a:r>
            <a:r>
              <a:rPr spc="-55" dirty="0"/>
              <a:t> </a:t>
            </a:r>
            <a:r>
              <a:rPr dirty="0"/>
              <a:t>by</a:t>
            </a:r>
            <a:r>
              <a:rPr spc="-75" dirty="0"/>
              <a:t> </a:t>
            </a:r>
            <a:r>
              <a:rPr dirty="0"/>
              <a:t>providing</a:t>
            </a:r>
            <a:r>
              <a:rPr spc="-65" dirty="0"/>
              <a:t> </a:t>
            </a:r>
            <a:r>
              <a:rPr spc="-10" dirty="0"/>
              <a:t>historical </a:t>
            </a:r>
            <a:r>
              <a:rPr spc="-20" dirty="0"/>
              <a:t>reference</a:t>
            </a:r>
            <a:r>
              <a:rPr spc="-55" dirty="0"/>
              <a:t> </a:t>
            </a:r>
            <a:r>
              <a:rPr dirty="0"/>
              <a:t>points</a:t>
            </a:r>
            <a:r>
              <a:rPr spc="-55" dirty="0"/>
              <a:t> </a:t>
            </a:r>
            <a:r>
              <a:rPr dirty="0"/>
              <a:t>that</a:t>
            </a:r>
            <a:r>
              <a:rPr spc="-55" dirty="0"/>
              <a:t> </a:t>
            </a:r>
            <a:r>
              <a:rPr spc="-10" dirty="0"/>
              <a:t>integrate</a:t>
            </a:r>
            <a:r>
              <a:rPr spc="-40" dirty="0"/>
              <a:t> </a:t>
            </a:r>
            <a:r>
              <a:rPr dirty="0"/>
              <a:t>Roma</a:t>
            </a:r>
            <a:r>
              <a:rPr spc="-70" dirty="0"/>
              <a:t> </a:t>
            </a:r>
            <a:r>
              <a:rPr dirty="0"/>
              <a:t>into</a:t>
            </a:r>
            <a:r>
              <a:rPr spc="-50" dirty="0"/>
              <a:t> </a:t>
            </a:r>
            <a:r>
              <a:rPr dirty="0"/>
              <a:t>broader</a:t>
            </a:r>
            <a:r>
              <a:rPr spc="-55" dirty="0"/>
              <a:t> </a:t>
            </a:r>
            <a:r>
              <a:rPr dirty="0"/>
              <a:t>European</a:t>
            </a:r>
            <a:r>
              <a:rPr spc="-70" dirty="0"/>
              <a:t> </a:t>
            </a:r>
            <a:r>
              <a:rPr spc="-10" dirty="0"/>
              <a:t>history.</a:t>
            </a:r>
          </a:p>
          <a:p>
            <a:pPr marL="299085" indent="-286385">
              <a:lnSpc>
                <a:spcPct val="100000"/>
              </a:lnSpc>
              <a:spcBef>
                <a:spcPts val="1200"/>
              </a:spcBef>
              <a:buFont typeface="Arial"/>
              <a:buChar char="•"/>
              <a:tabLst>
                <a:tab pos="299085" algn="l"/>
              </a:tabLst>
            </a:pPr>
            <a:r>
              <a:rPr dirty="0"/>
              <a:t>A</a:t>
            </a:r>
            <a:r>
              <a:rPr spc="-45" dirty="0"/>
              <a:t> </a:t>
            </a:r>
            <a:r>
              <a:rPr dirty="0"/>
              <a:t>more</a:t>
            </a:r>
            <a:r>
              <a:rPr spc="-40" dirty="0"/>
              <a:t> </a:t>
            </a:r>
            <a:r>
              <a:rPr spc="-10" dirty="0"/>
              <a:t>comprehensive</a:t>
            </a:r>
            <a:r>
              <a:rPr spc="-40" dirty="0"/>
              <a:t> </a:t>
            </a:r>
            <a:r>
              <a:rPr spc="-10" dirty="0"/>
              <a:t>representation</a:t>
            </a:r>
            <a:r>
              <a:rPr spc="-25" dirty="0"/>
              <a:t> </a:t>
            </a:r>
            <a:r>
              <a:rPr dirty="0"/>
              <a:t>of</a:t>
            </a:r>
            <a:r>
              <a:rPr spc="-50" dirty="0"/>
              <a:t> </a:t>
            </a:r>
            <a:r>
              <a:rPr dirty="0"/>
              <a:t>Roma</a:t>
            </a:r>
            <a:r>
              <a:rPr spc="-65" dirty="0"/>
              <a:t> </a:t>
            </a:r>
            <a:r>
              <a:rPr dirty="0"/>
              <a:t>as</a:t>
            </a:r>
            <a:r>
              <a:rPr spc="-30" dirty="0"/>
              <a:t> </a:t>
            </a:r>
            <a:r>
              <a:rPr dirty="0"/>
              <a:t>part</a:t>
            </a:r>
            <a:r>
              <a:rPr spc="-4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spc="-20" dirty="0"/>
              <a:t>Europe’s</a:t>
            </a:r>
            <a:r>
              <a:rPr spc="-65" dirty="0"/>
              <a:t> </a:t>
            </a:r>
            <a:r>
              <a:rPr dirty="0"/>
              <a:t>collective</a:t>
            </a:r>
            <a:r>
              <a:rPr spc="-30" dirty="0"/>
              <a:t> </a:t>
            </a:r>
            <a:r>
              <a:rPr dirty="0"/>
              <a:t>memory</a:t>
            </a:r>
            <a:r>
              <a:rPr spc="-45" dirty="0"/>
              <a:t> </a:t>
            </a:r>
            <a:r>
              <a:rPr dirty="0"/>
              <a:t>may</a:t>
            </a:r>
            <a:r>
              <a:rPr spc="-40" dirty="0"/>
              <a:t> </a:t>
            </a:r>
            <a:r>
              <a:rPr spc="-20" dirty="0"/>
              <a:t>help</a:t>
            </a:r>
          </a:p>
          <a:p>
            <a:pPr marL="299085">
              <a:lnSpc>
                <a:spcPct val="100000"/>
              </a:lnSpc>
              <a:spcBef>
                <a:spcPts val="1200"/>
              </a:spcBef>
            </a:pPr>
            <a:r>
              <a:rPr dirty="0"/>
              <a:t>reduce</a:t>
            </a:r>
            <a:r>
              <a:rPr spc="-45" dirty="0"/>
              <a:t> </a:t>
            </a:r>
            <a:r>
              <a:rPr dirty="0"/>
              <a:t>discrimination</a:t>
            </a:r>
            <a:r>
              <a:rPr spc="-15" dirty="0"/>
              <a:t> </a:t>
            </a:r>
            <a:r>
              <a:rPr dirty="0"/>
              <a:t>by</a:t>
            </a:r>
            <a:r>
              <a:rPr spc="-45" dirty="0"/>
              <a:t> </a:t>
            </a:r>
            <a:r>
              <a:rPr spc="-10" dirty="0"/>
              <a:t>fostering</a:t>
            </a:r>
            <a:r>
              <a:rPr spc="-30" dirty="0"/>
              <a:t> empathy,</a:t>
            </a:r>
            <a:r>
              <a:rPr spc="-55" dirty="0"/>
              <a:t> </a:t>
            </a:r>
            <a:r>
              <a:rPr dirty="0"/>
              <a:t>shared</a:t>
            </a:r>
            <a:r>
              <a:rPr spc="-30" dirty="0"/>
              <a:t> </a:t>
            </a:r>
            <a:r>
              <a:rPr spc="-10" dirty="0"/>
              <a:t>understanding,</a:t>
            </a:r>
            <a:r>
              <a:rPr spc="-55" dirty="0"/>
              <a:t> </a:t>
            </a:r>
            <a:r>
              <a:rPr dirty="0"/>
              <a:t>and</a:t>
            </a:r>
            <a:r>
              <a:rPr spc="-35" dirty="0"/>
              <a:t> </a:t>
            </a:r>
            <a:r>
              <a:rPr dirty="0"/>
              <a:t>a</a:t>
            </a:r>
            <a:r>
              <a:rPr spc="-45" dirty="0"/>
              <a:t> </a:t>
            </a:r>
            <a:r>
              <a:rPr dirty="0"/>
              <a:t>sense</a:t>
            </a:r>
            <a:r>
              <a:rPr spc="-30" dirty="0"/>
              <a:t> </a:t>
            </a:r>
            <a:r>
              <a:rPr dirty="0"/>
              <a:t>of</a:t>
            </a:r>
            <a:r>
              <a:rPr spc="-40" dirty="0"/>
              <a:t> </a:t>
            </a:r>
            <a:r>
              <a:rPr dirty="0"/>
              <a:t>common</a:t>
            </a:r>
            <a:r>
              <a:rPr spc="-50" dirty="0"/>
              <a:t> </a:t>
            </a:r>
            <a:r>
              <a:rPr spc="-10" dirty="0"/>
              <a:t>values.</a:t>
            </a:r>
          </a:p>
          <a:p>
            <a:pPr marL="299085" marR="187325" indent="-287020">
              <a:lnSpc>
                <a:spcPts val="3600"/>
              </a:lnSpc>
              <a:spcBef>
                <a:spcPts val="320"/>
              </a:spcBef>
              <a:buFont typeface="Arial"/>
              <a:buChar char="•"/>
              <a:tabLst>
                <a:tab pos="299085" algn="l"/>
              </a:tabLst>
            </a:pPr>
            <a:r>
              <a:rPr dirty="0"/>
              <a:t>Hungary</a:t>
            </a:r>
            <a:r>
              <a:rPr spc="-80" dirty="0"/>
              <a:t> </a:t>
            </a:r>
            <a:r>
              <a:rPr spc="-10" dirty="0"/>
              <a:t>offers</a:t>
            </a:r>
            <a:r>
              <a:rPr spc="-50" dirty="0"/>
              <a:t> </a:t>
            </a:r>
            <a:r>
              <a:rPr spc="-10" dirty="0"/>
              <a:t>several</a:t>
            </a:r>
            <a:r>
              <a:rPr spc="-40" dirty="0"/>
              <a:t> </a:t>
            </a:r>
            <a:r>
              <a:rPr dirty="0"/>
              <a:t>positive</a:t>
            </a:r>
            <a:r>
              <a:rPr spc="-50" dirty="0"/>
              <a:t> </a:t>
            </a:r>
            <a:r>
              <a:rPr spc="-10" dirty="0"/>
              <a:t>examples</a:t>
            </a:r>
            <a:r>
              <a:rPr spc="-40" dirty="0"/>
              <a:t> </a:t>
            </a:r>
            <a:r>
              <a:rPr dirty="0"/>
              <a:t>in</a:t>
            </a:r>
            <a:r>
              <a:rPr spc="-65" dirty="0"/>
              <a:t> </a:t>
            </a:r>
            <a:r>
              <a:rPr dirty="0"/>
              <a:t>comparison</a:t>
            </a:r>
            <a:r>
              <a:rPr spc="-65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other</a:t>
            </a:r>
            <a:r>
              <a:rPr spc="-70" dirty="0"/>
              <a:t> </a:t>
            </a:r>
            <a:r>
              <a:rPr dirty="0"/>
              <a:t>European</a:t>
            </a:r>
            <a:r>
              <a:rPr spc="-75" dirty="0"/>
              <a:t> </a:t>
            </a:r>
            <a:r>
              <a:rPr dirty="0"/>
              <a:t>countries</a:t>
            </a:r>
            <a:r>
              <a:rPr spc="-60" dirty="0"/>
              <a:t> </a:t>
            </a:r>
            <a:r>
              <a:rPr spc="-10" dirty="0"/>
              <a:t>regarding</a:t>
            </a:r>
            <a:r>
              <a:rPr spc="-70" dirty="0"/>
              <a:t> </a:t>
            </a:r>
            <a:r>
              <a:rPr spc="-25" dirty="0"/>
              <a:t>the </a:t>
            </a:r>
            <a:r>
              <a:rPr spc="-10" dirty="0"/>
              <a:t>representation</a:t>
            </a:r>
            <a:r>
              <a:rPr spc="-30" dirty="0"/>
              <a:t> </a:t>
            </a:r>
            <a:r>
              <a:rPr dirty="0"/>
              <a:t>of</a:t>
            </a:r>
            <a:r>
              <a:rPr spc="-60" dirty="0"/>
              <a:t> </a:t>
            </a:r>
            <a:r>
              <a:rPr dirty="0"/>
              <a:t>Roma</a:t>
            </a:r>
            <a:r>
              <a:rPr spc="-75" dirty="0"/>
              <a:t> </a:t>
            </a:r>
            <a:r>
              <a:rPr dirty="0"/>
              <a:t>memory</a:t>
            </a:r>
            <a:r>
              <a:rPr spc="-50" dirty="0"/>
              <a:t> </a:t>
            </a:r>
            <a:r>
              <a:rPr dirty="0"/>
              <a:t>in</a:t>
            </a:r>
            <a:r>
              <a:rPr spc="-50" dirty="0"/>
              <a:t> </a:t>
            </a:r>
            <a:r>
              <a:rPr dirty="0"/>
              <a:t>educational</a:t>
            </a:r>
            <a:r>
              <a:rPr spc="-45" dirty="0"/>
              <a:t> </a:t>
            </a:r>
            <a:r>
              <a:rPr spc="-10" dirty="0"/>
              <a:t>contexts.</a:t>
            </a:r>
          </a:p>
          <a:p>
            <a:pPr marL="299085" indent="-286385">
              <a:lnSpc>
                <a:spcPct val="100000"/>
              </a:lnSpc>
              <a:spcBef>
                <a:spcPts val="880"/>
              </a:spcBef>
              <a:buFont typeface="Arial"/>
              <a:buChar char="•"/>
              <a:tabLst>
                <a:tab pos="299085" algn="l"/>
              </a:tabLst>
            </a:pPr>
            <a:r>
              <a:rPr spc="-30" dirty="0"/>
              <a:t>However,</a:t>
            </a:r>
            <a:r>
              <a:rPr spc="-55" dirty="0"/>
              <a:t> </a:t>
            </a:r>
            <a:r>
              <a:rPr dirty="0"/>
              <a:t>despite</a:t>
            </a:r>
            <a:r>
              <a:rPr spc="-60" dirty="0"/>
              <a:t> </a:t>
            </a:r>
            <a:r>
              <a:rPr dirty="0"/>
              <a:t>these</a:t>
            </a:r>
            <a:r>
              <a:rPr spc="-50" dirty="0"/>
              <a:t> </a:t>
            </a:r>
            <a:r>
              <a:rPr dirty="0"/>
              <a:t>positive</a:t>
            </a:r>
            <a:r>
              <a:rPr spc="-50" dirty="0"/>
              <a:t> </a:t>
            </a:r>
            <a:r>
              <a:rPr dirty="0"/>
              <a:t>elements,</a:t>
            </a:r>
            <a:r>
              <a:rPr spc="-40" dirty="0"/>
              <a:t> </a:t>
            </a:r>
            <a:r>
              <a:rPr dirty="0"/>
              <a:t>significant</a:t>
            </a:r>
            <a:r>
              <a:rPr spc="-60" dirty="0"/>
              <a:t> </a:t>
            </a:r>
            <a:r>
              <a:rPr spc="-10" dirty="0"/>
              <a:t>progress</a:t>
            </a:r>
            <a:r>
              <a:rPr spc="-65" dirty="0"/>
              <a:t> </a:t>
            </a:r>
            <a:r>
              <a:rPr dirty="0"/>
              <a:t>is</a:t>
            </a:r>
            <a:r>
              <a:rPr spc="-55" dirty="0"/>
              <a:t> </a:t>
            </a:r>
            <a:r>
              <a:rPr dirty="0"/>
              <a:t>still</a:t>
            </a:r>
            <a:r>
              <a:rPr spc="-45" dirty="0"/>
              <a:t> </a:t>
            </a:r>
            <a:r>
              <a:rPr dirty="0"/>
              <a:t>needed.</a:t>
            </a:r>
            <a:r>
              <a:rPr spc="-60" dirty="0"/>
              <a:t> </a:t>
            </a:r>
            <a:r>
              <a:rPr dirty="0"/>
              <a:t>Even</a:t>
            </a:r>
            <a:r>
              <a:rPr spc="-70" dirty="0"/>
              <a:t> </a:t>
            </a:r>
            <a:r>
              <a:rPr dirty="0"/>
              <a:t>with</a:t>
            </a:r>
            <a:r>
              <a:rPr spc="-60" dirty="0"/>
              <a:t> </a:t>
            </a:r>
            <a:r>
              <a:rPr dirty="0"/>
              <a:t>its</a:t>
            </a:r>
            <a:r>
              <a:rPr spc="-50" dirty="0"/>
              <a:t> </a:t>
            </a:r>
            <a:r>
              <a:rPr spc="-10" dirty="0"/>
              <a:t>relatively</a:t>
            </a:r>
          </a:p>
          <a:p>
            <a:pPr marL="299085">
              <a:lnSpc>
                <a:spcPct val="100000"/>
              </a:lnSpc>
              <a:spcBef>
                <a:spcPts val="1200"/>
              </a:spcBef>
            </a:pPr>
            <a:r>
              <a:rPr dirty="0"/>
              <a:t>advanced</a:t>
            </a:r>
            <a:r>
              <a:rPr spc="-75" dirty="0"/>
              <a:t> </a:t>
            </a:r>
            <a:r>
              <a:rPr dirty="0"/>
              <a:t>position,</a:t>
            </a:r>
            <a:r>
              <a:rPr spc="-65" dirty="0"/>
              <a:t> </a:t>
            </a:r>
            <a:r>
              <a:rPr spc="-10" dirty="0"/>
              <a:t>Hungary’s</a:t>
            </a:r>
            <a:r>
              <a:rPr spc="-75" dirty="0"/>
              <a:t> </a:t>
            </a:r>
            <a:r>
              <a:rPr dirty="0"/>
              <a:t>approach</a:t>
            </a:r>
            <a:r>
              <a:rPr spc="-70" dirty="0"/>
              <a:t> </a:t>
            </a:r>
            <a:r>
              <a:rPr dirty="0"/>
              <a:t>to</a:t>
            </a:r>
            <a:r>
              <a:rPr spc="-60" dirty="0"/>
              <a:t> </a:t>
            </a:r>
            <a:r>
              <a:rPr dirty="0"/>
              <a:t>Roma</a:t>
            </a:r>
            <a:r>
              <a:rPr spc="-80" dirty="0"/>
              <a:t> </a:t>
            </a:r>
            <a:r>
              <a:rPr dirty="0"/>
              <a:t>Holocaust</a:t>
            </a:r>
            <a:r>
              <a:rPr spc="-60" dirty="0"/>
              <a:t> </a:t>
            </a:r>
            <a:r>
              <a:rPr spc="-10" dirty="0"/>
              <a:t>representation</a:t>
            </a:r>
            <a:r>
              <a:rPr spc="-50" dirty="0"/>
              <a:t> </a:t>
            </a:r>
            <a:r>
              <a:rPr spc="-10" dirty="0"/>
              <a:t>requires</a:t>
            </a:r>
            <a:r>
              <a:rPr spc="-50" dirty="0"/>
              <a:t> </a:t>
            </a:r>
            <a:r>
              <a:rPr spc="-10" dirty="0"/>
              <a:t>further</a:t>
            </a:r>
          </a:p>
          <a:p>
            <a:pPr marL="299085">
              <a:lnSpc>
                <a:spcPct val="100000"/>
              </a:lnSpc>
              <a:spcBef>
                <a:spcPts val="1205"/>
              </a:spcBef>
            </a:pPr>
            <a:r>
              <a:rPr dirty="0"/>
              <a:t>development</a:t>
            </a:r>
            <a:r>
              <a:rPr spc="-50" dirty="0"/>
              <a:t> </a:t>
            </a:r>
            <a:r>
              <a:rPr dirty="0"/>
              <a:t>to</a:t>
            </a:r>
            <a:r>
              <a:rPr spc="-65" dirty="0"/>
              <a:t> </a:t>
            </a:r>
            <a:r>
              <a:rPr dirty="0"/>
              <a:t>ensure</a:t>
            </a:r>
            <a:r>
              <a:rPr spc="-55" dirty="0"/>
              <a:t> </a:t>
            </a:r>
            <a:r>
              <a:rPr dirty="0"/>
              <a:t>more</a:t>
            </a:r>
            <a:r>
              <a:rPr spc="-60" dirty="0"/>
              <a:t> </a:t>
            </a:r>
            <a:r>
              <a:rPr spc="-10" dirty="0"/>
              <a:t>accurate,</a:t>
            </a:r>
            <a:r>
              <a:rPr spc="-55" dirty="0"/>
              <a:t> </a:t>
            </a:r>
            <a:r>
              <a:rPr dirty="0"/>
              <a:t>inclusive,</a:t>
            </a:r>
            <a:r>
              <a:rPr spc="-45" dirty="0"/>
              <a:t> </a:t>
            </a:r>
            <a:r>
              <a:rPr dirty="0"/>
              <a:t>and</a:t>
            </a:r>
            <a:r>
              <a:rPr spc="-60" dirty="0"/>
              <a:t> </a:t>
            </a:r>
            <a:r>
              <a:rPr dirty="0"/>
              <a:t>meaningful</a:t>
            </a:r>
            <a:r>
              <a:rPr spc="-65" dirty="0"/>
              <a:t> </a:t>
            </a:r>
            <a:r>
              <a:rPr spc="-10" dirty="0"/>
              <a:t>educational</a:t>
            </a:r>
            <a:r>
              <a:rPr spc="-70" dirty="0"/>
              <a:t> </a:t>
            </a:r>
            <a:r>
              <a:rPr spc="-10" dirty="0"/>
              <a:t>narratives.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261226"/>
            <a:ext cx="11064875" cy="89598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11760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880"/>
              </a:spcBef>
            </a:pPr>
            <a:r>
              <a:rPr spc="-10" dirty="0"/>
              <a:t>Bibliography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29285" y="1274825"/>
            <a:ext cx="11256645" cy="51466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8900" algn="just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Cserti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70" dirty="0">
                <a:latin typeface="Calibri"/>
                <a:cs typeface="Calibri"/>
              </a:rPr>
              <a:t>C.T.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(2024). The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Situation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Minority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Education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Hungary.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12</a:t>
            </a:r>
            <a:r>
              <a:rPr sz="1575" baseline="26455" dirty="0">
                <a:latin typeface="Calibri"/>
                <a:cs typeface="Calibri"/>
              </a:rPr>
              <a:t>th</a:t>
            </a:r>
            <a:r>
              <a:rPr sz="1575" spc="150" baseline="264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Romology </a:t>
            </a:r>
            <a:r>
              <a:rPr sz="1600" spc="-10" dirty="0">
                <a:latin typeface="Calibri"/>
                <a:cs typeface="Calibri"/>
              </a:rPr>
              <a:t>Conference.</a:t>
            </a:r>
            <a:endParaRPr sz="1600">
              <a:latin typeface="Calibri"/>
              <a:cs typeface="Calibri"/>
            </a:endParaRPr>
          </a:p>
          <a:p>
            <a:pPr marL="88900" marR="8128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European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Commission.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(2020).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Union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Equality: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EU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Strategic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Framework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for</a:t>
            </a:r>
            <a:r>
              <a:rPr sz="1600" spc="-20" dirty="0">
                <a:latin typeface="Calibri"/>
                <a:cs typeface="Calibri"/>
              </a:rPr>
              <a:t> Equality,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Inclusion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Participation.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COM(2020) </a:t>
            </a:r>
            <a:r>
              <a:rPr sz="1600" dirty="0">
                <a:latin typeface="Calibri"/>
                <a:cs typeface="Calibri"/>
              </a:rPr>
              <a:t>620. </a:t>
            </a:r>
            <a:r>
              <a:rPr sz="1600" spc="-20" dirty="0">
                <a:latin typeface="Calibri"/>
                <a:cs typeface="Calibri"/>
              </a:rPr>
              <a:t>Directorate-</a:t>
            </a:r>
            <a:r>
              <a:rPr sz="1600" dirty="0">
                <a:latin typeface="Calibri"/>
                <a:cs typeface="Calibri"/>
              </a:rPr>
              <a:t>General for Justice and Consumers.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https://commission.europa.eu/publications/new-eu-roma-</a:t>
            </a:r>
            <a:r>
              <a:rPr sz="16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strategic-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2"/>
              </a:rPr>
              <a:t>framework-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equality-inclusion-and-participation-full-package_en</a:t>
            </a:r>
            <a:endParaRPr sz="1600">
              <a:latin typeface="Calibri"/>
              <a:cs typeface="Calibri"/>
            </a:endParaRPr>
          </a:p>
          <a:p>
            <a:pPr marL="88900" marR="8128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Lewy,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G.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(1999).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Himmler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409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“Racially</a:t>
            </a:r>
            <a:r>
              <a:rPr sz="1600" spc="405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Pure</a:t>
            </a:r>
            <a:r>
              <a:rPr sz="1600" spc="420" dirty="0">
                <a:latin typeface="Calibri"/>
                <a:cs typeface="Calibri"/>
              </a:rPr>
              <a:t>  </a:t>
            </a:r>
            <a:r>
              <a:rPr sz="1600" dirty="0">
                <a:latin typeface="Calibri"/>
                <a:cs typeface="Calibri"/>
              </a:rPr>
              <a:t>Gypsies.”</a:t>
            </a:r>
            <a:r>
              <a:rPr sz="1600" spc="409" dirty="0">
                <a:latin typeface="Calibri"/>
                <a:cs typeface="Calibri"/>
              </a:rPr>
              <a:t>  </a:t>
            </a:r>
            <a:r>
              <a:rPr sz="1600" i="1" dirty="0">
                <a:latin typeface="Calibri"/>
                <a:cs typeface="Calibri"/>
              </a:rPr>
              <a:t>Journal</a:t>
            </a:r>
            <a:r>
              <a:rPr sz="1600" i="1" spc="420" dirty="0">
                <a:latin typeface="Calibri"/>
                <a:cs typeface="Calibri"/>
              </a:rPr>
              <a:t>  </a:t>
            </a:r>
            <a:r>
              <a:rPr sz="1600" i="1" dirty="0">
                <a:latin typeface="Calibri"/>
                <a:cs typeface="Calibri"/>
              </a:rPr>
              <a:t>of</a:t>
            </a:r>
            <a:r>
              <a:rPr sz="1600" i="1" spc="420" dirty="0">
                <a:latin typeface="Calibri"/>
                <a:cs typeface="Calibri"/>
              </a:rPr>
              <a:t>  </a:t>
            </a:r>
            <a:r>
              <a:rPr sz="1600" i="1" dirty="0">
                <a:latin typeface="Calibri"/>
                <a:cs typeface="Calibri"/>
              </a:rPr>
              <a:t>Contemporary</a:t>
            </a:r>
            <a:r>
              <a:rPr sz="1600" i="1" spc="415" dirty="0">
                <a:latin typeface="Calibri"/>
                <a:cs typeface="Calibri"/>
              </a:rPr>
              <a:t>  </a:t>
            </a:r>
            <a:r>
              <a:rPr sz="1600" i="1" dirty="0">
                <a:latin typeface="Calibri"/>
                <a:cs typeface="Calibri"/>
              </a:rPr>
              <a:t>History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415" dirty="0">
                <a:latin typeface="Calibri"/>
                <a:cs typeface="Calibri"/>
              </a:rPr>
              <a:t>  </a:t>
            </a:r>
            <a:r>
              <a:rPr sz="1600" i="1" dirty="0">
                <a:latin typeface="Calibri"/>
                <a:cs typeface="Calibri"/>
              </a:rPr>
              <a:t>34(2)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425" dirty="0">
                <a:latin typeface="Calibri"/>
                <a:cs typeface="Calibri"/>
              </a:rPr>
              <a:t>  </a:t>
            </a:r>
            <a:r>
              <a:rPr sz="1600" spc="-10" dirty="0">
                <a:latin typeface="Calibri"/>
                <a:cs typeface="Calibri"/>
              </a:rPr>
              <a:t>201–</a:t>
            </a:r>
            <a:r>
              <a:rPr sz="1600" spc="-20" dirty="0">
                <a:latin typeface="Calibri"/>
                <a:cs typeface="Calibri"/>
              </a:rPr>
              <a:t>214.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3"/>
              </a:rPr>
              <a:t>https://doi.org/10.1177/002200949903400202</a:t>
            </a:r>
            <a:endParaRPr sz="1600">
              <a:latin typeface="Calibri"/>
              <a:cs typeface="Calibri"/>
            </a:endParaRPr>
          </a:p>
          <a:p>
            <a:pPr marL="8890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Milton,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S.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(1991).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Gypsies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Holocaust.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The</a:t>
            </a:r>
            <a:r>
              <a:rPr sz="1600" i="1" spc="-4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History</a:t>
            </a:r>
            <a:r>
              <a:rPr sz="1600" i="1" spc="-45" dirty="0">
                <a:latin typeface="Calibri"/>
                <a:cs typeface="Calibri"/>
              </a:rPr>
              <a:t> </a:t>
            </a:r>
            <a:r>
              <a:rPr sz="1600" i="1" spc="-20" dirty="0">
                <a:latin typeface="Calibri"/>
                <a:cs typeface="Calibri"/>
              </a:rPr>
              <a:t>Teacher</a:t>
            </a:r>
            <a:r>
              <a:rPr sz="1600" spc="-20" dirty="0">
                <a:latin typeface="Calibri"/>
                <a:cs typeface="Calibri"/>
              </a:rPr>
              <a:t>,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24</a:t>
            </a:r>
            <a:r>
              <a:rPr sz="1600" dirty="0">
                <a:latin typeface="Calibri"/>
                <a:cs typeface="Calibri"/>
              </a:rPr>
              <a:t>(4),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375.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4"/>
              </a:rPr>
              <a:t>https://doi.org/10.2307/494697</a:t>
            </a:r>
            <a:endParaRPr sz="1600">
              <a:latin typeface="Calibri"/>
              <a:cs typeface="Calibri"/>
            </a:endParaRPr>
          </a:p>
          <a:p>
            <a:pPr marL="889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alibri"/>
                <a:cs typeface="Calibri"/>
              </a:rPr>
              <a:t>Rose,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R.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(2006). The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Sinti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during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Holocaust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50" dirty="0">
                <a:latin typeface="Calibri"/>
                <a:cs typeface="Calibri"/>
              </a:rPr>
              <a:t>Today.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(Remembrance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Beyond).</a:t>
            </a:r>
            <a:r>
              <a:rPr sz="1600" spc="-1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UN</a:t>
            </a:r>
            <a:r>
              <a:rPr sz="1600" i="1" spc="-3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Chronicle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43</a:t>
            </a:r>
            <a:r>
              <a:rPr sz="1600" dirty="0">
                <a:latin typeface="Calibri"/>
                <a:cs typeface="Calibri"/>
              </a:rPr>
              <a:t>(4),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66.</a:t>
            </a:r>
            <a:endParaRPr sz="1600">
              <a:latin typeface="Calibri"/>
              <a:cs typeface="Calibri"/>
            </a:endParaRPr>
          </a:p>
          <a:p>
            <a:pPr marL="8890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Szász,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A.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L.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(2012).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Pamięć,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Niepamięć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Sztuka: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Przypadek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Romów na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Węgrzech.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Studia</a:t>
            </a:r>
            <a:r>
              <a:rPr sz="1600" i="1" spc="-30" dirty="0">
                <a:latin typeface="Calibri"/>
                <a:cs typeface="Calibri"/>
              </a:rPr>
              <a:t> </a:t>
            </a:r>
            <a:r>
              <a:rPr sz="1600" i="1" spc="-10" dirty="0">
                <a:latin typeface="Calibri"/>
                <a:cs typeface="Calibri"/>
              </a:rPr>
              <a:t>Romologica</a:t>
            </a:r>
            <a:r>
              <a:rPr sz="1600" spc="-10" dirty="0">
                <a:latin typeface="Calibri"/>
                <a:cs typeface="Calibri"/>
              </a:rPr>
              <a:t>, </a:t>
            </a:r>
            <a:r>
              <a:rPr sz="1600" i="1" dirty="0">
                <a:latin typeface="Calibri"/>
                <a:cs typeface="Calibri"/>
              </a:rPr>
              <a:t>5(1)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-20" dirty="0">
                <a:latin typeface="Calibri"/>
                <a:cs typeface="Calibri"/>
              </a:rPr>
              <a:t> 195–212.</a:t>
            </a:r>
            <a:endParaRPr sz="1600">
              <a:latin typeface="Calibri"/>
              <a:cs typeface="Calibri"/>
            </a:endParaRPr>
          </a:p>
          <a:p>
            <a:pPr marL="88900" marR="8001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Pecak,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M.,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Spielhaus,</a:t>
            </a:r>
            <a:r>
              <a:rPr sz="1600" spc="29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R.,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&amp;</a:t>
            </a:r>
            <a:r>
              <a:rPr sz="1600" spc="31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Szakács-</a:t>
            </a:r>
            <a:r>
              <a:rPr sz="1600" dirty="0">
                <a:latin typeface="Calibri"/>
                <a:cs typeface="Calibri"/>
              </a:rPr>
              <a:t>Behling,</a:t>
            </a:r>
            <a:r>
              <a:rPr sz="1600" spc="29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S.</a:t>
            </a:r>
            <a:r>
              <a:rPr sz="1600" spc="30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(2022).</a:t>
            </a:r>
            <a:r>
              <a:rPr sz="1600" spc="3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Between</a:t>
            </a:r>
            <a:r>
              <a:rPr sz="1600" spc="3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Antigypsyism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30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Human</a:t>
            </a:r>
            <a:r>
              <a:rPr sz="1600" spc="29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Rights</a:t>
            </a:r>
            <a:r>
              <a:rPr sz="1600" spc="30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Education: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Critical</a:t>
            </a:r>
            <a:r>
              <a:rPr sz="1600" spc="30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Discourse </a:t>
            </a:r>
            <a:r>
              <a:rPr sz="1600" dirty="0">
                <a:latin typeface="Calibri"/>
                <a:cs typeface="Calibri"/>
              </a:rPr>
              <a:t>Analysis</a:t>
            </a:r>
            <a:r>
              <a:rPr sz="1600" spc="2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2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2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Representations</a:t>
            </a:r>
            <a:r>
              <a:rPr sz="1600" spc="2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2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27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2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Holocaust</a:t>
            </a:r>
            <a:r>
              <a:rPr sz="1600" spc="2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2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European</a:t>
            </a:r>
            <a:r>
              <a:rPr sz="1600" spc="28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Textbooks.</a:t>
            </a:r>
            <a:r>
              <a:rPr sz="1600" spc="26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Critical</a:t>
            </a:r>
            <a:r>
              <a:rPr sz="1600" i="1" spc="27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Romani</a:t>
            </a:r>
            <a:r>
              <a:rPr sz="1600" i="1" spc="27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Studies</a:t>
            </a:r>
            <a:r>
              <a:rPr sz="1600" i="1" spc="26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(Online)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27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4</a:t>
            </a:r>
            <a:r>
              <a:rPr sz="1600" dirty="0">
                <a:latin typeface="Calibri"/>
                <a:cs typeface="Calibri"/>
              </a:rPr>
              <a:t>(2),</a:t>
            </a:r>
            <a:r>
              <a:rPr sz="1600" spc="27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100–</a:t>
            </a:r>
            <a:r>
              <a:rPr sz="1600" spc="-20" dirty="0">
                <a:latin typeface="Calibri"/>
                <a:cs typeface="Calibri"/>
              </a:rPr>
              <a:t>120.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5"/>
              </a:rPr>
              <a:t>https://doi.org/10.29098/crs.v4i2.96</a:t>
            </a:r>
            <a:endParaRPr sz="1600">
              <a:latin typeface="Calibri"/>
              <a:cs typeface="Calibri"/>
            </a:endParaRPr>
          </a:p>
          <a:p>
            <a:pPr marL="88900" marR="79375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Pénzes,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J.,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Pásztor,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I.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Z.,</a:t>
            </a:r>
            <a:r>
              <a:rPr sz="1600" spc="1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Tátrai,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P.,</a:t>
            </a:r>
            <a:r>
              <a:rPr sz="1600" spc="1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&amp;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Kóti,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T.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(2019).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Population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Hungary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-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Spatial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Distribution</a:t>
            </a:r>
            <a:r>
              <a:rPr sz="1600" spc="17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1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its</a:t>
            </a:r>
            <a:r>
              <a:rPr sz="1600" spc="1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Temporal</a:t>
            </a:r>
            <a:r>
              <a:rPr sz="1600" spc="17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Changes. </a:t>
            </a:r>
            <a:r>
              <a:rPr sz="1600" dirty="0">
                <a:latin typeface="Calibri"/>
                <a:cs typeface="Calibri"/>
              </a:rPr>
              <a:t>DETUROPE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-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400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Central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European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Journal</a:t>
            </a:r>
            <a:r>
              <a:rPr sz="1600" spc="400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Tourism</a:t>
            </a:r>
            <a:r>
              <a:rPr sz="1600" spc="400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Regional</a:t>
            </a:r>
            <a:r>
              <a:rPr sz="1600" spc="400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Development,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dirty="0">
                <a:latin typeface="Calibri"/>
                <a:cs typeface="Calibri"/>
              </a:rPr>
              <a:t>11(3),</a:t>
            </a:r>
            <a:r>
              <a:rPr sz="1600" spc="405" dirty="0">
                <a:latin typeface="Calibri"/>
                <a:cs typeface="Calibri"/>
              </a:rPr>
              <a:t>   </a:t>
            </a:r>
            <a:r>
              <a:rPr sz="1600" spc="-10" dirty="0">
                <a:latin typeface="Calibri"/>
                <a:cs typeface="Calibri"/>
              </a:rPr>
              <a:t>138–</a:t>
            </a:r>
            <a:r>
              <a:rPr sz="1600" spc="-20" dirty="0">
                <a:latin typeface="Calibri"/>
                <a:cs typeface="Calibri"/>
              </a:rPr>
              <a:t>159.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6"/>
              </a:rPr>
              <a:t>https://doi.org/10.32725/det.2019.030</a:t>
            </a:r>
            <a:endParaRPr sz="1600">
              <a:latin typeface="Calibri"/>
              <a:cs typeface="Calibri"/>
            </a:endParaRPr>
          </a:p>
          <a:p>
            <a:pPr marL="88900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Polak,</a:t>
            </a:r>
            <a:r>
              <a:rPr sz="1600" spc="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K.</a:t>
            </a:r>
            <a:r>
              <a:rPr sz="1600" spc="7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(2013).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Teaching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about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Genocide</a:t>
            </a:r>
            <a:r>
              <a:rPr sz="1600" spc="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6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Sinti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during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Holocaust: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Chances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Challenges</a:t>
            </a:r>
            <a:r>
              <a:rPr sz="1600" spc="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Europe</a:t>
            </a:r>
            <a:r>
              <a:rPr sz="1600" spc="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Today.</a:t>
            </a:r>
            <a:endParaRPr sz="1600">
              <a:latin typeface="Calibri"/>
              <a:cs typeface="Calibri"/>
            </a:endParaRPr>
          </a:p>
          <a:p>
            <a:pPr marL="88900" algn="just">
              <a:lnSpc>
                <a:spcPct val="100000"/>
              </a:lnSpc>
            </a:pPr>
            <a:r>
              <a:rPr sz="1600" i="1" spc="-10" dirty="0">
                <a:latin typeface="Calibri"/>
                <a:cs typeface="Calibri"/>
              </a:rPr>
              <a:t>Intercultural</a:t>
            </a:r>
            <a:r>
              <a:rPr sz="1600" i="1" spc="-15" dirty="0">
                <a:latin typeface="Calibri"/>
                <a:cs typeface="Calibri"/>
              </a:rPr>
              <a:t> </a:t>
            </a:r>
            <a:r>
              <a:rPr sz="1600" i="1" spc="-10" dirty="0">
                <a:latin typeface="Calibri"/>
                <a:cs typeface="Calibri"/>
              </a:rPr>
              <a:t>Education,</a:t>
            </a:r>
            <a:r>
              <a:rPr sz="1600" i="1" spc="35" dirty="0">
                <a:latin typeface="Calibri"/>
                <a:cs typeface="Calibri"/>
              </a:rPr>
              <a:t> </a:t>
            </a:r>
            <a:r>
              <a:rPr sz="1600" i="1" spc="-20" dirty="0">
                <a:latin typeface="Calibri"/>
                <a:cs typeface="Calibri"/>
              </a:rPr>
              <a:t>24(1–</a:t>
            </a:r>
            <a:r>
              <a:rPr sz="1600" i="1" dirty="0">
                <a:latin typeface="Calibri"/>
                <a:cs typeface="Calibri"/>
              </a:rPr>
              <a:t>02),</a:t>
            </a:r>
            <a:r>
              <a:rPr sz="1600" i="1" spc="4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79–</a:t>
            </a:r>
            <a:r>
              <a:rPr sz="1600" dirty="0">
                <a:latin typeface="Calibri"/>
                <a:cs typeface="Calibri"/>
              </a:rPr>
              <a:t>92.</a:t>
            </a:r>
            <a:r>
              <a:rPr sz="1600" spc="35" dirty="0">
                <a:latin typeface="Calibri"/>
                <a:cs typeface="Calibri"/>
              </a:rPr>
              <a:t>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7"/>
              </a:rPr>
              <a:t>https://doi.org/10.1080/14675986.2013.782688</a:t>
            </a:r>
            <a:endParaRPr sz="1600">
              <a:latin typeface="Calibri"/>
              <a:cs typeface="Calibri"/>
            </a:endParaRPr>
          </a:p>
          <a:p>
            <a:pPr marL="88900" marR="79375" algn="just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The Roma of Hungary (n.d.). Human Rights Working Group of the the Hungarian Parliament.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8"/>
              </a:rPr>
              <a:t>https://emberijogok.kormany.hu/the-</a:t>
            </a:r>
            <a:r>
              <a:rPr sz="1600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roma-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of-hungary</a:t>
            </a:r>
            <a:endParaRPr sz="1600">
              <a:latin typeface="Calibri"/>
              <a:cs typeface="Calibri"/>
            </a:endParaRPr>
          </a:p>
          <a:p>
            <a:pPr marL="88900" marR="8128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alibri"/>
                <a:cs typeface="Calibri"/>
              </a:rPr>
              <a:t>Van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Baar,</a:t>
            </a:r>
            <a:r>
              <a:rPr sz="1600" spc="1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H.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(2010).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Cultural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Policy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10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Governmentalization</a:t>
            </a:r>
            <a:r>
              <a:rPr sz="1600" spc="1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Holocaust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Remembrance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11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Europe:</a:t>
            </a:r>
            <a:r>
              <a:rPr sz="1600" spc="1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Romani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Memory</a:t>
            </a:r>
            <a:r>
              <a:rPr sz="1600" spc="114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between </a:t>
            </a:r>
            <a:r>
              <a:rPr sz="1600" dirty="0">
                <a:latin typeface="Calibri"/>
                <a:cs typeface="Calibri"/>
              </a:rPr>
              <a:t>Denial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and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Recognition.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i="1" spc="-10" dirty="0">
                <a:latin typeface="Calibri"/>
                <a:cs typeface="Calibri"/>
              </a:rPr>
              <a:t>International</a:t>
            </a:r>
            <a:r>
              <a:rPr sz="1600" i="1" spc="-2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Journal of</a:t>
            </a:r>
            <a:r>
              <a:rPr sz="1600" i="1" spc="-3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Cultural</a:t>
            </a:r>
            <a:r>
              <a:rPr sz="1600" i="1" spc="-10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Policy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i="1" dirty="0">
                <a:latin typeface="Calibri"/>
                <a:cs typeface="Calibri"/>
              </a:rPr>
              <a:t>17(1)</a:t>
            </a:r>
            <a:r>
              <a:rPr sz="1600" dirty="0">
                <a:latin typeface="Calibri"/>
                <a:cs typeface="Calibri"/>
              </a:rPr>
              <a:t>,</a:t>
            </a:r>
            <a:r>
              <a:rPr sz="1600" spc="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1–</a:t>
            </a:r>
            <a:r>
              <a:rPr sz="1600" dirty="0">
                <a:latin typeface="Calibri"/>
                <a:cs typeface="Calibri"/>
              </a:rPr>
              <a:t>17.</a:t>
            </a:r>
            <a:r>
              <a:rPr sz="1600" spc="-5" dirty="0">
                <a:latin typeface="Calibri"/>
                <a:cs typeface="Calibri"/>
              </a:rPr>
              <a:t> </a:t>
            </a:r>
            <a:r>
              <a:rPr sz="1600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  <a:hlinkClick r:id="rId9"/>
              </a:rPr>
              <a:t>https://doi.org/10.1080/10286631003695539</a:t>
            </a:r>
            <a:endParaRPr sz="1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621296" y="4601997"/>
            <a:ext cx="3660140" cy="53975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193675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525"/>
              </a:spcBef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Questions/Comments/Concerns?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21296" y="5269496"/>
            <a:ext cx="4494530" cy="471805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736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580"/>
              </a:spcBef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  <a:hlinkClick r:id="rId4"/>
              </a:rPr>
              <a:t>fatima.karimli@student.uj.edu.pl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9" name="object 9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6" name="object 16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5" name="object 25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  <p:grpSp>
        <p:nvGrpSpPr>
          <p:cNvPr id="27" name="object 27"/>
          <p:cNvGrpSpPr/>
          <p:nvPr/>
        </p:nvGrpSpPr>
        <p:grpSpPr>
          <a:xfrm>
            <a:off x="1453896" y="752855"/>
            <a:ext cx="5846445" cy="2825750"/>
            <a:chOff x="1453896" y="752855"/>
            <a:chExt cx="5846445" cy="2825750"/>
          </a:xfrm>
        </p:grpSpPr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453896" y="752855"/>
              <a:ext cx="5846063" cy="2825496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506982" y="767460"/>
              <a:ext cx="5744337" cy="2724531"/>
            </a:xfrm>
            <a:prstGeom prst="rect">
              <a:avLst/>
            </a:prstGeom>
          </p:spPr>
        </p:pic>
      </p:grpSp>
      <p:sp>
        <p:nvSpPr>
          <p:cNvPr id="30" name="object 30"/>
          <p:cNvSpPr txBox="1"/>
          <p:nvPr/>
        </p:nvSpPr>
        <p:spPr>
          <a:xfrm>
            <a:off x="621297" y="3699598"/>
            <a:ext cx="2064532" cy="632224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10033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790"/>
              </a:spcBef>
            </a:pPr>
            <a:r>
              <a:rPr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r>
              <a:rPr sz="3450" b="1" spc="-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450" b="1" spc="-5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r>
              <a:rPr sz="345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endParaRPr sz="345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The Romani Uprising in Auschwitz-Birkenau | The National WWII Museum | New  Orleans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008" y="2987019"/>
            <a:ext cx="6028213" cy="348771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564895" y="1558874"/>
            <a:ext cx="264541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00710" marR="5080" indent="-588645">
              <a:lnSpc>
                <a:spcPct val="100000"/>
              </a:lnSpc>
              <a:spcBef>
                <a:spcPts val="95"/>
              </a:spcBef>
            </a:pPr>
            <a:r>
              <a:rPr sz="4000" b="1" dirty="0">
                <a:latin typeface="Calibri"/>
                <a:cs typeface="Calibri"/>
              </a:rPr>
              <a:t>Who</a:t>
            </a:r>
            <a:r>
              <a:rPr sz="4000" b="1" spc="-95" dirty="0">
                <a:latin typeface="Calibri"/>
                <a:cs typeface="Calibri"/>
              </a:rPr>
              <a:t> </a:t>
            </a:r>
            <a:r>
              <a:rPr sz="4000" b="1" dirty="0">
                <a:latin typeface="Calibri"/>
                <a:cs typeface="Calibri"/>
              </a:rPr>
              <a:t>are</a:t>
            </a:r>
            <a:r>
              <a:rPr sz="4000" b="1" spc="-80" dirty="0">
                <a:latin typeface="Calibri"/>
                <a:cs typeface="Calibri"/>
              </a:rPr>
              <a:t> </a:t>
            </a:r>
            <a:r>
              <a:rPr sz="4000" b="1" spc="-25" dirty="0">
                <a:latin typeface="Calibri"/>
                <a:cs typeface="Calibri"/>
              </a:rPr>
              <a:t>the </a:t>
            </a:r>
            <a:r>
              <a:rPr sz="4000" b="1" spc="-10" dirty="0">
                <a:latin typeface="Calibri"/>
                <a:cs typeface="Calibri"/>
              </a:rPr>
              <a:t>Roma?</a:t>
            </a:r>
            <a:endParaRPr sz="40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983980" y="2653283"/>
            <a:ext cx="2712847" cy="1304289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893945" y="1633855"/>
            <a:ext cx="597344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The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2008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UN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report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spc="-20" dirty="0">
                <a:latin typeface="Calibri"/>
                <a:cs typeface="Calibri"/>
              </a:rPr>
              <a:t>refers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to</a:t>
            </a:r>
            <a:r>
              <a:rPr sz="2000" spc="-2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Roma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1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Sinti,</a:t>
            </a:r>
            <a:r>
              <a:rPr sz="2000" spc="-1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bringing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the </a:t>
            </a:r>
            <a:r>
              <a:rPr sz="2000" spc="-10" dirty="0">
                <a:latin typeface="Calibri"/>
                <a:cs typeface="Calibri"/>
              </a:rPr>
              <a:t>distinction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between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two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groups.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Roma</a:t>
            </a:r>
            <a:r>
              <a:rPr sz="2000" spc="-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are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those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of </a:t>
            </a:r>
            <a:r>
              <a:rPr sz="2000" spc="-10" dirty="0">
                <a:latin typeface="Calibri"/>
                <a:cs typeface="Calibri"/>
              </a:rPr>
              <a:t>Eastern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European</a:t>
            </a:r>
            <a:r>
              <a:rPr sz="2000" spc="-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origin,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while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Sinti</a:t>
            </a:r>
            <a:r>
              <a:rPr sz="2000" spc="-3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are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those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of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Central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893945" y="2548508"/>
            <a:ext cx="183070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latin typeface="Calibri"/>
                <a:cs typeface="Calibri"/>
              </a:rPr>
              <a:t>European</a:t>
            </a:r>
            <a:r>
              <a:rPr sz="2000" spc="-8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origins.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384930" y="2033777"/>
            <a:ext cx="1287780" cy="441325"/>
            <a:chOff x="3384930" y="2033777"/>
            <a:chExt cx="1287780" cy="441325"/>
          </a:xfrm>
        </p:grpSpPr>
        <p:sp>
          <p:nvSpPr>
            <p:cNvPr id="8" name="object 8"/>
            <p:cNvSpPr/>
            <p:nvPr/>
          </p:nvSpPr>
          <p:spPr>
            <a:xfrm>
              <a:off x="3391280" y="2040127"/>
              <a:ext cx="1275080" cy="428625"/>
            </a:xfrm>
            <a:custGeom>
              <a:avLst/>
              <a:gdLst/>
              <a:ahLst/>
              <a:cxnLst/>
              <a:rect l="l" t="t" r="r" b="b"/>
              <a:pathLst>
                <a:path w="1275079" h="428625">
                  <a:moveTo>
                    <a:pt x="1060958" y="0"/>
                  </a:moveTo>
                  <a:lnTo>
                    <a:pt x="1060958" y="107187"/>
                  </a:lnTo>
                  <a:lnTo>
                    <a:pt x="0" y="107187"/>
                  </a:lnTo>
                  <a:lnTo>
                    <a:pt x="0" y="321310"/>
                  </a:lnTo>
                  <a:lnTo>
                    <a:pt x="1060958" y="321310"/>
                  </a:lnTo>
                  <a:lnTo>
                    <a:pt x="1060958" y="428498"/>
                  </a:lnTo>
                  <a:lnTo>
                    <a:pt x="1275080" y="214249"/>
                  </a:lnTo>
                  <a:lnTo>
                    <a:pt x="106095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391280" y="2040127"/>
              <a:ext cx="1275080" cy="428625"/>
            </a:xfrm>
            <a:custGeom>
              <a:avLst/>
              <a:gdLst/>
              <a:ahLst/>
              <a:cxnLst/>
              <a:rect l="l" t="t" r="r" b="b"/>
              <a:pathLst>
                <a:path w="1275079" h="428625">
                  <a:moveTo>
                    <a:pt x="0" y="107187"/>
                  </a:moveTo>
                  <a:lnTo>
                    <a:pt x="1060958" y="107187"/>
                  </a:lnTo>
                  <a:lnTo>
                    <a:pt x="1060958" y="0"/>
                  </a:lnTo>
                  <a:lnTo>
                    <a:pt x="1275080" y="214249"/>
                  </a:lnTo>
                  <a:lnTo>
                    <a:pt x="1060958" y="428498"/>
                  </a:lnTo>
                  <a:lnTo>
                    <a:pt x="1060958" y="321310"/>
                  </a:lnTo>
                  <a:lnTo>
                    <a:pt x="0" y="321310"/>
                  </a:lnTo>
                  <a:lnTo>
                    <a:pt x="0" y="10718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/>
          <p:nvPr/>
        </p:nvSpPr>
        <p:spPr>
          <a:xfrm>
            <a:off x="6866763" y="2733929"/>
            <a:ext cx="2020570" cy="562610"/>
          </a:xfrm>
          <a:custGeom>
            <a:avLst/>
            <a:gdLst/>
            <a:ahLst/>
            <a:cxnLst/>
            <a:rect l="l" t="t" r="r" b="b"/>
            <a:pathLst>
              <a:path w="2020570" h="562610">
                <a:moveTo>
                  <a:pt x="1905761" y="448183"/>
                </a:moveTo>
                <a:lnTo>
                  <a:pt x="1905761" y="562483"/>
                </a:lnTo>
                <a:lnTo>
                  <a:pt x="1981961" y="524383"/>
                </a:lnTo>
                <a:lnTo>
                  <a:pt x="1924811" y="524383"/>
                </a:lnTo>
                <a:lnTo>
                  <a:pt x="1924811" y="486283"/>
                </a:lnTo>
                <a:lnTo>
                  <a:pt x="1981961" y="486283"/>
                </a:lnTo>
                <a:lnTo>
                  <a:pt x="1905761" y="448183"/>
                </a:lnTo>
                <a:close/>
              </a:path>
              <a:path w="2020570" h="562610">
                <a:moveTo>
                  <a:pt x="990980" y="19050"/>
                </a:moveTo>
                <a:lnTo>
                  <a:pt x="990980" y="524383"/>
                </a:lnTo>
                <a:lnTo>
                  <a:pt x="1905761" y="524383"/>
                </a:lnTo>
                <a:lnTo>
                  <a:pt x="1905761" y="505333"/>
                </a:lnTo>
                <a:lnTo>
                  <a:pt x="1029080" y="505333"/>
                </a:lnTo>
                <a:lnTo>
                  <a:pt x="1010030" y="486283"/>
                </a:lnTo>
                <a:lnTo>
                  <a:pt x="1029080" y="486283"/>
                </a:lnTo>
                <a:lnTo>
                  <a:pt x="1029080" y="38100"/>
                </a:lnTo>
                <a:lnTo>
                  <a:pt x="1010030" y="38100"/>
                </a:lnTo>
                <a:lnTo>
                  <a:pt x="990980" y="19050"/>
                </a:lnTo>
                <a:close/>
              </a:path>
              <a:path w="2020570" h="562610">
                <a:moveTo>
                  <a:pt x="1981961" y="486283"/>
                </a:moveTo>
                <a:lnTo>
                  <a:pt x="1924811" y="486283"/>
                </a:lnTo>
                <a:lnTo>
                  <a:pt x="1924811" y="524383"/>
                </a:lnTo>
                <a:lnTo>
                  <a:pt x="1981961" y="524383"/>
                </a:lnTo>
                <a:lnTo>
                  <a:pt x="2020061" y="505333"/>
                </a:lnTo>
                <a:lnTo>
                  <a:pt x="1981961" y="486283"/>
                </a:lnTo>
                <a:close/>
              </a:path>
              <a:path w="2020570" h="562610">
                <a:moveTo>
                  <a:pt x="1029080" y="486283"/>
                </a:moveTo>
                <a:lnTo>
                  <a:pt x="1010030" y="486283"/>
                </a:lnTo>
                <a:lnTo>
                  <a:pt x="1029080" y="505333"/>
                </a:lnTo>
                <a:lnTo>
                  <a:pt x="1029080" y="486283"/>
                </a:lnTo>
                <a:close/>
              </a:path>
              <a:path w="2020570" h="562610">
                <a:moveTo>
                  <a:pt x="1905761" y="486283"/>
                </a:moveTo>
                <a:lnTo>
                  <a:pt x="1029080" y="486283"/>
                </a:lnTo>
                <a:lnTo>
                  <a:pt x="1029080" y="505333"/>
                </a:lnTo>
                <a:lnTo>
                  <a:pt x="1905761" y="505333"/>
                </a:lnTo>
                <a:lnTo>
                  <a:pt x="1905761" y="486283"/>
                </a:lnTo>
                <a:close/>
              </a:path>
              <a:path w="2020570" h="562610">
                <a:moveTo>
                  <a:pt x="1029080" y="0"/>
                </a:moveTo>
                <a:lnTo>
                  <a:pt x="0" y="0"/>
                </a:lnTo>
                <a:lnTo>
                  <a:pt x="0" y="38100"/>
                </a:lnTo>
                <a:lnTo>
                  <a:pt x="990980" y="38100"/>
                </a:lnTo>
                <a:lnTo>
                  <a:pt x="990980" y="19050"/>
                </a:lnTo>
                <a:lnTo>
                  <a:pt x="1029080" y="19050"/>
                </a:lnTo>
                <a:lnTo>
                  <a:pt x="1029080" y="0"/>
                </a:lnTo>
                <a:close/>
              </a:path>
              <a:path w="2020570" h="562610">
                <a:moveTo>
                  <a:pt x="1029080" y="19050"/>
                </a:moveTo>
                <a:lnTo>
                  <a:pt x="990980" y="19050"/>
                </a:lnTo>
                <a:lnTo>
                  <a:pt x="1010030" y="38100"/>
                </a:lnTo>
                <a:lnTo>
                  <a:pt x="1029080" y="38100"/>
                </a:lnTo>
                <a:lnTo>
                  <a:pt x="1029080" y="190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985250" y="2654554"/>
            <a:ext cx="2712085" cy="130302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100965" rIns="0" bIns="0" rtlCol="0">
            <a:spAutoFit/>
          </a:bodyPr>
          <a:lstStyle/>
          <a:p>
            <a:pPr marL="121285" marR="112395" indent="-3175" algn="ctr">
              <a:lnSpc>
                <a:spcPct val="100000"/>
              </a:lnSpc>
              <a:spcBef>
                <a:spcPts val="79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term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this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context generally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includes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Roma, Sinti/Manouches,</a:t>
            </a:r>
            <a:r>
              <a:rPr sz="14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Kales/Gitans, Ashkalis/Egyptiens,</a:t>
            </a:r>
            <a:r>
              <a:rPr sz="1400" b="1" spc="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Romanichels,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Yeniches,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Doms,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1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Loms.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189723" y="4203319"/>
            <a:ext cx="4146550" cy="16719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-1905" algn="ctr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Calibri"/>
                <a:cs typeface="Calibri"/>
              </a:rPr>
              <a:t>For</a:t>
            </a:r>
            <a:r>
              <a:rPr sz="1800" spc="-5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Roma,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death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toll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estimates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range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from </a:t>
            </a:r>
            <a:r>
              <a:rPr sz="1800" dirty="0">
                <a:latin typeface="Calibri"/>
                <a:cs typeface="Calibri"/>
              </a:rPr>
              <a:t>250,000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500,000.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According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spc="-25" dirty="0">
                <a:latin typeface="Calibri"/>
                <a:cs typeface="Calibri"/>
              </a:rPr>
              <a:t>the </a:t>
            </a:r>
            <a:r>
              <a:rPr sz="1800" spc="-10" dirty="0">
                <a:latin typeface="Calibri"/>
                <a:cs typeface="Calibri"/>
              </a:rPr>
              <a:t>Auschwitz-</a:t>
            </a:r>
            <a:r>
              <a:rPr sz="1800" dirty="0">
                <a:latin typeface="Calibri"/>
                <a:cs typeface="Calibri"/>
              </a:rPr>
              <a:t>Birkenau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Memorial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Museum,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Roma</a:t>
            </a:r>
            <a:r>
              <a:rPr sz="1800" b="1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and</a:t>
            </a:r>
            <a:r>
              <a:rPr sz="1800" b="1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Sinti</a:t>
            </a:r>
            <a:r>
              <a:rPr sz="1800" b="1" u="sng" spc="-3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were</a:t>
            </a:r>
            <a:r>
              <a:rPr sz="1800" b="1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sz="1800" b="1" u="sng" spc="-3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second</a:t>
            </a:r>
            <a:r>
              <a:rPr sz="1800" b="1" u="sng" spc="-6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most</a:t>
            </a:r>
            <a:r>
              <a:rPr sz="1800" b="1" u="none" spc="-20" dirty="0"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numerous</a:t>
            </a:r>
            <a:r>
              <a:rPr sz="1800" b="1" u="sng" spc="-6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group</a:t>
            </a:r>
            <a:r>
              <a:rPr sz="1800" b="1" u="sng" spc="-8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murdered</a:t>
            </a:r>
            <a:r>
              <a:rPr sz="1800" b="1" u="sng" spc="-6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there</a:t>
            </a:r>
            <a:r>
              <a:rPr sz="1800" b="1" u="sng" spc="-6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after</a:t>
            </a:r>
            <a:r>
              <a:rPr sz="1800" b="1" u="sng" spc="-7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non-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Jewish</a:t>
            </a:r>
            <a:r>
              <a:rPr sz="1800" b="1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Poles</a:t>
            </a:r>
            <a:r>
              <a:rPr sz="1800" b="1" u="sng" spc="-4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– </a:t>
            </a:r>
            <a:r>
              <a:rPr sz="18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approximately</a:t>
            </a:r>
            <a:r>
              <a:rPr sz="1800" b="1" u="sng" spc="-5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8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21,000.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0" y="432066"/>
            <a:ext cx="9933940" cy="1101090"/>
          </a:xfrm>
          <a:custGeom>
            <a:avLst/>
            <a:gdLst/>
            <a:ahLst/>
            <a:cxnLst/>
            <a:rect l="l" t="t" r="r" b="b"/>
            <a:pathLst>
              <a:path w="9933940" h="1101090">
                <a:moveTo>
                  <a:pt x="9933940" y="0"/>
                </a:moveTo>
                <a:lnTo>
                  <a:pt x="0" y="0"/>
                </a:lnTo>
                <a:lnTo>
                  <a:pt x="0" y="1101077"/>
                </a:lnTo>
                <a:lnTo>
                  <a:pt x="9933940" y="1101077"/>
                </a:lnTo>
                <a:lnTo>
                  <a:pt x="993394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08546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00"/>
              </a:spcBef>
            </a:pPr>
            <a:r>
              <a:rPr dirty="0"/>
              <a:t>Roma</a:t>
            </a:r>
            <a:r>
              <a:rPr spc="-100" dirty="0"/>
              <a:t> </a:t>
            </a:r>
            <a:r>
              <a:rPr spc="-10" dirty="0"/>
              <a:t>Holocaust*:</a:t>
            </a:r>
            <a:r>
              <a:rPr spc="-65" dirty="0"/>
              <a:t> </a:t>
            </a:r>
            <a:r>
              <a:rPr dirty="0"/>
              <a:t>A</a:t>
            </a:r>
            <a:r>
              <a:rPr spc="-80" dirty="0"/>
              <a:t> </a:t>
            </a:r>
            <a:r>
              <a:rPr dirty="0"/>
              <a:t>Brief</a:t>
            </a:r>
            <a:r>
              <a:rPr spc="-95" dirty="0"/>
              <a:t> </a:t>
            </a:r>
            <a:r>
              <a:rPr spc="-10" dirty="0"/>
              <a:t>Historical</a:t>
            </a:r>
            <a:r>
              <a:rPr spc="-80" dirty="0"/>
              <a:t> </a:t>
            </a:r>
            <a:r>
              <a:rPr spc="-10" dirty="0"/>
              <a:t>Overview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781301" y="6480454"/>
            <a:ext cx="3773170" cy="22161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250" b="1" dirty="0">
                <a:latin typeface="Calibri"/>
                <a:cs typeface="Calibri"/>
              </a:rPr>
              <a:t>United</a:t>
            </a:r>
            <a:r>
              <a:rPr sz="1250" b="1" spc="70" dirty="0">
                <a:latin typeface="Calibri"/>
                <a:cs typeface="Calibri"/>
              </a:rPr>
              <a:t> </a:t>
            </a:r>
            <a:r>
              <a:rPr sz="1250" b="1" dirty="0">
                <a:latin typeface="Calibri"/>
                <a:cs typeface="Calibri"/>
              </a:rPr>
              <a:t>States</a:t>
            </a:r>
            <a:r>
              <a:rPr sz="1250" b="1" spc="70" dirty="0">
                <a:latin typeface="Calibri"/>
                <a:cs typeface="Calibri"/>
              </a:rPr>
              <a:t> </a:t>
            </a:r>
            <a:r>
              <a:rPr sz="1250" b="1" dirty="0">
                <a:latin typeface="Calibri"/>
                <a:cs typeface="Calibri"/>
              </a:rPr>
              <a:t>Holocaust</a:t>
            </a:r>
            <a:r>
              <a:rPr sz="1250" b="1" spc="50" dirty="0">
                <a:latin typeface="Calibri"/>
                <a:cs typeface="Calibri"/>
              </a:rPr>
              <a:t> </a:t>
            </a:r>
            <a:r>
              <a:rPr sz="1250" b="1" dirty="0">
                <a:latin typeface="Calibri"/>
                <a:cs typeface="Calibri"/>
              </a:rPr>
              <a:t>Memorial</a:t>
            </a:r>
            <a:r>
              <a:rPr sz="1250" b="1" spc="40" dirty="0">
                <a:latin typeface="Calibri"/>
                <a:cs typeface="Calibri"/>
              </a:rPr>
              <a:t> </a:t>
            </a:r>
            <a:r>
              <a:rPr sz="1250" b="1" dirty="0">
                <a:latin typeface="Calibri"/>
                <a:cs typeface="Calibri"/>
              </a:rPr>
              <a:t>Museum,</a:t>
            </a:r>
            <a:r>
              <a:rPr sz="1250" b="1" spc="40" dirty="0">
                <a:latin typeface="Calibri"/>
                <a:cs typeface="Calibri"/>
              </a:rPr>
              <a:t> </a:t>
            </a:r>
            <a:r>
              <a:rPr sz="1250" b="1" dirty="0">
                <a:latin typeface="Calibri"/>
                <a:cs typeface="Calibri"/>
              </a:rPr>
              <a:t>Kore</a:t>
            </a:r>
            <a:r>
              <a:rPr sz="1250" b="1" spc="55" dirty="0">
                <a:latin typeface="Calibri"/>
                <a:cs typeface="Calibri"/>
              </a:rPr>
              <a:t> </a:t>
            </a:r>
            <a:r>
              <a:rPr sz="1250" b="1" spc="-10" dirty="0">
                <a:latin typeface="Calibri"/>
                <a:cs typeface="Calibri"/>
              </a:rPr>
              <a:t>Yoors</a:t>
            </a:r>
            <a:endParaRPr sz="125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657707" y="0"/>
            <a:ext cx="9798685" cy="1294765"/>
            <a:chOff x="657707" y="0"/>
            <a:chExt cx="9798685" cy="1294765"/>
          </a:xfrm>
        </p:grpSpPr>
        <p:sp>
          <p:nvSpPr>
            <p:cNvPr id="17" name="object 17"/>
            <p:cNvSpPr/>
            <p:nvPr/>
          </p:nvSpPr>
          <p:spPr>
            <a:xfrm>
              <a:off x="662470" y="645922"/>
              <a:ext cx="1521460" cy="643890"/>
            </a:xfrm>
            <a:custGeom>
              <a:avLst/>
              <a:gdLst/>
              <a:ahLst/>
              <a:cxnLst/>
              <a:rect l="l" t="t" r="r" b="b"/>
              <a:pathLst>
                <a:path w="1521460" h="643890">
                  <a:moveTo>
                    <a:pt x="0" y="321944"/>
                  </a:moveTo>
                  <a:lnTo>
                    <a:pt x="11012" y="267045"/>
                  </a:lnTo>
                  <a:lnTo>
                    <a:pt x="42834" y="215156"/>
                  </a:lnTo>
                  <a:lnTo>
                    <a:pt x="93637" y="167050"/>
                  </a:lnTo>
                  <a:lnTo>
                    <a:pt x="125587" y="144658"/>
                  </a:lnTo>
                  <a:lnTo>
                    <a:pt x="161597" y="123502"/>
                  </a:lnTo>
                  <a:lnTo>
                    <a:pt x="201440" y="103679"/>
                  </a:lnTo>
                  <a:lnTo>
                    <a:pt x="244887" y="85285"/>
                  </a:lnTo>
                  <a:lnTo>
                    <a:pt x="291710" y="68416"/>
                  </a:lnTo>
                  <a:lnTo>
                    <a:pt x="341681" y="53170"/>
                  </a:lnTo>
                  <a:lnTo>
                    <a:pt x="394571" y="39644"/>
                  </a:lnTo>
                  <a:lnTo>
                    <a:pt x="450152" y="27933"/>
                  </a:lnTo>
                  <a:lnTo>
                    <a:pt x="508197" y="18135"/>
                  </a:lnTo>
                  <a:lnTo>
                    <a:pt x="568476" y="10345"/>
                  </a:lnTo>
                  <a:lnTo>
                    <a:pt x="630761" y="4662"/>
                  </a:lnTo>
                  <a:lnTo>
                    <a:pt x="694824" y="1181"/>
                  </a:lnTo>
                  <a:lnTo>
                    <a:pt x="760437" y="0"/>
                  </a:lnTo>
                  <a:lnTo>
                    <a:pt x="826053" y="1181"/>
                  </a:lnTo>
                  <a:lnTo>
                    <a:pt x="890118" y="4662"/>
                  </a:lnTo>
                  <a:lnTo>
                    <a:pt x="952406" y="10345"/>
                  </a:lnTo>
                  <a:lnTo>
                    <a:pt x="1012688" y="18135"/>
                  </a:lnTo>
                  <a:lnTo>
                    <a:pt x="1070734" y="27933"/>
                  </a:lnTo>
                  <a:lnTo>
                    <a:pt x="1126318" y="39644"/>
                  </a:lnTo>
                  <a:lnTo>
                    <a:pt x="1179211" y="53170"/>
                  </a:lnTo>
                  <a:lnTo>
                    <a:pt x="1229185" y="68416"/>
                  </a:lnTo>
                  <a:lnTo>
                    <a:pt x="1276010" y="85285"/>
                  </a:lnTo>
                  <a:lnTo>
                    <a:pt x="1319460" y="103679"/>
                  </a:lnTo>
                  <a:lnTo>
                    <a:pt x="1359305" y="123502"/>
                  </a:lnTo>
                  <a:lnTo>
                    <a:pt x="1395317" y="144658"/>
                  </a:lnTo>
                  <a:lnTo>
                    <a:pt x="1427269" y="167050"/>
                  </a:lnTo>
                  <a:lnTo>
                    <a:pt x="1478076" y="215156"/>
                  </a:lnTo>
                  <a:lnTo>
                    <a:pt x="1509900" y="267045"/>
                  </a:lnTo>
                  <a:lnTo>
                    <a:pt x="1520913" y="321944"/>
                  </a:lnTo>
                  <a:lnTo>
                    <a:pt x="1518122" y="349722"/>
                  </a:lnTo>
                  <a:lnTo>
                    <a:pt x="1496475" y="403213"/>
                  </a:lnTo>
                  <a:lnTo>
                    <a:pt x="1454931" y="453307"/>
                  </a:lnTo>
                  <a:lnTo>
                    <a:pt x="1395317" y="499231"/>
                  </a:lnTo>
                  <a:lnTo>
                    <a:pt x="1359305" y="520387"/>
                  </a:lnTo>
                  <a:lnTo>
                    <a:pt x="1319460" y="540210"/>
                  </a:lnTo>
                  <a:lnTo>
                    <a:pt x="1276010" y="558604"/>
                  </a:lnTo>
                  <a:lnTo>
                    <a:pt x="1229185" y="575473"/>
                  </a:lnTo>
                  <a:lnTo>
                    <a:pt x="1179211" y="590719"/>
                  </a:lnTo>
                  <a:lnTo>
                    <a:pt x="1126318" y="604245"/>
                  </a:lnTo>
                  <a:lnTo>
                    <a:pt x="1070734" y="615956"/>
                  </a:lnTo>
                  <a:lnTo>
                    <a:pt x="1012688" y="625754"/>
                  </a:lnTo>
                  <a:lnTo>
                    <a:pt x="952406" y="633544"/>
                  </a:lnTo>
                  <a:lnTo>
                    <a:pt x="890118" y="639227"/>
                  </a:lnTo>
                  <a:lnTo>
                    <a:pt x="826053" y="642708"/>
                  </a:lnTo>
                  <a:lnTo>
                    <a:pt x="760437" y="643889"/>
                  </a:lnTo>
                  <a:lnTo>
                    <a:pt x="694824" y="642708"/>
                  </a:lnTo>
                  <a:lnTo>
                    <a:pt x="630761" y="639227"/>
                  </a:lnTo>
                  <a:lnTo>
                    <a:pt x="568476" y="633544"/>
                  </a:lnTo>
                  <a:lnTo>
                    <a:pt x="508197" y="625754"/>
                  </a:lnTo>
                  <a:lnTo>
                    <a:pt x="450152" y="615956"/>
                  </a:lnTo>
                  <a:lnTo>
                    <a:pt x="394571" y="604245"/>
                  </a:lnTo>
                  <a:lnTo>
                    <a:pt x="341681" y="590719"/>
                  </a:lnTo>
                  <a:lnTo>
                    <a:pt x="291710" y="575473"/>
                  </a:lnTo>
                  <a:lnTo>
                    <a:pt x="244887" y="558604"/>
                  </a:lnTo>
                  <a:lnTo>
                    <a:pt x="201440" y="540210"/>
                  </a:lnTo>
                  <a:lnTo>
                    <a:pt x="161597" y="520387"/>
                  </a:lnTo>
                  <a:lnTo>
                    <a:pt x="125587" y="499231"/>
                  </a:lnTo>
                  <a:lnTo>
                    <a:pt x="93637" y="476839"/>
                  </a:lnTo>
                  <a:lnTo>
                    <a:pt x="42834" y="428733"/>
                  </a:lnTo>
                  <a:lnTo>
                    <a:pt x="11012" y="376844"/>
                  </a:lnTo>
                  <a:lnTo>
                    <a:pt x="0" y="321944"/>
                  </a:lnTo>
                  <a:close/>
                </a:path>
              </a:pathLst>
            </a:custGeom>
            <a:ln w="9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9411715" y="0"/>
              <a:ext cx="1044575" cy="897890"/>
            </a:xfrm>
            <a:custGeom>
              <a:avLst/>
              <a:gdLst/>
              <a:ahLst/>
              <a:cxnLst/>
              <a:rect l="l" t="t" r="r" b="b"/>
              <a:pathLst>
                <a:path w="1044575" h="897890">
                  <a:moveTo>
                    <a:pt x="884898" y="0"/>
                  </a:moveTo>
                  <a:lnTo>
                    <a:pt x="159659" y="0"/>
                  </a:lnTo>
                  <a:lnTo>
                    <a:pt x="152955" y="6159"/>
                  </a:lnTo>
                  <a:lnTo>
                    <a:pt x="122820" y="38971"/>
                  </a:lnTo>
                  <a:lnTo>
                    <a:pt x="95539" y="74270"/>
                  </a:lnTo>
                  <a:lnTo>
                    <a:pt x="71298" y="111872"/>
                  </a:lnTo>
                  <a:lnTo>
                    <a:pt x="50281" y="151594"/>
                  </a:lnTo>
                  <a:lnTo>
                    <a:pt x="32671" y="193250"/>
                  </a:lnTo>
                  <a:lnTo>
                    <a:pt x="18654" y="236657"/>
                  </a:lnTo>
                  <a:lnTo>
                    <a:pt x="8413" y="281630"/>
                  </a:lnTo>
                  <a:lnTo>
                    <a:pt x="2134" y="327985"/>
                  </a:lnTo>
                  <a:lnTo>
                    <a:pt x="0" y="375538"/>
                  </a:lnTo>
                  <a:lnTo>
                    <a:pt x="2134" y="423073"/>
                  </a:lnTo>
                  <a:lnTo>
                    <a:pt x="8413" y="469413"/>
                  </a:lnTo>
                  <a:lnTo>
                    <a:pt x="18654" y="514376"/>
                  </a:lnTo>
                  <a:lnTo>
                    <a:pt x="32671" y="557776"/>
                  </a:lnTo>
                  <a:lnTo>
                    <a:pt x="50281" y="599428"/>
                  </a:lnTo>
                  <a:lnTo>
                    <a:pt x="71298" y="639148"/>
                  </a:lnTo>
                  <a:lnTo>
                    <a:pt x="95539" y="676752"/>
                  </a:lnTo>
                  <a:lnTo>
                    <a:pt x="122820" y="712054"/>
                  </a:lnTo>
                  <a:lnTo>
                    <a:pt x="152955" y="744870"/>
                  </a:lnTo>
                  <a:lnTo>
                    <a:pt x="185761" y="775016"/>
                  </a:lnTo>
                  <a:lnTo>
                    <a:pt x="221053" y="802307"/>
                  </a:lnTo>
                  <a:lnTo>
                    <a:pt x="258647" y="826558"/>
                  </a:lnTo>
                  <a:lnTo>
                    <a:pt x="298358" y="847584"/>
                  </a:lnTo>
                  <a:lnTo>
                    <a:pt x="340002" y="865202"/>
                  </a:lnTo>
                  <a:lnTo>
                    <a:pt x="383395" y="879226"/>
                  </a:lnTo>
                  <a:lnTo>
                    <a:pt x="428353" y="889471"/>
                  </a:lnTo>
                  <a:lnTo>
                    <a:pt x="474690" y="895754"/>
                  </a:lnTo>
                  <a:lnTo>
                    <a:pt x="522224" y="897889"/>
                  </a:lnTo>
                  <a:lnTo>
                    <a:pt x="569777" y="895754"/>
                  </a:lnTo>
                  <a:lnTo>
                    <a:pt x="616132" y="889471"/>
                  </a:lnTo>
                  <a:lnTo>
                    <a:pt x="661105" y="879226"/>
                  </a:lnTo>
                  <a:lnTo>
                    <a:pt x="704512" y="865202"/>
                  </a:lnTo>
                  <a:lnTo>
                    <a:pt x="746168" y="847584"/>
                  </a:lnTo>
                  <a:lnTo>
                    <a:pt x="785890" y="826558"/>
                  </a:lnTo>
                  <a:lnTo>
                    <a:pt x="823492" y="802307"/>
                  </a:lnTo>
                  <a:lnTo>
                    <a:pt x="858791" y="775016"/>
                  </a:lnTo>
                  <a:lnTo>
                    <a:pt x="891603" y="744870"/>
                  </a:lnTo>
                  <a:lnTo>
                    <a:pt x="921743" y="712054"/>
                  </a:lnTo>
                  <a:lnTo>
                    <a:pt x="949027" y="676752"/>
                  </a:lnTo>
                  <a:lnTo>
                    <a:pt x="973271" y="639148"/>
                  </a:lnTo>
                  <a:lnTo>
                    <a:pt x="994291" y="599428"/>
                  </a:lnTo>
                  <a:lnTo>
                    <a:pt x="1011902" y="557776"/>
                  </a:lnTo>
                  <a:lnTo>
                    <a:pt x="1025920" y="514376"/>
                  </a:lnTo>
                  <a:lnTo>
                    <a:pt x="1036161" y="469413"/>
                  </a:lnTo>
                  <a:lnTo>
                    <a:pt x="1042440" y="423073"/>
                  </a:lnTo>
                  <a:lnTo>
                    <a:pt x="1044575" y="375538"/>
                  </a:lnTo>
                  <a:lnTo>
                    <a:pt x="1042440" y="327985"/>
                  </a:lnTo>
                  <a:lnTo>
                    <a:pt x="1036161" y="281630"/>
                  </a:lnTo>
                  <a:lnTo>
                    <a:pt x="1025920" y="236657"/>
                  </a:lnTo>
                  <a:lnTo>
                    <a:pt x="1011902" y="193250"/>
                  </a:lnTo>
                  <a:lnTo>
                    <a:pt x="994291" y="151594"/>
                  </a:lnTo>
                  <a:lnTo>
                    <a:pt x="973271" y="111872"/>
                  </a:lnTo>
                  <a:lnTo>
                    <a:pt x="949027" y="74270"/>
                  </a:lnTo>
                  <a:lnTo>
                    <a:pt x="921743" y="38971"/>
                  </a:lnTo>
                  <a:lnTo>
                    <a:pt x="891603" y="6159"/>
                  </a:lnTo>
                  <a:lnTo>
                    <a:pt x="884898" y="0"/>
                  </a:lnTo>
                  <a:close/>
                </a:path>
              </a:pathLst>
            </a:custGeom>
            <a:solidFill>
              <a:srgbClr val="4DBC97">
                <a:alpha val="7607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6862953" y="6071412"/>
            <a:ext cx="45269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latin typeface="Calibri"/>
                <a:cs typeface="Calibri"/>
              </a:rPr>
              <a:t>*</a:t>
            </a:r>
            <a:r>
              <a:rPr sz="1200" b="1" spc="10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Porajmos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(“devouring”),</a:t>
            </a:r>
            <a:r>
              <a:rPr sz="1200" b="1" spc="1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Samudaripen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(“the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murder</a:t>
            </a:r>
            <a:r>
              <a:rPr sz="1200" b="1" spc="114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of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all,”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used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in </a:t>
            </a:r>
            <a:r>
              <a:rPr sz="1200" b="1" dirty="0">
                <a:latin typeface="Calibri"/>
                <a:cs typeface="Calibri"/>
              </a:rPr>
              <a:t>Romanian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and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Council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of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Europe</a:t>
            </a:r>
            <a:r>
              <a:rPr sz="1200" b="1" spc="9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contexts)</a:t>
            </a:r>
            <a:r>
              <a:rPr sz="1200" b="1" spc="10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have</a:t>
            </a:r>
            <a:r>
              <a:rPr sz="1200" b="1" spc="9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been</a:t>
            </a:r>
            <a:r>
              <a:rPr sz="1200" b="1" spc="1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widely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used</a:t>
            </a:r>
            <a:r>
              <a:rPr sz="1200" b="1" spc="105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to </a:t>
            </a:r>
            <a:r>
              <a:rPr sz="1200" b="1" dirty="0">
                <a:latin typeface="Calibri"/>
                <a:cs typeface="Calibri"/>
              </a:rPr>
              <a:t>replace</a:t>
            </a:r>
            <a:r>
              <a:rPr sz="1200" b="1" spc="-5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“Roma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Holocaust.”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50564" y="5413247"/>
            <a:ext cx="3492499" cy="1303959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0" y="511873"/>
            <a:ext cx="10410190" cy="1231900"/>
          </a:xfrm>
          <a:custGeom>
            <a:avLst/>
            <a:gdLst/>
            <a:ahLst/>
            <a:cxnLst/>
            <a:rect l="l" t="t" r="r" b="b"/>
            <a:pathLst>
              <a:path w="10410190" h="1231900">
                <a:moveTo>
                  <a:pt x="10410063" y="0"/>
                </a:moveTo>
                <a:lnTo>
                  <a:pt x="0" y="0"/>
                </a:lnTo>
                <a:lnTo>
                  <a:pt x="0" y="1231455"/>
                </a:lnTo>
                <a:lnTo>
                  <a:pt x="10410063" y="1231455"/>
                </a:lnTo>
                <a:lnTo>
                  <a:pt x="10410063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53707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00"/>
              </a:spcBef>
            </a:pPr>
            <a:r>
              <a:rPr dirty="0"/>
              <a:t>Roma</a:t>
            </a:r>
            <a:r>
              <a:rPr spc="-100" dirty="0"/>
              <a:t> </a:t>
            </a:r>
            <a:r>
              <a:rPr spc="-10" dirty="0"/>
              <a:t>Holocaust:</a:t>
            </a:r>
            <a:r>
              <a:rPr spc="-70" dirty="0"/>
              <a:t> </a:t>
            </a:r>
            <a:r>
              <a:rPr dirty="0"/>
              <a:t>A</a:t>
            </a:r>
            <a:r>
              <a:rPr spc="-85" dirty="0"/>
              <a:t> </a:t>
            </a:r>
            <a:r>
              <a:rPr dirty="0"/>
              <a:t>Brief</a:t>
            </a:r>
            <a:r>
              <a:rPr spc="-100" dirty="0"/>
              <a:t> </a:t>
            </a:r>
            <a:r>
              <a:rPr spc="-10" dirty="0"/>
              <a:t>Historical</a:t>
            </a:r>
            <a:r>
              <a:rPr spc="-80" dirty="0"/>
              <a:t> </a:t>
            </a:r>
            <a:r>
              <a:rPr spc="-10" dirty="0"/>
              <a:t>Overview</a:t>
            </a:r>
          </a:p>
        </p:txBody>
      </p:sp>
      <p:grpSp>
        <p:nvGrpSpPr>
          <p:cNvPr id="5" name="object 5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6" name="object 6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/>
          <p:nvPr/>
        </p:nvSpPr>
        <p:spPr>
          <a:xfrm>
            <a:off x="9761219" y="0"/>
            <a:ext cx="1045210" cy="694690"/>
          </a:xfrm>
          <a:custGeom>
            <a:avLst/>
            <a:gdLst/>
            <a:ahLst/>
            <a:cxnLst/>
            <a:rect l="l" t="t" r="r" b="b"/>
            <a:pathLst>
              <a:path w="1045209" h="694690">
                <a:moveTo>
                  <a:pt x="1015376" y="0"/>
                </a:moveTo>
                <a:lnTo>
                  <a:pt x="29311" y="0"/>
                </a:lnTo>
                <a:lnTo>
                  <a:pt x="18654" y="32993"/>
                </a:lnTo>
                <a:lnTo>
                  <a:pt x="8413" y="77956"/>
                </a:lnTo>
                <a:lnTo>
                  <a:pt x="2134" y="124296"/>
                </a:lnTo>
                <a:lnTo>
                  <a:pt x="0" y="171830"/>
                </a:lnTo>
                <a:lnTo>
                  <a:pt x="2134" y="219365"/>
                </a:lnTo>
                <a:lnTo>
                  <a:pt x="8413" y="265705"/>
                </a:lnTo>
                <a:lnTo>
                  <a:pt x="18654" y="310668"/>
                </a:lnTo>
                <a:lnTo>
                  <a:pt x="32672" y="354068"/>
                </a:lnTo>
                <a:lnTo>
                  <a:pt x="50283" y="395720"/>
                </a:lnTo>
                <a:lnTo>
                  <a:pt x="71303" y="435440"/>
                </a:lnTo>
                <a:lnTo>
                  <a:pt x="95547" y="473044"/>
                </a:lnTo>
                <a:lnTo>
                  <a:pt x="122831" y="508346"/>
                </a:lnTo>
                <a:lnTo>
                  <a:pt x="152971" y="541162"/>
                </a:lnTo>
                <a:lnTo>
                  <a:pt x="185783" y="571308"/>
                </a:lnTo>
                <a:lnTo>
                  <a:pt x="221082" y="598599"/>
                </a:lnTo>
                <a:lnTo>
                  <a:pt x="258684" y="622850"/>
                </a:lnTo>
                <a:lnTo>
                  <a:pt x="298406" y="643876"/>
                </a:lnTo>
                <a:lnTo>
                  <a:pt x="340062" y="661494"/>
                </a:lnTo>
                <a:lnTo>
                  <a:pt x="383469" y="675518"/>
                </a:lnTo>
                <a:lnTo>
                  <a:pt x="428442" y="685763"/>
                </a:lnTo>
                <a:lnTo>
                  <a:pt x="474797" y="692046"/>
                </a:lnTo>
                <a:lnTo>
                  <a:pt x="522350" y="694182"/>
                </a:lnTo>
                <a:lnTo>
                  <a:pt x="569885" y="692046"/>
                </a:lnTo>
                <a:lnTo>
                  <a:pt x="616225" y="685763"/>
                </a:lnTo>
                <a:lnTo>
                  <a:pt x="661188" y="675518"/>
                </a:lnTo>
                <a:lnTo>
                  <a:pt x="704588" y="661494"/>
                </a:lnTo>
                <a:lnTo>
                  <a:pt x="746240" y="643876"/>
                </a:lnTo>
                <a:lnTo>
                  <a:pt x="785960" y="622850"/>
                </a:lnTo>
                <a:lnTo>
                  <a:pt x="823564" y="598599"/>
                </a:lnTo>
                <a:lnTo>
                  <a:pt x="858866" y="571308"/>
                </a:lnTo>
                <a:lnTo>
                  <a:pt x="891682" y="541162"/>
                </a:lnTo>
                <a:lnTo>
                  <a:pt x="921828" y="508346"/>
                </a:lnTo>
                <a:lnTo>
                  <a:pt x="949119" y="473044"/>
                </a:lnTo>
                <a:lnTo>
                  <a:pt x="973370" y="435440"/>
                </a:lnTo>
                <a:lnTo>
                  <a:pt x="994396" y="395720"/>
                </a:lnTo>
                <a:lnTo>
                  <a:pt x="1012014" y="354068"/>
                </a:lnTo>
                <a:lnTo>
                  <a:pt x="1026038" y="310668"/>
                </a:lnTo>
                <a:lnTo>
                  <a:pt x="1036283" y="265705"/>
                </a:lnTo>
                <a:lnTo>
                  <a:pt x="1042566" y="219365"/>
                </a:lnTo>
                <a:lnTo>
                  <a:pt x="1044701" y="171830"/>
                </a:lnTo>
                <a:lnTo>
                  <a:pt x="1042566" y="124296"/>
                </a:lnTo>
                <a:lnTo>
                  <a:pt x="1036283" y="77956"/>
                </a:lnTo>
                <a:lnTo>
                  <a:pt x="1026038" y="32993"/>
                </a:lnTo>
                <a:lnTo>
                  <a:pt x="1015376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object 10"/>
          <p:cNvGrpSpPr/>
          <p:nvPr/>
        </p:nvGrpSpPr>
        <p:grpSpPr>
          <a:xfrm>
            <a:off x="-19050" y="2829051"/>
            <a:ext cx="12230100" cy="258445"/>
            <a:chOff x="-19050" y="2829051"/>
            <a:chExt cx="12230100" cy="258445"/>
          </a:xfrm>
        </p:grpSpPr>
        <p:sp>
          <p:nvSpPr>
            <p:cNvPr id="11" name="object 11"/>
            <p:cNvSpPr/>
            <p:nvPr/>
          </p:nvSpPr>
          <p:spPr>
            <a:xfrm>
              <a:off x="0" y="2953765"/>
              <a:ext cx="12192000" cy="20320"/>
            </a:xfrm>
            <a:custGeom>
              <a:avLst/>
              <a:gdLst/>
              <a:ahLst/>
              <a:cxnLst/>
              <a:rect l="l" t="t" r="r" b="b"/>
              <a:pathLst>
                <a:path w="12192000" h="20319">
                  <a:moveTo>
                    <a:pt x="0" y="0"/>
                  </a:moveTo>
                  <a:lnTo>
                    <a:pt x="12192000" y="20320"/>
                  </a:lnTo>
                </a:path>
              </a:pathLst>
            </a:custGeom>
            <a:ln w="380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11167" y="2854070"/>
              <a:ext cx="205740" cy="226059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02957" y="2861055"/>
              <a:ext cx="205740" cy="226060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084181" y="2861055"/>
              <a:ext cx="205740" cy="226060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88541" y="2829051"/>
              <a:ext cx="205740" cy="226060"/>
            </a:xfrm>
            <a:prstGeom prst="rect">
              <a:avLst/>
            </a:prstGeom>
          </p:spPr>
        </p:pic>
      </p:grpSp>
      <p:sp>
        <p:nvSpPr>
          <p:cNvPr id="16" name="object 16"/>
          <p:cNvSpPr txBox="1"/>
          <p:nvPr/>
        </p:nvSpPr>
        <p:spPr>
          <a:xfrm>
            <a:off x="3793997" y="2274570"/>
            <a:ext cx="64135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Calibri"/>
                <a:cs typeface="Calibri"/>
              </a:rPr>
              <a:t>1941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23386" y="3212083"/>
            <a:ext cx="178244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-2540" algn="ctr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German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authorities </a:t>
            </a:r>
            <a:r>
              <a:rPr sz="1600" dirty="0">
                <a:latin typeface="Calibri"/>
                <a:cs typeface="Calibri"/>
              </a:rPr>
              <a:t>deported</a:t>
            </a:r>
            <a:r>
              <a:rPr sz="1600" spc="-7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around </a:t>
            </a:r>
            <a:r>
              <a:rPr sz="1600" dirty="0">
                <a:latin typeface="Calibri"/>
                <a:cs typeface="Calibri"/>
              </a:rPr>
              <a:t>5,007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to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the </a:t>
            </a:r>
            <a:r>
              <a:rPr sz="1600" dirty="0">
                <a:latin typeface="Calibri"/>
                <a:cs typeface="Calibri"/>
              </a:rPr>
              <a:t>Jewish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ghetto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Łódź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6033008" y="2274570"/>
            <a:ext cx="175450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Calibri"/>
                <a:cs typeface="Calibri"/>
              </a:rPr>
              <a:t>January,</a:t>
            </a:r>
            <a:r>
              <a:rPr sz="2400" b="1" spc="-55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1942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709665" y="3265423"/>
            <a:ext cx="2593340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-1905" algn="ctr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The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survivors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harsh </a:t>
            </a:r>
            <a:r>
              <a:rPr sz="1600" dirty="0">
                <a:latin typeface="Calibri"/>
                <a:cs typeface="Calibri"/>
              </a:rPr>
              <a:t>conditions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Łódź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were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sent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to </a:t>
            </a:r>
            <a:r>
              <a:rPr sz="1600" spc="-10" dirty="0">
                <a:latin typeface="Calibri"/>
                <a:cs typeface="Calibri"/>
              </a:rPr>
              <a:t>Chełmno,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where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they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were </a:t>
            </a:r>
            <a:r>
              <a:rPr sz="1600" spc="-10" dirty="0">
                <a:latin typeface="Calibri"/>
                <a:cs typeface="Calibri"/>
              </a:rPr>
              <a:t>murdered</a:t>
            </a:r>
            <a:r>
              <a:rPr sz="1600" dirty="0">
                <a:latin typeface="Calibri"/>
                <a:cs typeface="Calibri"/>
              </a:rPr>
              <a:t> using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gas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20" dirty="0">
                <a:latin typeface="Calibri"/>
                <a:cs typeface="Calibri"/>
              </a:rPr>
              <a:t>vans.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08109" y="2277313"/>
            <a:ext cx="1999614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dirty="0">
                <a:latin typeface="Calibri"/>
                <a:cs typeface="Calibri"/>
              </a:rPr>
              <a:t>December</a:t>
            </a:r>
            <a:r>
              <a:rPr sz="2400" b="1" spc="-120" dirty="0">
                <a:latin typeface="Calibri"/>
                <a:cs typeface="Calibri"/>
              </a:rPr>
              <a:t> </a:t>
            </a:r>
            <a:r>
              <a:rPr sz="2400" b="1" spc="-20" dirty="0">
                <a:latin typeface="Calibri"/>
                <a:cs typeface="Calibri"/>
              </a:rPr>
              <a:t>1942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788400" y="3281553"/>
            <a:ext cx="279781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algn="ctr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Himmler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ordered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4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deportation </a:t>
            </a:r>
            <a:r>
              <a:rPr sz="1600" dirty="0">
                <a:latin typeface="Calibri"/>
                <a:cs typeface="Calibri"/>
              </a:rPr>
              <a:t>of</a:t>
            </a:r>
            <a:r>
              <a:rPr sz="1600" spc="-2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all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Roma</a:t>
            </a:r>
            <a:r>
              <a:rPr sz="1600" spc="-2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from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so-called </a:t>
            </a:r>
            <a:r>
              <a:rPr sz="1600" dirty="0">
                <a:latin typeface="Calibri"/>
                <a:cs typeface="Calibri"/>
              </a:rPr>
              <a:t>Greater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German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Reich.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16381" y="2270201"/>
            <a:ext cx="135001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b="1" spc="-20" dirty="0">
                <a:latin typeface="Calibri"/>
                <a:cs typeface="Calibri"/>
              </a:rPr>
              <a:t>1936-1938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5491" y="3109722"/>
            <a:ext cx="2544445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065" marR="5080" indent="635" algn="ctr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alibri"/>
                <a:cs typeface="Calibri"/>
              </a:rPr>
              <a:t>A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Decree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on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“Combating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the </a:t>
            </a:r>
            <a:r>
              <a:rPr sz="1600" spc="-10" dirty="0">
                <a:latin typeface="Calibri"/>
                <a:cs typeface="Calibri"/>
              </a:rPr>
              <a:t>Gypsy</a:t>
            </a:r>
            <a:r>
              <a:rPr sz="1600" spc="-4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Plague,”</a:t>
            </a:r>
            <a:r>
              <a:rPr sz="1600" spc="-6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which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framed </a:t>
            </a:r>
            <a:r>
              <a:rPr sz="1600" dirty="0">
                <a:latin typeface="Calibri"/>
                <a:cs typeface="Calibri"/>
              </a:rPr>
              <a:t>the</a:t>
            </a:r>
            <a:r>
              <a:rPr sz="1600" spc="-5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“Gypsy</a:t>
            </a:r>
            <a:r>
              <a:rPr sz="1600" spc="-30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problem”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spc="-25" dirty="0">
                <a:latin typeface="Calibri"/>
                <a:cs typeface="Calibri"/>
              </a:rPr>
              <a:t>as</a:t>
            </a:r>
            <a:r>
              <a:rPr sz="1600" spc="500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rooted</a:t>
            </a:r>
            <a:r>
              <a:rPr sz="1600" spc="-3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in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racial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characteristics.</a:t>
            </a:r>
            <a:endParaRPr sz="1600">
              <a:latin typeface="Calibri"/>
              <a:cs typeface="Calibri"/>
            </a:endParaRPr>
          </a:p>
          <a:p>
            <a:pPr marL="635" algn="ctr">
              <a:lnSpc>
                <a:spcPct val="100000"/>
              </a:lnSpc>
            </a:pPr>
            <a:r>
              <a:rPr sz="1600" dirty="0">
                <a:latin typeface="Calibri"/>
                <a:cs typeface="Calibri"/>
              </a:rPr>
              <a:t>Mischlinge</a:t>
            </a:r>
            <a:r>
              <a:rPr sz="1600" spc="-55" dirty="0">
                <a:latin typeface="Calibri"/>
                <a:cs typeface="Calibri"/>
              </a:rPr>
              <a:t> </a:t>
            </a:r>
            <a:r>
              <a:rPr sz="1600" dirty="0">
                <a:latin typeface="Calibri"/>
                <a:cs typeface="Calibri"/>
              </a:rPr>
              <a:t>vs.</a:t>
            </a:r>
            <a:r>
              <a:rPr sz="1600" spc="-15" dirty="0">
                <a:latin typeface="Calibri"/>
                <a:cs typeface="Calibri"/>
              </a:rPr>
              <a:t> </a:t>
            </a:r>
            <a:r>
              <a:rPr sz="1600" spc="-10" dirty="0">
                <a:latin typeface="Calibri"/>
                <a:cs typeface="Calibri"/>
              </a:rPr>
              <a:t>Gypsy.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277366" y="4444491"/>
            <a:ext cx="281940" cy="887094"/>
            <a:chOff x="1277366" y="4444491"/>
            <a:chExt cx="281940" cy="887094"/>
          </a:xfrm>
        </p:grpSpPr>
        <p:sp>
          <p:nvSpPr>
            <p:cNvPr id="25" name="object 25"/>
            <p:cNvSpPr/>
            <p:nvPr/>
          </p:nvSpPr>
          <p:spPr>
            <a:xfrm>
              <a:off x="1283716" y="4450841"/>
              <a:ext cx="269240" cy="874394"/>
            </a:xfrm>
            <a:custGeom>
              <a:avLst/>
              <a:gdLst/>
              <a:ahLst/>
              <a:cxnLst/>
              <a:rect l="l" t="t" r="r" b="b"/>
              <a:pathLst>
                <a:path w="269240" h="874395">
                  <a:moveTo>
                    <a:pt x="201803" y="0"/>
                  </a:moveTo>
                  <a:lnTo>
                    <a:pt x="67309" y="0"/>
                  </a:lnTo>
                  <a:lnTo>
                    <a:pt x="67309" y="739393"/>
                  </a:lnTo>
                  <a:lnTo>
                    <a:pt x="0" y="739393"/>
                  </a:lnTo>
                  <a:lnTo>
                    <a:pt x="134620" y="873886"/>
                  </a:lnTo>
                  <a:lnTo>
                    <a:pt x="269113" y="739393"/>
                  </a:lnTo>
                  <a:lnTo>
                    <a:pt x="201803" y="739393"/>
                  </a:lnTo>
                  <a:lnTo>
                    <a:pt x="20180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283716" y="4450841"/>
              <a:ext cx="269240" cy="874394"/>
            </a:xfrm>
            <a:custGeom>
              <a:avLst/>
              <a:gdLst/>
              <a:ahLst/>
              <a:cxnLst/>
              <a:rect l="l" t="t" r="r" b="b"/>
              <a:pathLst>
                <a:path w="269240" h="874395">
                  <a:moveTo>
                    <a:pt x="0" y="739393"/>
                  </a:moveTo>
                  <a:lnTo>
                    <a:pt x="67309" y="739393"/>
                  </a:lnTo>
                  <a:lnTo>
                    <a:pt x="67309" y="0"/>
                  </a:lnTo>
                  <a:lnTo>
                    <a:pt x="201803" y="0"/>
                  </a:lnTo>
                  <a:lnTo>
                    <a:pt x="201803" y="739393"/>
                  </a:lnTo>
                  <a:lnTo>
                    <a:pt x="269113" y="739393"/>
                  </a:lnTo>
                  <a:lnTo>
                    <a:pt x="134620" y="873886"/>
                  </a:lnTo>
                  <a:lnTo>
                    <a:pt x="0" y="739393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00660" y="5433161"/>
            <a:ext cx="2388235" cy="103314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336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Who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are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the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Gypsies</a:t>
            </a:r>
            <a:endParaRPr sz="1800">
              <a:latin typeface="Calibri"/>
              <a:cs typeface="Calibri"/>
            </a:endParaRPr>
          </a:p>
          <a:p>
            <a:pPr marL="192405">
              <a:lnSpc>
                <a:spcPct val="100000"/>
              </a:lnSpc>
            </a:pPr>
            <a:r>
              <a:rPr sz="1800" b="1" spc="-10" dirty="0">
                <a:latin typeface="Calibri"/>
                <a:cs typeface="Calibri"/>
              </a:rPr>
              <a:t>(Zigeunermischlinge?)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2400" dirty="0">
                <a:latin typeface="Calibri"/>
                <a:cs typeface="Calibri"/>
              </a:rPr>
              <a:t>Reich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Health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Office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656839" y="6224282"/>
            <a:ext cx="950594" cy="171450"/>
          </a:xfrm>
          <a:custGeom>
            <a:avLst/>
            <a:gdLst/>
            <a:ahLst/>
            <a:cxnLst/>
            <a:rect l="l" t="t" r="r" b="b"/>
            <a:pathLst>
              <a:path w="950595" h="171450">
                <a:moveTo>
                  <a:pt x="778763" y="0"/>
                </a:moveTo>
                <a:lnTo>
                  <a:pt x="778763" y="171450"/>
                </a:lnTo>
                <a:lnTo>
                  <a:pt x="893063" y="114300"/>
                </a:lnTo>
                <a:lnTo>
                  <a:pt x="807338" y="114300"/>
                </a:lnTo>
                <a:lnTo>
                  <a:pt x="807338" y="57150"/>
                </a:lnTo>
                <a:lnTo>
                  <a:pt x="893063" y="57150"/>
                </a:lnTo>
                <a:lnTo>
                  <a:pt x="778763" y="0"/>
                </a:lnTo>
                <a:close/>
              </a:path>
              <a:path w="950595" h="171450">
                <a:moveTo>
                  <a:pt x="778763" y="57150"/>
                </a:moveTo>
                <a:lnTo>
                  <a:pt x="0" y="57150"/>
                </a:lnTo>
                <a:lnTo>
                  <a:pt x="0" y="114300"/>
                </a:lnTo>
                <a:lnTo>
                  <a:pt x="778763" y="114300"/>
                </a:lnTo>
                <a:lnTo>
                  <a:pt x="778763" y="57150"/>
                </a:lnTo>
                <a:close/>
              </a:path>
              <a:path w="950595" h="171450">
                <a:moveTo>
                  <a:pt x="893063" y="57150"/>
                </a:moveTo>
                <a:lnTo>
                  <a:pt x="807338" y="57150"/>
                </a:lnTo>
                <a:lnTo>
                  <a:pt x="807338" y="114300"/>
                </a:lnTo>
                <a:lnTo>
                  <a:pt x="893063" y="114300"/>
                </a:lnTo>
                <a:lnTo>
                  <a:pt x="950213" y="85725"/>
                </a:lnTo>
                <a:lnTo>
                  <a:pt x="893063" y="5715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 txBox="1"/>
          <p:nvPr/>
        </p:nvSpPr>
        <p:spPr>
          <a:xfrm>
            <a:off x="3752596" y="5414187"/>
            <a:ext cx="3490595" cy="130302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80645" rIns="0" bIns="0" rtlCol="0">
            <a:spAutoFit/>
          </a:bodyPr>
          <a:lstStyle/>
          <a:p>
            <a:pPr marR="138430" algn="ctr">
              <a:lnSpc>
                <a:spcPct val="100000"/>
              </a:lnSpc>
              <a:spcBef>
                <a:spcPts val="63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its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main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task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was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6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collect</a:t>
            </a:r>
            <a:endParaRPr sz="1600">
              <a:latin typeface="Calibri"/>
              <a:cs typeface="Calibri"/>
            </a:endParaRPr>
          </a:p>
          <a:p>
            <a:pPr marL="46355" marR="185420" indent="1270" algn="ctr">
              <a:lnSpc>
                <a:spcPct val="100000"/>
              </a:lnSpc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information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Germany’s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non-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sedentary</a:t>
            </a:r>
            <a:r>
              <a:rPr sz="1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population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16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specifically</a:t>
            </a:r>
            <a:r>
              <a:rPr sz="1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6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1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Sinti,</a:t>
            </a:r>
            <a:r>
              <a:rPr sz="16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including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those</a:t>
            </a:r>
            <a:r>
              <a:rPr sz="16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5" dirty="0">
                <a:solidFill>
                  <a:srgbClr val="FFFFFF"/>
                </a:solidFill>
                <a:latin typeface="Calibri"/>
                <a:cs typeface="Calibri"/>
              </a:rPr>
              <a:t>of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mixed</a:t>
            </a:r>
            <a:r>
              <a:rPr sz="1600" b="1" spc="-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heritage.</a:t>
            </a:r>
            <a:endParaRPr sz="16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0100309" y="4065523"/>
            <a:ext cx="232410" cy="622300"/>
            <a:chOff x="10100309" y="4065523"/>
            <a:chExt cx="232410" cy="622300"/>
          </a:xfrm>
        </p:grpSpPr>
        <p:sp>
          <p:nvSpPr>
            <p:cNvPr id="31" name="object 31"/>
            <p:cNvSpPr/>
            <p:nvPr/>
          </p:nvSpPr>
          <p:spPr>
            <a:xfrm>
              <a:off x="10106659" y="4071873"/>
              <a:ext cx="219710" cy="609600"/>
            </a:xfrm>
            <a:custGeom>
              <a:avLst/>
              <a:gdLst/>
              <a:ahLst/>
              <a:cxnLst/>
              <a:rect l="l" t="t" r="r" b="b"/>
              <a:pathLst>
                <a:path w="219709" h="609600">
                  <a:moveTo>
                    <a:pt x="164465" y="0"/>
                  </a:moveTo>
                  <a:lnTo>
                    <a:pt x="54864" y="0"/>
                  </a:lnTo>
                  <a:lnTo>
                    <a:pt x="54864" y="499999"/>
                  </a:lnTo>
                  <a:lnTo>
                    <a:pt x="0" y="499999"/>
                  </a:lnTo>
                  <a:lnTo>
                    <a:pt x="109600" y="609600"/>
                  </a:lnTo>
                  <a:lnTo>
                    <a:pt x="219201" y="499999"/>
                  </a:lnTo>
                  <a:lnTo>
                    <a:pt x="164465" y="499999"/>
                  </a:lnTo>
                  <a:lnTo>
                    <a:pt x="164465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0106659" y="4071873"/>
              <a:ext cx="219710" cy="609600"/>
            </a:xfrm>
            <a:custGeom>
              <a:avLst/>
              <a:gdLst/>
              <a:ahLst/>
              <a:cxnLst/>
              <a:rect l="l" t="t" r="r" b="b"/>
              <a:pathLst>
                <a:path w="219709" h="609600">
                  <a:moveTo>
                    <a:pt x="0" y="499999"/>
                  </a:moveTo>
                  <a:lnTo>
                    <a:pt x="54864" y="499999"/>
                  </a:lnTo>
                  <a:lnTo>
                    <a:pt x="54864" y="0"/>
                  </a:lnTo>
                  <a:lnTo>
                    <a:pt x="164465" y="0"/>
                  </a:lnTo>
                  <a:lnTo>
                    <a:pt x="164465" y="499999"/>
                  </a:lnTo>
                  <a:lnTo>
                    <a:pt x="219201" y="499999"/>
                  </a:lnTo>
                  <a:lnTo>
                    <a:pt x="109600" y="609600"/>
                  </a:lnTo>
                  <a:lnTo>
                    <a:pt x="0" y="49999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862059" y="4747259"/>
            <a:ext cx="2712847" cy="1304264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8863330" y="4748504"/>
            <a:ext cx="2712085" cy="130302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69215" rIns="0" bIns="0" rtlCol="0">
            <a:spAutoFit/>
          </a:bodyPr>
          <a:lstStyle/>
          <a:p>
            <a:pPr marL="101600" marR="99060" algn="ctr">
              <a:lnSpc>
                <a:spcPct val="100000"/>
              </a:lnSpc>
              <a:spcBef>
                <a:spcPts val="54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As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result,</a:t>
            </a:r>
            <a:r>
              <a:rPr sz="1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23,000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Sinti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were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deported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Auschwitz concentration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camp,</a:t>
            </a:r>
            <a:r>
              <a:rPr sz="1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where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a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special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family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camp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was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established.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279666"/>
            <a:ext cx="9629140" cy="110109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14629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689"/>
              </a:spcBef>
            </a:pPr>
            <a:r>
              <a:rPr dirty="0"/>
              <a:t>Roma</a:t>
            </a:r>
            <a:r>
              <a:rPr spc="-100" dirty="0"/>
              <a:t> </a:t>
            </a:r>
            <a:r>
              <a:rPr spc="-10" dirty="0"/>
              <a:t>Holocaust:</a:t>
            </a:r>
            <a:r>
              <a:rPr spc="-70" dirty="0"/>
              <a:t> </a:t>
            </a:r>
            <a:r>
              <a:rPr dirty="0"/>
              <a:t>A</a:t>
            </a:r>
            <a:r>
              <a:rPr spc="-85" dirty="0"/>
              <a:t> </a:t>
            </a:r>
            <a:r>
              <a:rPr dirty="0"/>
              <a:t>Brief</a:t>
            </a:r>
            <a:r>
              <a:rPr spc="-100" dirty="0"/>
              <a:t> </a:t>
            </a:r>
            <a:r>
              <a:rPr spc="-10" dirty="0"/>
              <a:t>Historical</a:t>
            </a:r>
            <a:r>
              <a:rPr spc="-80" dirty="0"/>
              <a:t> </a:t>
            </a:r>
            <a:r>
              <a:rPr spc="-10" dirty="0"/>
              <a:t>Overview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23748" y="2756241"/>
            <a:ext cx="10869295" cy="273621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7815" marR="356870" indent="-285750">
              <a:lnSpc>
                <a:spcPct val="1071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</a:tabLst>
            </a:pPr>
            <a:r>
              <a:rPr sz="3200" dirty="0">
                <a:latin typeface="Calibri"/>
                <a:cs typeface="Calibri"/>
              </a:rPr>
              <a:t>Milton,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referencing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Holocaust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historians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such</a:t>
            </a:r>
            <a:r>
              <a:rPr sz="3200" spc="-1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as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Hilberg,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Kolb, 	</a:t>
            </a:r>
            <a:r>
              <a:rPr sz="3200" dirty="0">
                <a:latin typeface="Calibri"/>
                <a:cs typeface="Calibri"/>
              </a:rPr>
              <a:t>Gutman,</a:t>
            </a:r>
            <a:r>
              <a:rPr sz="3200" spc="-3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and</a:t>
            </a:r>
            <a:r>
              <a:rPr sz="3200" spc="-4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Marrus,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points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out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that</a:t>
            </a:r>
            <a:r>
              <a:rPr sz="3200" spc="-5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mass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murder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25" dirty="0">
                <a:latin typeface="Calibri"/>
                <a:cs typeface="Calibri"/>
              </a:rPr>
              <a:t>the 	</a:t>
            </a:r>
            <a:r>
              <a:rPr sz="3200" dirty="0">
                <a:latin typeface="Calibri"/>
                <a:cs typeface="Calibri"/>
              </a:rPr>
              <a:t>Roma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has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often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been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neglected.</a:t>
            </a:r>
            <a:endParaRPr sz="3200">
              <a:latin typeface="Calibri"/>
              <a:cs typeface="Calibri"/>
            </a:endParaRPr>
          </a:p>
          <a:p>
            <a:pPr marL="297815" marR="5080" indent="-285750">
              <a:lnSpc>
                <a:spcPct val="106900"/>
              </a:lnSpc>
              <a:spcBef>
                <a:spcPts val="800"/>
              </a:spcBef>
              <a:buFont typeface="Arial"/>
              <a:buChar char="•"/>
              <a:tabLst>
                <a:tab pos="299085" algn="l"/>
              </a:tabLst>
            </a:pPr>
            <a:r>
              <a:rPr sz="3200" dirty="0">
                <a:latin typeface="Calibri"/>
                <a:cs typeface="Calibri"/>
              </a:rPr>
              <a:t>He</a:t>
            </a:r>
            <a:r>
              <a:rPr sz="3200" spc="-9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notes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that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while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7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Jewish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population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maintained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extensive 	</a:t>
            </a:r>
            <a:r>
              <a:rPr sz="3200" dirty="0">
                <a:latin typeface="Calibri"/>
                <a:cs typeface="Calibri"/>
              </a:rPr>
              <a:t>written</a:t>
            </a:r>
            <a:r>
              <a:rPr sz="3200" spc="-55" dirty="0">
                <a:latin typeface="Calibri"/>
                <a:cs typeface="Calibri"/>
              </a:rPr>
              <a:t> </a:t>
            </a:r>
            <a:r>
              <a:rPr sz="3200" spc="-20" dirty="0">
                <a:latin typeface="Calibri"/>
                <a:cs typeface="Calibri"/>
              </a:rPr>
              <a:t>documentation,</a:t>
            </a:r>
            <a:r>
              <a:rPr sz="3200" spc="-6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the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Roma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relied</a:t>
            </a:r>
            <a:r>
              <a:rPr sz="3200" spc="-8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more</a:t>
            </a:r>
            <a:r>
              <a:rPr sz="3200" spc="-8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on</a:t>
            </a:r>
            <a:r>
              <a:rPr sz="3200" spc="-7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oral</a:t>
            </a:r>
            <a:r>
              <a:rPr sz="3200" spc="-65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tradition.</a:t>
            </a:r>
            <a:endParaRPr sz="32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0" y="1639925"/>
            <a:ext cx="11753850" cy="87249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15900" rIns="0" bIns="0" rtlCol="0">
            <a:spAutoFit/>
          </a:bodyPr>
          <a:lstStyle/>
          <a:p>
            <a:pPr marL="460375">
              <a:lnSpc>
                <a:spcPct val="100000"/>
              </a:lnSpc>
              <a:spcBef>
                <a:spcPts val="1700"/>
              </a:spcBef>
            </a:pP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Why</a:t>
            </a:r>
            <a:r>
              <a:rPr sz="28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hasn’t</a:t>
            </a:r>
            <a:r>
              <a:rPr sz="28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28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Holocaust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become</a:t>
            </a:r>
            <a:r>
              <a:rPr sz="28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large</a:t>
            </a:r>
            <a:r>
              <a:rPr sz="28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part</a:t>
            </a:r>
            <a:r>
              <a:rPr sz="28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28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FFFF"/>
                </a:solidFill>
                <a:latin typeface="Calibri"/>
                <a:cs typeface="Calibri"/>
              </a:rPr>
              <a:t>General</a:t>
            </a:r>
            <a:r>
              <a:rPr sz="28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FFFFFF"/>
                </a:solidFill>
                <a:latin typeface="Calibri"/>
                <a:cs typeface="Calibri"/>
              </a:rPr>
              <a:t>Consciousness?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29171"/>
            <a:ext cx="10410190" cy="1231900"/>
          </a:xfrm>
          <a:custGeom>
            <a:avLst/>
            <a:gdLst/>
            <a:ahLst/>
            <a:cxnLst/>
            <a:rect l="l" t="t" r="r" b="b"/>
            <a:pathLst>
              <a:path w="10410190" h="1231900">
                <a:moveTo>
                  <a:pt x="10410063" y="0"/>
                </a:moveTo>
                <a:lnTo>
                  <a:pt x="0" y="0"/>
                </a:lnTo>
                <a:lnTo>
                  <a:pt x="0" y="1231455"/>
                </a:lnTo>
                <a:lnTo>
                  <a:pt x="10410063" y="1231455"/>
                </a:lnTo>
                <a:lnTo>
                  <a:pt x="10410063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0751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00"/>
              </a:spcBef>
            </a:pPr>
            <a:r>
              <a:rPr dirty="0"/>
              <a:t>Roma</a:t>
            </a:r>
            <a:r>
              <a:rPr spc="-100" dirty="0"/>
              <a:t> </a:t>
            </a:r>
            <a:r>
              <a:rPr spc="-10" dirty="0"/>
              <a:t>Holocaust:</a:t>
            </a:r>
            <a:r>
              <a:rPr spc="-70" dirty="0"/>
              <a:t> </a:t>
            </a:r>
            <a:r>
              <a:rPr dirty="0"/>
              <a:t>A</a:t>
            </a:r>
            <a:r>
              <a:rPr spc="-85" dirty="0"/>
              <a:t> </a:t>
            </a:r>
            <a:r>
              <a:rPr dirty="0"/>
              <a:t>Brief</a:t>
            </a:r>
            <a:r>
              <a:rPr spc="-100" dirty="0"/>
              <a:t> </a:t>
            </a:r>
            <a:r>
              <a:rPr spc="-10" dirty="0"/>
              <a:t>Historical</a:t>
            </a:r>
            <a:r>
              <a:rPr spc="-80" dirty="0"/>
              <a:t> </a:t>
            </a:r>
            <a:r>
              <a:rPr spc="-10" dirty="0"/>
              <a:t>Overview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5" name="object 5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9761219" y="0"/>
            <a:ext cx="1045210" cy="694690"/>
          </a:xfrm>
          <a:custGeom>
            <a:avLst/>
            <a:gdLst/>
            <a:ahLst/>
            <a:cxnLst/>
            <a:rect l="l" t="t" r="r" b="b"/>
            <a:pathLst>
              <a:path w="1045209" h="694690">
                <a:moveTo>
                  <a:pt x="1015376" y="0"/>
                </a:moveTo>
                <a:lnTo>
                  <a:pt x="29311" y="0"/>
                </a:lnTo>
                <a:lnTo>
                  <a:pt x="18654" y="32993"/>
                </a:lnTo>
                <a:lnTo>
                  <a:pt x="8413" y="77956"/>
                </a:lnTo>
                <a:lnTo>
                  <a:pt x="2134" y="124296"/>
                </a:lnTo>
                <a:lnTo>
                  <a:pt x="0" y="171830"/>
                </a:lnTo>
                <a:lnTo>
                  <a:pt x="2134" y="219365"/>
                </a:lnTo>
                <a:lnTo>
                  <a:pt x="8413" y="265705"/>
                </a:lnTo>
                <a:lnTo>
                  <a:pt x="18654" y="310668"/>
                </a:lnTo>
                <a:lnTo>
                  <a:pt x="32672" y="354068"/>
                </a:lnTo>
                <a:lnTo>
                  <a:pt x="50283" y="395720"/>
                </a:lnTo>
                <a:lnTo>
                  <a:pt x="71303" y="435440"/>
                </a:lnTo>
                <a:lnTo>
                  <a:pt x="95547" y="473044"/>
                </a:lnTo>
                <a:lnTo>
                  <a:pt x="122831" y="508346"/>
                </a:lnTo>
                <a:lnTo>
                  <a:pt x="152971" y="541162"/>
                </a:lnTo>
                <a:lnTo>
                  <a:pt x="185783" y="571308"/>
                </a:lnTo>
                <a:lnTo>
                  <a:pt x="221082" y="598599"/>
                </a:lnTo>
                <a:lnTo>
                  <a:pt x="258684" y="622850"/>
                </a:lnTo>
                <a:lnTo>
                  <a:pt x="298406" y="643876"/>
                </a:lnTo>
                <a:lnTo>
                  <a:pt x="340062" y="661494"/>
                </a:lnTo>
                <a:lnTo>
                  <a:pt x="383469" y="675518"/>
                </a:lnTo>
                <a:lnTo>
                  <a:pt x="428442" y="685763"/>
                </a:lnTo>
                <a:lnTo>
                  <a:pt x="474797" y="692046"/>
                </a:lnTo>
                <a:lnTo>
                  <a:pt x="522350" y="694182"/>
                </a:lnTo>
                <a:lnTo>
                  <a:pt x="569885" y="692046"/>
                </a:lnTo>
                <a:lnTo>
                  <a:pt x="616225" y="685763"/>
                </a:lnTo>
                <a:lnTo>
                  <a:pt x="661188" y="675518"/>
                </a:lnTo>
                <a:lnTo>
                  <a:pt x="704588" y="661494"/>
                </a:lnTo>
                <a:lnTo>
                  <a:pt x="746240" y="643876"/>
                </a:lnTo>
                <a:lnTo>
                  <a:pt x="785960" y="622850"/>
                </a:lnTo>
                <a:lnTo>
                  <a:pt x="823564" y="598599"/>
                </a:lnTo>
                <a:lnTo>
                  <a:pt x="858866" y="571308"/>
                </a:lnTo>
                <a:lnTo>
                  <a:pt x="891682" y="541162"/>
                </a:lnTo>
                <a:lnTo>
                  <a:pt x="921828" y="508346"/>
                </a:lnTo>
                <a:lnTo>
                  <a:pt x="949119" y="473044"/>
                </a:lnTo>
                <a:lnTo>
                  <a:pt x="973370" y="435440"/>
                </a:lnTo>
                <a:lnTo>
                  <a:pt x="994396" y="395720"/>
                </a:lnTo>
                <a:lnTo>
                  <a:pt x="1012014" y="354068"/>
                </a:lnTo>
                <a:lnTo>
                  <a:pt x="1026038" y="310668"/>
                </a:lnTo>
                <a:lnTo>
                  <a:pt x="1036283" y="265705"/>
                </a:lnTo>
                <a:lnTo>
                  <a:pt x="1042566" y="219365"/>
                </a:lnTo>
                <a:lnTo>
                  <a:pt x="1044701" y="171830"/>
                </a:lnTo>
                <a:lnTo>
                  <a:pt x="1042566" y="124296"/>
                </a:lnTo>
                <a:lnTo>
                  <a:pt x="1036283" y="77956"/>
                </a:lnTo>
                <a:lnTo>
                  <a:pt x="1026038" y="32993"/>
                </a:lnTo>
                <a:lnTo>
                  <a:pt x="1015376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object 9"/>
          <p:cNvGrpSpPr/>
          <p:nvPr/>
        </p:nvGrpSpPr>
        <p:grpSpPr>
          <a:xfrm>
            <a:off x="481583" y="1775425"/>
            <a:ext cx="7272655" cy="3035935"/>
            <a:chOff x="481583" y="1775425"/>
            <a:chExt cx="7272655" cy="3035935"/>
          </a:xfrm>
        </p:grpSpPr>
        <p:pic>
          <p:nvPicPr>
            <p:cNvPr id="10" name="object 10" descr="https://encyclopedia.ushmm.org/images/large/89c6a1bf-1eaa-471e-a0fd-e6072f36882e.jpe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992851" y="1775425"/>
              <a:ext cx="3761376" cy="2418655"/>
            </a:xfrm>
            <a:prstGeom prst="rect">
              <a:avLst/>
            </a:prstGeom>
          </p:spPr>
        </p:pic>
        <p:pic>
          <p:nvPicPr>
            <p:cNvPr id="11" name="object 11" descr="https://encyclopedia.ushmm.org/images/large/89c6a1bf-1eaa-471e-a0fd-e6072f36882e.jpeg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01135" y="1837689"/>
              <a:ext cx="3687191" cy="2352294"/>
            </a:xfrm>
            <a:prstGeom prst="rect">
              <a:avLst/>
            </a:prstGeom>
          </p:spPr>
        </p:pic>
        <p:pic>
          <p:nvPicPr>
            <p:cNvPr id="12" name="object 12" descr="https://encyclopedia.ushmm.org/images/large/5fa9e003-521d-4ec0-960a-bb54bb0cd72a.jpg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1583" y="2217419"/>
              <a:ext cx="3843528" cy="2593847"/>
            </a:xfrm>
            <a:prstGeom prst="rect">
              <a:avLst/>
            </a:prstGeom>
          </p:spPr>
        </p:pic>
        <p:pic>
          <p:nvPicPr>
            <p:cNvPr id="13" name="object 13" descr="https://encyclopedia.ushmm.org/images/large/5fa9e003-521d-4ec0-960a-bb54bb0cd72a.jpg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2968" y="2307716"/>
              <a:ext cx="3644138" cy="2418714"/>
            </a:xfrm>
            <a:prstGeom prst="rect">
              <a:avLst/>
            </a:prstGeom>
          </p:spPr>
        </p:pic>
      </p:grpSp>
      <p:sp>
        <p:nvSpPr>
          <p:cNvPr id="14" name="object 14"/>
          <p:cNvSpPr txBox="1"/>
          <p:nvPr/>
        </p:nvSpPr>
        <p:spPr>
          <a:xfrm>
            <a:off x="7873365" y="4834508"/>
            <a:ext cx="2851150" cy="574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7305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Forced</a:t>
            </a:r>
            <a:r>
              <a:rPr sz="1800" b="1" spc="-6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Labor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Camp</a:t>
            </a:r>
            <a:r>
              <a:rPr sz="1800" b="1" spc="-3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for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Roma,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b="1" spc="-20" dirty="0">
                <a:latin typeface="Calibri"/>
                <a:cs typeface="Calibri"/>
              </a:rPr>
              <a:t>Lety,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Czechoslovakia,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wartime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61179" y="4300220"/>
            <a:ext cx="29337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latin typeface="Calibri"/>
                <a:cs typeface="Calibri"/>
              </a:rPr>
              <a:t>Resettlement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of</a:t>
            </a:r>
            <a:r>
              <a:rPr sz="1800" b="1" spc="-3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Roma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families </a:t>
            </a:r>
            <a:r>
              <a:rPr sz="1800" b="1" dirty="0">
                <a:latin typeface="Calibri"/>
                <a:cs typeface="Calibri"/>
              </a:rPr>
              <a:t>from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Austria</a:t>
            </a:r>
            <a:r>
              <a:rPr sz="1800" b="1" spc="-6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to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Poland, September-</a:t>
            </a:r>
            <a:r>
              <a:rPr sz="1800" b="1" spc="-20" dirty="0">
                <a:latin typeface="Calibri"/>
                <a:cs typeface="Calibri"/>
              </a:rPr>
              <a:t>December,</a:t>
            </a:r>
            <a:r>
              <a:rPr sz="1800" b="1" spc="-1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1939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7339583" y="2154935"/>
            <a:ext cx="3767454" cy="2658110"/>
            <a:chOff x="7339583" y="2154935"/>
            <a:chExt cx="3767454" cy="2658110"/>
          </a:xfrm>
        </p:grpSpPr>
        <p:pic>
          <p:nvPicPr>
            <p:cNvPr id="17" name="object 17" descr="https://encyclopedia.ushmm.org/images/large/fb2554a2-24f7-4f9c-9ff2-17d6c4e47eb7.jpeg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339583" y="2154935"/>
              <a:ext cx="3767328" cy="2657856"/>
            </a:xfrm>
            <a:prstGeom prst="rect">
              <a:avLst/>
            </a:prstGeom>
          </p:spPr>
        </p:pic>
        <p:pic>
          <p:nvPicPr>
            <p:cNvPr id="18" name="object 18" descr="https://encyclopedia.ushmm.org/images/large/fb2554a2-24f7-4f9c-9ff2-17d6c4e47eb7.jpeg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440802" y="2244597"/>
              <a:ext cx="3569335" cy="2481834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738327" y="4791582"/>
            <a:ext cx="314642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latin typeface="Calibri"/>
                <a:cs typeface="Calibri"/>
              </a:rPr>
              <a:t>Marzahn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(The</a:t>
            </a:r>
            <a:r>
              <a:rPr sz="1800" b="1" spc="-5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First</a:t>
            </a:r>
            <a:r>
              <a:rPr sz="1800" b="1" spc="-4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Internment </a:t>
            </a:r>
            <a:r>
              <a:rPr sz="1800" b="1" dirty="0">
                <a:latin typeface="Calibri"/>
                <a:cs typeface="Calibri"/>
              </a:rPr>
              <a:t>Camp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for</a:t>
            </a:r>
            <a:r>
              <a:rPr sz="1800" b="1" spc="-2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Roma),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Berlin,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u.d.</a:t>
            </a:r>
            <a:r>
              <a:rPr sz="1800" b="1" spc="-40" dirty="0">
                <a:latin typeface="Calibri"/>
                <a:cs typeface="Calibri"/>
              </a:rPr>
              <a:t> </a:t>
            </a:r>
            <a:r>
              <a:rPr sz="1800" b="1" spc="-20" dirty="0">
                <a:latin typeface="Calibri"/>
                <a:cs typeface="Calibri"/>
              </a:rPr>
              <a:t>(the </a:t>
            </a:r>
            <a:r>
              <a:rPr sz="1800" b="1" dirty="0">
                <a:latin typeface="Calibri"/>
                <a:cs typeface="Calibri"/>
              </a:rPr>
              <a:t>camp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has</a:t>
            </a:r>
            <a:r>
              <a:rPr sz="1800" b="1" spc="-2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been</a:t>
            </a:r>
            <a:r>
              <a:rPr sz="1800" b="1" spc="-15" dirty="0">
                <a:latin typeface="Calibri"/>
                <a:cs typeface="Calibri"/>
              </a:rPr>
              <a:t> </a:t>
            </a:r>
            <a:r>
              <a:rPr sz="1800" b="1" spc="-10" dirty="0">
                <a:latin typeface="Calibri"/>
                <a:cs typeface="Calibri"/>
              </a:rPr>
              <a:t>created</a:t>
            </a:r>
            <a:r>
              <a:rPr sz="1800" b="1" spc="-50" dirty="0">
                <a:latin typeface="Calibri"/>
                <a:cs typeface="Calibri"/>
              </a:rPr>
              <a:t> </a:t>
            </a:r>
            <a:r>
              <a:rPr sz="1800" b="1" dirty="0">
                <a:latin typeface="Calibri"/>
                <a:cs typeface="Calibri"/>
              </a:rPr>
              <a:t>in</a:t>
            </a:r>
            <a:r>
              <a:rPr sz="1800" b="1" spc="-10" dirty="0">
                <a:latin typeface="Calibri"/>
                <a:cs typeface="Calibri"/>
              </a:rPr>
              <a:t> 1936)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578129"/>
            <a:ext cx="11672570" cy="1026794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778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1400"/>
              </a:spcBef>
            </a:pPr>
            <a:r>
              <a:rPr dirty="0"/>
              <a:t>Roma</a:t>
            </a:r>
            <a:r>
              <a:rPr spc="-135" dirty="0"/>
              <a:t> </a:t>
            </a:r>
            <a:r>
              <a:rPr spc="-10" dirty="0"/>
              <a:t>Holocaust</a:t>
            </a:r>
            <a:r>
              <a:rPr spc="-100" dirty="0"/>
              <a:t> </a:t>
            </a:r>
            <a:r>
              <a:rPr spc="-20" dirty="0"/>
              <a:t>Integration</a:t>
            </a:r>
            <a:r>
              <a:rPr spc="-105" dirty="0"/>
              <a:t> </a:t>
            </a:r>
            <a:r>
              <a:rPr dirty="0"/>
              <a:t>into</a:t>
            </a:r>
            <a:r>
              <a:rPr spc="-114" dirty="0"/>
              <a:t> </a:t>
            </a:r>
            <a:r>
              <a:rPr dirty="0"/>
              <a:t>the</a:t>
            </a:r>
            <a:r>
              <a:rPr spc="-110" dirty="0"/>
              <a:t> </a:t>
            </a:r>
            <a:r>
              <a:rPr dirty="0"/>
              <a:t>European</a:t>
            </a:r>
            <a:r>
              <a:rPr spc="-114" dirty="0"/>
              <a:t> </a:t>
            </a:r>
            <a:r>
              <a:rPr spc="-10" dirty="0"/>
              <a:t>Memory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4395" y="1932177"/>
            <a:ext cx="5558155" cy="198120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7180" marR="5080" indent="-285115" algn="just">
              <a:lnSpc>
                <a:spcPct val="107000"/>
              </a:lnSpc>
              <a:spcBef>
                <a:spcPts val="90"/>
              </a:spcBef>
              <a:buFont typeface="Arial"/>
              <a:buChar char="•"/>
              <a:tabLst>
                <a:tab pos="299085" algn="l"/>
              </a:tabLst>
            </a:pPr>
            <a:r>
              <a:rPr sz="2400" dirty="0">
                <a:latin typeface="Calibri"/>
                <a:cs typeface="Calibri"/>
              </a:rPr>
              <a:t>Van</a:t>
            </a:r>
            <a:r>
              <a:rPr sz="2400" spc="1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Baar</a:t>
            </a:r>
            <a:r>
              <a:rPr sz="2400" spc="1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identifies</a:t>
            </a:r>
            <a:r>
              <a:rPr sz="2400" spc="1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1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broader</a:t>
            </a:r>
            <a:r>
              <a:rPr sz="2400" spc="1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trend</a:t>
            </a:r>
            <a:r>
              <a:rPr sz="2400" spc="1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155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EU 	</a:t>
            </a:r>
            <a:r>
              <a:rPr sz="2400" dirty="0">
                <a:latin typeface="Calibri"/>
                <a:cs typeface="Calibri"/>
              </a:rPr>
              <a:t>policy:</a:t>
            </a:r>
            <a:r>
              <a:rPr sz="2400" spc="3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3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shift</a:t>
            </a:r>
            <a:r>
              <a:rPr sz="2400" spc="32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from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symbolic</a:t>
            </a:r>
            <a:r>
              <a:rPr sz="2400" spc="320" dirty="0">
                <a:latin typeface="Calibri"/>
                <a:cs typeface="Calibri"/>
              </a:rPr>
              <a:t>  </a:t>
            </a:r>
            <a:r>
              <a:rPr sz="2400" spc="-10" dirty="0">
                <a:latin typeface="Calibri"/>
                <a:cs typeface="Calibri"/>
              </a:rPr>
              <a:t>cultural 	</a:t>
            </a:r>
            <a:r>
              <a:rPr sz="2400" dirty="0">
                <a:latin typeface="Calibri"/>
                <a:cs typeface="Calibri"/>
              </a:rPr>
              <a:t>representation</a:t>
            </a:r>
            <a:r>
              <a:rPr sz="2400" spc="2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229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23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instrumentalization 	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culture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320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means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315" dirty="0">
                <a:latin typeface="Calibri"/>
                <a:cs typeface="Calibri"/>
              </a:rPr>
              <a:t>  </a:t>
            </a:r>
            <a:r>
              <a:rPr sz="2400" spc="-10" dirty="0">
                <a:latin typeface="Calibri"/>
                <a:cs typeface="Calibri"/>
              </a:rPr>
              <a:t>promoting 	European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integration.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4395" y="3988765"/>
            <a:ext cx="2713355" cy="808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marR="5080" indent="-287020">
              <a:lnSpc>
                <a:spcPct val="107100"/>
              </a:lnSpc>
              <a:spcBef>
                <a:spcPts val="95"/>
              </a:spcBef>
              <a:buFont typeface="Arial"/>
              <a:buChar char="•"/>
              <a:tabLst>
                <a:tab pos="299085" algn="l"/>
                <a:tab pos="2057400" algn="l"/>
              </a:tabLst>
            </a:pPr>
            <a:r>
              <a:rPr sz="2400" spc="-10" dirty="0">
                <a:latin typeface="Calibri"/>
                <a:cs typeface="Calibri"/>
              </a:rPr>
              <a:t>According</a:t>
            </a:r>
            <a:r>
              <a:rPr sz="2400" dirty="0">
                <a:latin typeface="Calibri"/>
                <a:cs typeface="Calibri"/>
              </a:rPr>
              <a:t>	</a:t>
            </a:r>
            <a:r>
              <a:rPr sz="2400" spc="-25" dirty="0">
                <a:latin typeface="Calibri"/>
                <a:cs typeface="Calibri"/>
              </a:rPr>
              <a:t>to </a:t>
            </a:r>
            <a:r>
              <a:rPr sz="2400" spc="-10" dirty="0">
                <a:latin typeface="Calibri"/>
                <a:cs typeface="Calibri"/>
              </a:rPr>
              <a:t>instrumentalization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10814" y="3988765"/>
            <a:ext cx="2720975" cy="8089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2865" marR="5080" indent="-50800">
              <a:lnSpc>
                <a:spcPct val="107100"/>
              </a:lnSpc>
              <a:spcBef>
                <a:spcPts val="95"/>
              </a:spcBef>
              <a:tabLst>
                <a:tab pos="513715" algn="l"/>
                <a:tab pos="1036319" algn="l"/>
                <a:tab pos="1588135" algn="l"/>
                <a:tab pos="2211705" algn="l"/>
                <a:tab pos="2294255" algn="l"/>
              </a:tabLst>
            </a:pPr>
            <a:r>
              <a:rPr sz="2400" spc="-25" dirty="0">
                <a:latin typeface="Calibri"/>
                <a:cs typeface="Calibri"/>
              </a:rPr>
              <a:t>Dan</a:t>
            </a:r>
            <a:r>
              <a:rPr sz="2400" dirty="0">
                <a:latin typeface="Calibri"/>
                <a:cs typeface="Calibri"/>
              </a:rPr>
              <a:t>		</a:t>
            </a:r>
            <a:r>
              <a:rPr sz="2400" spc="-10" dirty="0">
                <a:latin typeface="Calibri"/>
                <a:cs typeface="Calibri"/>
              </a:rPr>
              <a:t>Diner,</a:t>
            </a:r>
            <a:r>
              <a:rPr sz="2400" dirty="0">
                <a:latin typeface="Calibri"/>
                <a:cs typeface="Calibri"/>
              </a:rPr>
              <a:t>		</a:t>
            </a:r>
            <a:r>
              <a:rPr sz="2400" spc="-25" dirty="0">
                <a:latin typeface="Calibri"/>
                <a:cs typeface="Calibri"/>
              </a:rPr>
              <a:t>the of</a:t>
            </a:r>
            <a:r>
              <a:rPr sz="2400" dirty="0">
                <a:latin typeface="Calibri"/>
                <a:cs typeface="Calibri"/>
              </a:rPr>
              <a:t>	</a:t>
            </a:r>
            <a:r>
              <a:rPr sz="2400" spc="-10" dirty="0">
                <a:latin typeface="Calibri"/>
                <a:cs typeface="Calibri"/>
              </a:rPr>
              <a:t>culture</a:t>
            </a:r>
            <a:r>
              <a:rPr sz="2400" dirty="0">
                <a:latin typeface="Calibri"/>
                <a:cs typeface="Calibri"/>
              </a:rPr>
              <a:t>	</a:t>
            </a:r>
            <a:r>
              <a:rPr sz="2400" spc="-25" dirty="0">
                <a:latin typeface="Calibri"/>
                <a:cs typeface="Calibri"/>
              </a:rPr>
              <a:t>has</a:t>
            </a:r>
            <a:r>
              <a:rPr sz="2400" dirty="0">
                <a:latin typeface="Calibri"/>
                <a:cs typeface="Calibri"/>
              </a:rPr>
              <a:t>	</a:t>
            </a:r>
            <a:r>
              <a:rPr sz="2400" spc="-20" dirty="0">
                <a:latin typeface="Calibri"/>
                <a:cs typeface="Calibri"/>
              </a:rPr>
              <a:t>also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60908" y="4772025"/>
            <a:ext cx="5269865" cy="15913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7000"/>
              </a:lnSpc>
              <a:spcBef>
                <a:spcPts val="100"/>
              </a:spcBef>
            </a:pPr>
            <a:r>
              <a:rPr sz="2400" dirty="0">
                <a:latin typeface="Calibri"/>
                <a:cs typeface="Calibri"/>
              </a:rPr>
              <a:t>functioned</a:t>
            </a:r>
            <a:r>
              <a:rPr sz="2400" spc="4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4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4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bridge</a:t>
            </a:r>
            <a:r>
              <a:rPr sz="2400" spc="459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between</a:t>
            </a:r>
            <a:r>
              <a:rPr sz="2400" spc="45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Eastern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4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Western</a:t>
            </a:r>
            <a:r>
              <a:rPr sz="2400" spc="434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Europe,</a:t>
            </a:r>
            <a:r>
              <a:rPr sz="2400" spc="4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contributing</a:t>
            </a:r>
            <a:r>
              <a:rPr sz="2400" spc="42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43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he </a:t>
            </a:r>
            <a:r>
              <a:rPr sz="2400" dirty="0">
                <a:latin typeface="Calibri"/>
                <a:cs typeface="Calibri"/>
              </a:rPr>
              <a:t>construction</a:t>
            </a:r>
            <a:r>
              <a:rPr sz="2400" spc="260" dirty="0">
                <a:latin typeface="Calibri"/>
                <a:cs typeface="Calibri"/>
              </a:rPr>
              <a:t>  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265" dirty="0">
                <a:latin typeface="Calibri"/>
                <a:cs typeface="Calibri"/>
              </a:rPr>
              <a:t>   </a:t>
            </a:r>
            <a:r>
              <a:rPr sz="2400" dirty="0">
                <a:latin typeface="Calibri"/>
                <a:cs typeface="Calibri"/>
              </a:rPr>
              <a:t>a</a:t>
            </a:r>
            <a:r>
              <a:rPr sz="2400" spc="265" dirty="0">
                <a:latin typeface="Calibri"/>
                <a:cs typeface="Calibri"/>
              </a:rPr>
              <a:t>   </a:t>
            </a:r>
            <a:r>
              <a:rPr sz="2400" dirty="0">
                <a:latin typeface="Calibri"/>
                <a:cs typeface="Calibri"/>
              </a:rPr>
              <a:t>shared</a:t>
            </a:r>
            <a:r>
              <a:rPr sz="2400" spc="270" dirty="0">
                <a:latin typeface="Calibri"/>
                <a:cs typeface="Calibri"/>
              </a:rPr>
              <a:t>   </a:t>
            </a:r>
            <a:r>
              <a:rPr sz="2400" spc="-10" dirty="0">
                <a:latin typeface="Calibri"/>
                <a:cs typeface="Calibri"/>
              </a:rPr>
              <a:t>European </a:t>
            </a:r>
            <a:r>
              <a:rPr sz="2400" dirty="0">
                <a:latin typeface="Calibri"/>
                <a:cs typeface="Calibri"/>
              </a:rPr>
              <a:t>memory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and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identity.</a:t>
            </a:r>
            <a:endParaRPr sz="24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249034" y="2618104"/>
            <a:ext cx="549275" cy="609600"/>
            <a:chOff x="6249034" y="2618104"/>
            <a:chExt cx="549275" cy="609600"/>
          </a:xfrm>
        </p:grpSpPr>
        <p:sp>
          <p:nvSpPr>
            <p:cNvPr id="8" name="object 8"/>
            <p:cNvSpPr/>
            <p:nvPr/>
          </p:nvSpPr>
          <p:spPr>
            <a:xfrm>
              <a:off x="6255384" y="2624454"/>
              <a:ext cx="536575" cy="596900"/>
            </a:xfrm>
            <a:custGeom>
              <a:avLst/>
              <a:gdLst/>
              <a:ahLst/>
              <a:cxnLst/>
              <a:rect l="l" t="t" r="r" b="b"/>
              <a:pathLst>
                <a:path w="536575" h="596900">
                  <a:moveTo>
                    <a:pt x="268223" y="0"/>
                  </a:moveTo>
                  <a:lnTo>
                    <a:pt x="0" y="0"/>
                  </a:lnTo>
                  <a:lnTo>
                    <a:pt x="268223" y="298323"/>
                  </a:lnTo>
                  <a:lnTo>
                    <a:pt x="0" y="596519"/>
                  </a:lnTo>
                  <a:lnTo>
                    <a:pt x="268223" y="596519"/>
                  </a:lnTo>
                  <a:lnTo>
                    <a:pt x="536574" y="298323"/>
                  </a:lnTo>
                  <a:lnTo>
                    <a:pt x="26822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6255384" y="2624454"/>
              <a:ext cx="536575" cy="596900"/>
            </a:xfrm>
            <a:custGeom>
              <a:avLst/>
              <a:gdLst/>
              <a:ahLst/>
              <a:cxnLst/>
              <a:rect l="l" t="t" r="r" b="b"/>
              <a:pathLst>
                <a:path w="536575" h="596900">
                  <a:moveTo>
                    <a:pt x="0" y="0"/>
                  </a:moveTo>
                  <a:lnTo>
                    <a:pt x="268223" y="0"/>
                  </a:lnTo>
                  <a:lnTo>
                    <a:pt x="536574" y="298323"/>
                  </a:lnTo>
                  <a:lnTo>
                    <a:pt x="268223" y="596519"/>
                  </a:lnTo>
                  <a:lnTo>
                    <a:pt x="0" y="596519"/>
                  </a:lnTo>
                  <a:lnTo>
                    <a:pt x="268223" y="298323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6289421" y="4805045"/>
            <a:ext cx="549275" cy="609600"/>
            <a:chOff x="6289421" y="4805045"/>
            <a:chExt cx="549275" cy="609600"/>
          </a:xfrm>
        </p:grpSpPr>
        <p:sp>
          <p:nvSpPr>
            <p:cNvPr id="11" name="object 11"/>
            <p:cNvSpPr/>
            <p:nvPr/>
          </p:nvSpPr>
          <p:spPr>
            <a:xfrm>
              <a:off x="6295771" y="4811395"/>
              <a:ext cx="536575" cy="596900"/>
            </a:xfrm>
            <a:custGeom>
              <a:avLst/>
              <a:gdLst/>
              <a:ahLst/>
              <a:cxnLst/>
              <a:rect l="l" t="t" r="r" b="b"/>
              <a:pathLst>
                <a:path w="536575" h="596900">
                  <a:moveTo>
                    <a:pt x="268350" y="0"/>
                  </a:moveTo>
                  <a:lnTo>
                    <a:pt x="0" y="0"/>
                  </a:lnTo>
                  <a:lnTo>
                    <a:pt x="268350" y="298195"/>
                  </a:lnTo>
                  <a:lnTo>
                    <a:pt x="0" y="596518"/>
                  </a:lnTo>
                  <a:lnTo>
                    <a:pt x="268350" y="596518"/>
                  </a:lnTo>
                  <a:lnTo>
                    <a:pt x="536575" y="298195"/>
                  </a:lnTo>
                  <a:lnTo>
                    <a:pt x="26835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295771" y="4811395"/>
              <a:ext cx="536575" cy="596900"/>
            </a:xfrm>
            <a:custGeom>
              <a:avLst/>
              <a:gdLst/>
              <a:ahLst/>
              <a:cxnLst/>
              <a:rect l="l" t="t" r="r" b="b"/>
              <a:pathLst>
                <a:path w="536575" h="596900">
                  <a:moveTo>
                    <a:pt x="0" y="0"/>
                  </a:moveTo>
                  <a:lnTo>
                    <a:pt x="268350" y="0"/>
                  </a:lnTo>
                  <a:lnTo>
                    <a:pt x="536575" y="298195"/>
                  </a:lnTo>
                  <a:lnTo>
                    <a:pt x="268350" y="596518"/>
                  </a:lnTo>
                  <a:lnTo>
                    <a:pt x="0" y="596518"/>
                  </a:lnTo>
                  <a:lnTo>
                    <a:pt x="268350" y="29819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3" name="object 13"/>
          <p:cNvGrpSpPr/>
          <p:nvPr/>
        </p:nvGrpSpPr>
        <p:grpSpPr>
          <a:xfrm>
            <a:off x="7383526" y="3757167"/>
            <a:ext cx="1029969" cy="358140"/>
            <a:chOff x="7383526" y="3757167"/>
            <a:chExt cx="1029969" cy="358140"/>
          </a:xfrm>
        </p:grpSpPr>
        <p:sp>
          <p:nvSpPr>
            <p:cNvPr id="14" name="object 14"/>
            <p:cNvSpPr/>
            <p:nvPr/>
          </p:nvSpPr>
          <p:spPr>
            <a:xfrm>
              <a:off x="7389876" y="3763517"/>
              <a:ext cx="1017269" cy="345440"/>
            </a:xfrm>
            <a:custGeom>
              <a:avLst/>
              <a:gdLst/>
              <a:ahLst/>
              <a:cxnLst/>
              <a:rect l="l" t="t" r="r" b="b"/>
              <a:pathLst>
                <a:path w="1017270" h="345439">
                  <a:moveTo>
                    <a:pt x="86232" y="0"/>
                  </a:moveTo>
                  <a:lnTo>
                    <a:pt x="0" y="0"/>
                  </a:lnTo>
                  <a:lnTo>
                    <a:pt x="0" y="151002"/>
                  </a:lnTo>
                  <a:lnTo>
                    <a:pt x="7694" y="198747"/>
                  </a:lnTo>
                  <a:lnTo>
                    <a:pt x="29122" y="240201"/>
                  </a:lnTo>
                  <a:lnTo>
                    <a:pt x="61804" y="272883"/>
                  </a:lnTo>
                  <a:lnTo>
                    <a:pt x="103258" y="294311"/>
                  </a:lnTo>
                  <a:lnTo>
                    <a:pt x="151002" y="302005"/>
                  </a:lnTo>
                  <a:lnTo>
                    <a:pt x="930655" y="302005"/>
                  </a:lnTo>
                  <a:lnTo>
                    <a:pt x="930655" y="345185"/>
                  </a:lnTo>
                  <a:lnTo>
                    <a:pt x="1017016" y="258825"/>
                  </a:lnTo>
                  <a:lnTo>
                    <a:pt x="930655" y="172592"/>
                  </a:lnTo>
                  <a:lnTo>
                    <a:pt x="930655" y="215772"/>
                  </a:lnTo>
                  <a:lnTo>
                    <a:pt x="151002" y="215772"/>
                  </a:lnTo>
                  <a:lnTo>
                    <a:pt x="125827" y="210671"/>
                  </a:lnTo>
                  <a:lnTo>
                    <a:pt x="105235" y="196770"/>
                  </a:lnTo>
                  <a:lnTo>
                    <a:pt x="91334" y="176178"/>
                  </a:lnTo>
                  <a:lnTo>
                    <a:pt x="86232" y="151002"/>
                  </a:lnTo>
                  <a:lnTo>
                    <a:pt x="8623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389876" y="3763517"/>
              <a:ext cx="1017269" cy="345440"/>
            </a:xfrm>
            <a:custGeom>
              <a:avLst/>
              <a:gdLst/>
              <a:ahLst/>
              <a:cxnLst/>
              <a:rect l="l" t="t" r="r" b="b"/>
              <a:pathLst>
                <a:path w="1017270" h="345439">
                  <a:moveTo>
                    <a:pt x="0" y="0"/>
                  </a:moveTo>
                  <a:lnTo>
                    <a:pt x="0" y="151002"/>
                  </a:lnTo>
                  <a:lnTo>
                    <a:pt x="7694" y="198747"/>
                  </a:lnTo>
                  <a:lnTo>
                    <a:pt x="29122" y="240201"/>
                  </a:lnTo>
                  <a:lnTo>
                    <a:pt x="61804" y="272883"/>
                  </a:lnTo>
                  <a:lnTo>
                    <a:pt x="103258" y="294311"/>
                  </a:lnTo>
                  <a:lnTo>
                    <a:pt x="151002" y="302005"/>
                  </a:lnTo>
                  <a:lnTo>
                    <a:pt x="930655" y="302005"/>
                  </a:lnTo>
                  <a:lnTo>
                    <a:pt x="930655" y="345185"/>
                  </a:lnTo>
                  <a:lnTo>
                    <a:pt x="1017016" y="258825"/>
                  </a:lnTo>
                  <a:lnTo>
                    <a:pt x="930655" y="172592"/>
                  </a:lnTo>
                  <a:lnTo>
                    <a:pt x="930655" y="215772"/>
                  </a:lnTo>
                  <a:lnTo>
                    <a:pt x="151002" y="215772"/>
                  </a:lnTo>
                  <a:lnTo>
                    <a:pt x="125827" y="210671"/>
                  </a:lnTo>
                  <a:lnTo>
                    <a:pt x="105235" y="196770"/>
                  </a:lnTo>
                  <a:lnTo>
                    <a:pt x="91334" y="176178"/>
                  </a:lnTo>
                  <a:lnTo>
                    <a:pt x="86232" y="151002"/>
                  </a:lnTo>
                  <a:lnTo>
                    <a:pt x="86232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dirty="0"/>
              <a:t>In</a:t>
            </a:r>
            <a:r>
              <a:rPr spc="240" dirty="0"/>
              <a:t>  </a:t>
            </a:r>
            <a:r>
              <a:rPr dirty="0"/>
              <a:t>this</a:t>
            </a:r>
            <a:r>
              <a:rPr spc="240" dirty="0"/>
              <a:t>  </a:t>
            </a:r>
            <a:r>
              <a:rPr dirty="0"/>
              <a:t>context,</a:t>
            </a:r>
            <a:r>
              <a:rPr spc="235" dirty="0"/>
              <a:t>  </a:t>
            </a:r>
            <a:r>
              <a:rPr dirty="0"/>
              <a:t>Holocaust</a:t>
            </a:r>
            <a:r>
              <a:rPr spc="240" dirty="0"/>
              <a:t>  </a:t>
            </a:r>
            <a:r>
              <a:rPr dirty="0"/>
              <a:t>education</a:t>
            </a:r>
            <a:r>
              <a:rPr spc="245" dirty="0"/>
              <a:t>  </a:t>
            </a:r>
            <a:r>
              <a:rPr spc="-25" dirty="0"/>
              <a:t>and </a:t>
            </a:r>
            <a:r>
              <a:rPr dirty="0"/>
              <a:t>remembrance</a:t>
            </a:r>
            <a:r>
              <a:rPr spc="80" dirty="0"/>
              <a:t> </a:t>
            </a:r>
            <a:r>
              <a:rPr dirty="0"/>
              <a:t>should</a:t>
            </a:r>
            <a:r>
              <a:rPr spc="95" dirty="0"/>
              <a:t> </a:t>
            </a:r>
            <a:r>
              <a:rPr dirty="0"/>
              <a:t>play</a:t>
            </a:r>
            <a:r>
              <a:rPr spc="95" dirty="0"/>
              <a:t> </a:t>
            </a:r>
            <a:r>
              <a:rPr dirty="0"/>
              <a:t>a</a:t>
            </a:r>
            <a:r>
              <a:rPr spc="95" dirty="0"/>
              <a:t> </a:t>
            </a:r>
            <a:r>
              <a:rPr dirty="0"/>
              <a:t>significant</a:t>
            </a:r>
            <a:r>
              <a:rPr spc="85" dirty="0"/>
              <a:t> </a:t>
            </a:r>
            <a:r>
              <a:rPr dirty="0"/>
              <a:t>role</a:t>
            </a:r>
            <a:r>
              <a:rPr spc="95" dirty="0"/>
              <a:t> </a:t>
            </a:r>
            <a:r>
              <a:rPr spc="-25" dirty="0"/>
              <a:t>in </a:t>
            </a:r>
            <a:r>
              <a:rPr dirty="0"/>
              <a:t>advancing</a:t>
            </a:r>
            <a:r>
              <a:rPr spc="280" dirty="0"/>
              <a:t> </a:t>
            </a:r>
            <a:r>
              <a:rPr dirty="0"/>
              <a:t>the</a:t>
            </a:r>
            <a:r>
              <a:rPr spc="295" dirty="0"/>
              <a:t> </a:t>
            </a:r>
            <a:r>
              <a:rPr dirty="0"/>
              <a:t>political,</a:t>
            </a:r>
            <a:r>
              <a:rPr spc="295" dirty="0"/>
              <a:t> </a:t>
            </a:r>
            <a:r>
              <a:rPr dirty="0"/>
              <a:t>social,</a:t>
            </a:r>
            <a:r>
              <a:rPr spc="290" dirty="0"/>
              <a:t> </a:t>
            </a:r>
            <a:r>
              <a:rPr dirty="0"/>
              <a:t>and</a:t>
            </a:r>
            <a:r>
              <a:rPr spc="285" dirty="0"/>
              <a:t> </a:t>
            </a:r>
            <a:r>
              <a:rPr spc="-10" dirty="0"/>
              <a:t>economic </a:t>
            </a:r>
            <a:r>
              <a:rPr dirty="0"/>
              <a:t>inclusion</a:t>
            </a:r>
            <a:r>
              <a:rPr spc="195" dirty="0"/>
              <a:t>   </a:t>
            </a:r>
            <a:r>
              <a:rPr dirty="0"/>
              <a:t>of</a:t>
            </a:r>
            <a:r>
              <a:rPr spc="200" dirty="0"/>
              <a:t>   </a:t>
            </a:r>
            <a:r>
              <a:rPr dirty="0"/>
              <a:t>the</a:t>
            </a:r>
            <a:r>
              <a:rPr spc="195" dirty="0"/>
              <a:t>   </a:t>
            </a:r>
            <a:r>
              <a:rPr dirty="0"/>
              <a:t>Roma.</a:t>
            </a:r>
            <a:r>
              <a:rPr spc="204" dirty="0"/>
              <a:t>   </a:t>
            </a:r>
            <a:r>
              <a:rPr dirty="0"/>
              <a:t>This</a:t>
            </a:r>
            <a:r>
              <a:rPr spc="495" dirty="0"/>
              <a:t>  </a:t>
            </a:r>
            <a:r>
              <a:rPr spc="-10" dirty="0"/>
              <a:t>approach </a:t>
            </a:r>
            <a:r>
              <a:rPr dirty="0"/>
              <a:t>complements</a:t>
            </a:r>
            <a:r>
              <a:rPr spc="95" dirty="0"/>
              <a:t> </a:t>
            </a:r>
            <a:r>
              <a:rPr dirty="0"/>
              <a:t>the</a:t>
            </a:r>
            <a:r>
              <a:rPr spc="95" dirty="0"/>
              <a:t> </a:t>
            </a:r>
            <a:r>
              <a:rPr dirty="0"/>
              <a:t>EU’s</a:t>
            </a:r>
            <a:r>
              <a:rPr spc="95" dirty="0"/>
              <a:t> </a:t>
            </a:r>
            <a:r>
              <a:rPr dirty="0"/>
              <a:t>“hard</a:t>
            </a:r>
            <a:r>
              <a:rPr spc="100" dirty="0"/>
              <a:t> </a:t>
            </a:r>
            <a:r>
              <a:rPr dirty="0"/>
              <a:t>measures,”</a:t>
            </a:r>
            <a:r>
              <a:rPr spc="95" dirty="0"/>
              <a:t> </a:t>
            </a:r>
            <a:r>
              <a:rPr spc="-20" dirty="0"/>
              <a:t>such </a:t>
            </a:r>
            <a:r>
              <a:rPr dirty="0"/>
              <a:t>as</a:t>
            </a:r>
            <a:r>
              <a:rPr spc="-30" dirty="0"/>
              <a:t> </a:t>
            </a:r>
            <a:r>
              <a:rPr dirty="0"/>
              <a:t>legislative</a:t>
            </a:r>
            <a:r>
              <a:rPr spc="-40" dirty="0"/>
              <a:t> </a:t>
            </a:r>
            <a:r>
              <a:rPr dirty="0"/>
              <a:t>and</a:t>
            </a:r>
            <a:r>
              <a:rPr spc="-15" dirty="0"/>
              <a:t> </a:t>
            </a:r>
            <a:r>
              <a:rPr dirty="0"/>
              <a:t>social</a:t>
            </a:r>
            <a:r>
              <a:rPr spc="-35" dirty="0"/>
              <a:t> </a:t>
            </a:r>
            <a:r>
              <a:rPr spc="-10" dirty="0"/>
              <a:t>policy.</a:t>
            </a:r>
          </a:p>
          <a:p>
            <a:pPr marL="1555115">
              <a:lnSpc>
                <a:spcPct val="100000"/>
              </a:lnSpc>
              <a:spcBef>
                <a:spcPts val="840"/>
              </a:spcBef>
              <a:tabLst>
                <a:tab pos="2778760" algn="l"/>
                <a:tab pos="3352165" algn="l"/>
              </a:tabLst>
            </a:pPr>
            <a:r>
              <a:rPr b="1" spc="-10" dirty="0">
                <a:latin typeface="Calibri"/>
                <a:cs typeface="Calibri"/>
              </a:rPr>
              <a:t>Connection</a:t>
            </a:r>
            <a:r>
              <a:rPr b="1" dirty="0">
                <a:latin typeface="Calibri"/>
                <a:cs typeface="Calibri"/>
              </a:rPr>
              <a:t>	</a:t>
            </a:r>
            <a:r>
              <a:rPr b="1" spc="-20" dirty="0">
                <a:latin typeface="Calibri"/>
                <a:cs typeface="Calibri"/>
              </a:rPr>
              <a:t>with</a:t>
            </a:r>
            <a:r>
              <a:rPr b="1" dirty="0">
                <a:latin typeface="Calibri"/>
                <a:cs typeface="Calibri"/>
              </a:rPr>
              <a:t>	</a:t>
            </a:r>
            <a:r>
              <a:rPr b="1" spc="-10" dirty="0">
                <a:latin typeface="Calibri"/>
                <a:cs typeface="Calibri"/>
              </a:rPr>
              <a:t>Foucault’s</a:t>
            </a:r>
          </a:p>
          <a:p>
            <a:pPr marL="1555115">
              <a:lnSpc>
                <a:spcPct val="100000"/>
              </a:lnSpc>
            </a:pPr>
            <a:r>
              <a:rPr b="1" spc="-10" dirty="0">
                <a:latin typeface="Calibri"/>
                <a:cs typeface="Calibri"/>
              </a:rPr>
              <a:t>governmentalization</a:t>
            </a:r>
          </a:p>
          <a:p>
            <a:pPr>
              <a:lnSpc>
                <a:spcPct val="100000"/>
              </a:lnSpc>
              <a:spcBef>
                <a:spcPts val="760"/>
              </a:spcBef>
            </a:pPr>
            <a:endParaRPr b="1" spc="-10" dirty="0">
              <a:latin typeface="Calibri"/>
              <a:cs typeface="Calibri"/>
            </a:endParaRPr>
          </a:p>
          <a:p>
            <a:pPr marL="86995" marR="254635" algn="just">
              <a:lnSpc>
                <a:spcPct val="107000"/>
              </a:lnSpc>
            </a:pPr>
            <a:r>
              <a:rPr sz="2000" dirty="0"/>
              <a:t>In</a:t>
            </a:r>
            <a:r>
              <a:rPr sz="2000" spc="240" dirty="0"/>
              <a:t> </a:t>
            </a:r>
            <a:r>
              <a:rPr sz="2000" dirty="0"/>
              <a:t>this</a:t>
            </a:r>
            <a:r>
              <a:rPr sz="2000" spc="229" dirty="0"/>
              <a:t> </a:t>
            </a:r>
            <a:r>
              <a:rPr sz="2000" dirty="0"/>
              <a:t>sense,</a:t>
            </a:r>
            <a:r>
              <a:rPr sz="2000" spc="235" dirty="0"/>
              <a:t> </a:t>
            </a:r>
            <a:r>
              <a:rPr sz="2000" dirty="0"/>
              <a:t>culture</a:t>
            </a:r>
            <a:r>
              <a:rPr sz="2000" spc="240" dirty="0"/>
              <a:t> </a:t>
            </a:r>
            <a:r>
              <a:rPr sz="2000" dirty="0"/>
              <a:t>serves</a:t>
            </a:r>
            <a:r>
              <a:rPr sz="2000" spc="245" dirty="0"/>
              <a:t> </a:t>
            </a:r>
            <a:r>
              <a:rPr sz="2000" dirty="0"/>
              <a:t>as</a:t>
            </a:r>
            <a:r>
              <a:rPr sz="2000" spc="229" dirty="0"/>
              <a:t> </a:t>
            </a:r>
            <a:r>
              <a:rPr sz="2000" dirty="0"/>
              <a:t>a</a:t>
            </a:r>
            <a:r>
              <a:rPr sz="2000" spc="240" dirty="0"/>
              <a:t> </a:t>
            </a:r>
            <a:r>
              <a:rPr sz="2000" spc="-20" dirty="0"/>
              <a:t>tool </a:t>
            </a:r>
            <a:r>
              <a:rPr sz="2000" dirty="0"/>
              <a:t>for</a:t>
            </a:r>
            <a:r>
              <a:rPr sz="2000" spc="300" dirty="0"/>
              <a:t>  </a:t>
            </a:r>
            <a:r>
              <a:rPr sz="2000" dirty="0"/>
              <a:t>shaping</a:t>
            </a:r>
            <a:r>
              <a:rPr sz="2000" spc="305" dirty="0"/>
              <a:t>  </a:t>
            </a:r>
            <a:r>
              <a:rPr sz="2000" dirty="0"/>
              <a:t>individuals</a:t>
            </a:r>
            <a:r>
              <a:rPr sz="2000" spc="300" dirty="0"/>
              <a:t>  </a:t>
            </a:r>
            <a:r>
              <a:rPr sz="2000" dirty="0"/>
              <a:t>into</a:t>
            </a:r>
            <a:r>
              <a:rPr sz="2000" spc="300" dirty="0"/>
              <a:t>  </a:t>
            </a:r>
            <a:r>
              <a:rPr sz="2000" spc="-10" dirty="0"/>
              <a:t>active </a:t>
            </a:r>
            <a:r>
              <a:rPr sz="2000" dirty="0"/>
              <a:t>European</a:t>
            </a:r>
            <a:r>
              <a:rPr sz="2000" spc="-75" dirty="0"/>
              <a:t> </a:t>
            </a:r>
            <a:r>
              <a:rPr sz="2000" spc="-10" dirty="0"/>
              <a:t>citizens.</a:t>
            </a:r>
            <a:endParaRPr sz="2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67255" y="5076441"/>
            <a:ext cx="3472306" cy="1660260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874877" y="1348181"/>
            <a:ext cx="5399405" cy="293306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47625" marR="40640" indent="-2540" algn="ctr">
              <a:lnSpc>
                <a:spcPct val="86900"/>
              </a:lnSpc>
              <a:spcBef>
                <a:spcPts val="480"/>
              </a:spcBef>
            </a:pPr>
            <a:r>
              <a:rPr sz="2400" dirty="0">
                <a:latin typeface="Calibri"/>
                <a:cs typeface="Calibri"/>
              </a:rPr>
              <a:t>The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European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Commission’s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Strategic </a:t>
            </a:r>
            <a:r>
              <a:rPr sz="2400" dirty="0">
                <a:latin typeface="Calibri"/>
                <a:cs typeface="Calibri"/>
              </a:rPr>
              <a:t>Framework</a:t>
            </a:r>
            <a:r>
              <a:rPr sz="2400" spc="-8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for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Equality,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Inclusion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and </a:t>
            </a:r>
            <a:r>
              <a:rPr sz="2400" spc="-10" dirty="0">
                <a:latin typeface="Calibri"/>
                <a:cs typeface="Calibri"/>
              </a:rPr>
              <a:t>Participation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Roma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EU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estimates </a:t>
            </a:r>
            <a:r>
              <a:rPr sz="2400" dirty="0">
                <a:latin typeface="Calibri"/>
                <a:cs typeface="Calibri"/>
              </a:rPr>
              <a:t>that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there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are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around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10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to</a:t>
            </a:r>
            <a:r>
              <a:rPr sz="2400" spc="-5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12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million </a:t>
            </a:r>
            <a:r>
              <a:rPr sz="2400" dirty="0">
                <a:latin typeface="Calibri"/>
                <a:cs typeface="Calibri"/>
              </a:rPr>
              <a:t>Romani</a:t>
            </a:r>
            <a:r>
              <a:rPr sz="2400" spc="-9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people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in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Europe,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identifying</a:t>
            </a:r>
            <a:r>
              <a:rPr sz="2400" spc="-80" dirty="0">
                <a:latin typeface="Calibri"/>
                <a:cs typeface="Calibri"/>
              </a:rPr>
              <a:t> </a:t>
            </a:r>
            <a:r>
              <a:rPr sz="2400" spc="-20" dirty="0">
                <a:latin typeface="Calibri"/>
                <a:cs typeface="Calibri"/>
              </a:rPr>
              <a:t>them </a:t>
            </a:r>
            <a:r>
              <a:rPr sz="2400" dirty="0">
                <a:latin typeface="Calibri"/>
                <a:cs typeface="Calibri"/>
              </a:rPr>
              <a:t>as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continent’s</a:t>
            </a:r>
            <a:r>
              <a:rPr sz="2400" spc="-6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largest</a:t>
            </a:r>
            <a:r>
              <a:rPr sz="2400" spc="-7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ethnic</a:t>
            </a:r>
            <a:r>
              <a:rPr sz="2400" spc="-6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minority.</a:t>
            </a:r>
            <a:endParaRPr sz="2400">
              <a:latin typeface="Calibri"/>
              <a:cs typeface="Calibri"/>
            </a:endParaRPr>
          </a:p>
          <a:p>
            <a:pPr marL="12065" marR="5080" indent="3810" algn="ctr">
              <a:lnSpc>
                <a:spcPts val="2500"/>
              </a:lnSpc>
              <a:spcBef>
                <a:spcPts val="2520"/>
              </a:spcBef>
            </a:pPr>
            <a:r>
              <a:rPr sz="2400" dirty="0">
                <a:latin typeface="Calibri"/>
                <a:cs typeface="Calibri"/>
              </a:rPr>
              <a:t>The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report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also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highlights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that</a:t>
            </a:r>
            <a:r>
              <a:rPr sz="2400" spc="-4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only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about</a:t>
            </a:r>
            <a:r>
              <a:rPr sz="2400" spc="-35" dirty="0">
                <a:latin typeface="Calibri"/>
                <a:cs typeface="Calibri"/>
              </a:rPr>
              <a:t> </a:t>
            </a:r>
            <a:r>
              <a:rPr sz="2400" spc="-50" dirty="0">
                <a:latin typeface="Calibri"/>
                <a:cs typeface="Calibri"/>
              </a:rPr>
              <a:t>6 </a:t>
            </a:r>
            <a:r>
              <a:rPr sz="2400" dirty="0">
                <a:latin typeface="Calibri"/>
                <a:cs typeface="Calibri"/>
              </a:rPr>
              <a:t>million</a:t>
            </a:r>
            <a:r>
              <a:rPr sz="2400" spc="-5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of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them</a:t>
            </a:r>
            <a:r>
              <a:rPr sz="2400" spc="-4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are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EU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residents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or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citizens.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317296"/>
            <a:ext cx="11262360" cy="93281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3081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1030"/>
              </a:spcBef>
            </a:pPr>
            <a:r>
              <a:rPr dirty="0"/>
              <a:t>The</a:t>
            </a:r>
            <a:r>
              <a:rPr spc="-90" dirty="0"/>
              <a:t> </a:t>
            </a:r>
            <a:r>
              <a:rPr dirty="0"/>
              <a:t>Current</a:t>
            </a:r>
            <a:r>
              <a:rPr spc="-95" dirty="0"/>
              <a:t> </a:t>
            </a:r>
            <a:r>
              <a:rPr dirty="0"/>
              <a:t>Look</a:t>
            </a:r>
            <a:r>
              <a:rPr spc="-90" dirty="0"/>
              <a:t> </a:t>
            </a:r>
            <a:r>
              <a:rPr dirty="0"/>
              <a:t>at</a:t>
            </a:r>
            <a:r>
              <a:rPr spc="-85" dirty="0"/>
              <a:t> </a:t>
            </a:r>
            <a:r>
              <a:rPr dirty="0"/>
              <a:t>the</a:t>
            </a:r>
            <a:r>
              <a:rPr spc="-80" dirty="0"/>
              <a:t> </a:t>
            </a:r>
            <a:r>
              <a:rPr dirty="0"/>
              <a:t>European</a:t>
            </a:r>
            <a:r>
              <a:rPr spc="-85" dirty="0"/>
              <a:t> </a:t>
            </a:r>
            <a:r>
              <a:rPr dirty="0"/>
              <a:t>Roma</a:t>
            </a:r>
            <a:r>
              <a:rPr spc="-85" dirty="0"/>
              <a:t> </a:t>
            </a:r>
            <a:r>
              <a:rPr spc="-10" dirty="0"/>
              <a:t>Population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68526" y="5077828"/>
            <a:ext cx="3471545" cy="165925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58419" rIns="0" bIns="0" rtlCol="0">
            <a:spAutoFit/>
          </a:bodyPr>
          <a:lstStyle/>
          <a:p>
            <a:pPr marL="335280" marR="246379" indent="-635" algn="ctr">
              <a:lnSpc>
                <a:spcPct val="100000"/>
              </a:lnSpc>
              <a:spcBef>
                <a:spcPts val="459"/>
              </a:spcBef>
            </a:pP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This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discrepancy</a:t>
            </a:r>
            <a:r>
              <a:rPr sz="20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raises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questions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20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20" dirty="0">
                <a:solidFill>
                  <a:srgbClr val="FFFFFF"/>
                </a:solidFill>
                <a:latin typeface="Calibri"/>
                <a:cs typeface="Calibri"/>
              </a:rPr>
              <a:t>Roma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population</a:t>
            </a:r>
            <a:r>
              <a:rPr sz="20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registration</a:t>
            </a:r>
            <a:r>
              <a:rPr sz="20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25" dirty="0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sz="2000" b="1" dirty="0">
                <a:solidFill>
                  <a:srgbClr val="FFFFFF"/>
                </a:solidFill>
                <a:latin typeface="Calibri"/>
                <a:cs typeface="Calibri"/>
              </a:rPr>
              <a:t>further</a:t>
            </a:r>
            <a:r>
              <a:rPr sz="20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statistical</a:t>
            </a:r>
            <a:r>
              <a:rPr sz="20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Calibri"/>
                <a:cs typeface="Calibri"/>
              </a:rPr>
              <a:t>data’s accuracy.</a:t>
            </a:r>
            <a:endParaRPr sz="20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180079" y="4295013"/>
            <a:ext cx="600710" cy="730885"/>
            <a:chOff x="3180079" y="4295013"/>
            <a:chExt cx="600710" cy="730885"/>
          </a:xfrm>
        </p:grpSpPr>
        <p:sp>
          <p:nvSpPr>
            <p:cNvPr id="7" name="object 7"/>
            <p:cNvSpPr/>
            <p:nvPr/>
          </p:nvSpPr>
          <p:spPr>
            <a:xfrm>
              <a:off x="3186429" y="4301363"/>
              <a:ext cx="588010" cy="718185"/>
            </a:xfrm>
            <a:custGeom>
              <a:avLst/>
              <a:gdLst/>
              <a:ahLst/>
              <a:cxnLst/>
              <a:rect l="l" t="t" r="r" b="b"/>
              <a:pathLst>
                <a:path w="588010" h="718185">
                  <a:moveTo>
                    <a:pt x="440817" y="0"/>
                  </a:moveTo>
                  <a:lnTo>
                    <a:pt x="146939" y="0"/>
                  </a:lnTo>
                  <a:lnTo>
                    <a:pt x="146939" y="424180"/>
                  </a:lnTo>
                  <a:lnTo>
                    <a:pt x="0" y="424180"/>
                  </a:lnTo>
                  <a:lnTo>
                    <a:pt x="293878" y="718057"/>
                  </a:lnTo>
                  <a:lnTo>
                    <a:pt x="587756" y="424180"/>
                  </a:lnTo>
                  <a:lnTo>
                    <a:pt x="440817" y="424180"/>
                  </a:lnTo>
                  <a:lnTo>
                    <a:pt x="44081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186429" y="4301363"/>
              <a:ext cx="588010" cy="718185"/>
            </a:xfrm>
            <a:custGeom>
              <a:avLst/>
              <a:gdLst/>
              <a:ahLst/>
              <a:cxnLst/>
              <a:rect l="l" t="t" r="r" b="b"/>
              <a:pathLst>
                <a:path w="588010" h="718185">
                  <a:moveTo>
                    <a:pt x="440817" y="0"/>
                  </a:moveTo>
                  <a:lnTo>
                    <a:pt x="440817" y="424180"/>
                  </a:lnTo>
                  <a:lnTo>
                    <a:pt x="587756" y="424180"/>
                  </a:lnTo>
                  <a:lnTo>
                    <a:pt x="293878" y="718057"/>
                  </a:lnTo>
                  <a:lnTo>
                    <a:pt x="0" y="424180"/>
                  </a:lnTo>
                  <a:lnTo>
                    <a:pt x="146939" y="424180"/>
                  </a:lnTo>
                  <a:lnTo>
                    <a:pt x="146939" y="0"/>
                  </a:lnTo>
                  <a:lnTo>
                    <a:pt x="440817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7219152" y="1283202"/>
            <a:ext cx="3833495" cy="5412105"/>
            <a:chOff x="7219152" y="1283202"/>
            <a:chExt cx="3833495" cy="5412105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19152" y="1283202"/>
              <a:ext cx="3832931" cy="541173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302500" y="1382344"/>
              <a:ext cx="3670300" cy="520877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9308" y="5873496"/>
            <a:ext cx="4563300" cy="736053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438518"/>
            <a:ext cx="11057255" cy="89598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1239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885"/>
              </a:spcBef>
            </a:pPr>
            <a:r>
              <a:rPr dirty="0"/>
              <a:t>Roma</a:t>
            </a:r>
            <a:r>
              <a:rPr spc="-120" dirty="0"/>
              <a:t> </a:t>
            </a:r>
            <a:r>
              <a:rPr spc="-10" dirty="0"/>
              <a:t>Holocaust</a:t>
            </a:r>
            <a:r>
              <a:rPr spc="-90" dirty="0"/>
              <a:t> </a:t>
            </a:r>
            <a:r>
              <a:rPr dirty="0"/>
              <a:t>Inclusion:</a:t>
            </a:r>
            <a:r>
              <a:rPr spc="-100" dirty="0"/>
              <a:t> </a:t>
            </a:r>
            <a:r>
              <a:rPr dirty="0"/>
              <a:t>Hungarian</a:t>
            </a:r>
            <a:r>
              <a:rPr spc="-95" dirty="0"/>
              <a:t> </a:t>
            </a:r>
            <a:r>
              <a:rPr dirty="0"/>
              <a:t>Case</a:t>
            </a:r>
            <a:r>
              <a:rPr spc="-110" dirty="0"/>
              <a:t> </a:t>
            </a:r>
            <a:r>
              <a:rPr spc="-10" dirty="0"/>
              <a:t>Study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444" y="1905000"/>
            <a:ext cx="4618101" cy="167386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05968" y="1906397"/>
            <a:ext cx="4617085" cy="1672589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7112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60"/>
              </a:spcBef>
            </a:pPr>
            <a:endParaRPr sz="2000">
              <a:latin typeface="Times New Roman"/>
              <a:cs typeface="Times New Roman"/>
            </a:endParaRPr>
          </a:p>
          <a:p>
            <a:pPr marL="169545" marR="163195" indent="-1270" algn="ctr">
              <a:lnSpc>
                <a:spcPct val="100000"/>
              </a:lnSpc>
            </a:pP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According</a:t>
            </a:r>
            <a:r>
              <a:rPr sz="2000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20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most</a:t>
            </a:r>
            <a:r>
              <a:rPr sz="2000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recent</a:t>
            </a:r>
            <a:r>
              <a:rPr sz="2000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Hungarian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census</a:t>
            </a:r>
            <a:r>
              <a:rPr sz="20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2022,</a:t>
            </a:r>
            <a:r>
              <a:rPr sz="2000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20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2000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population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FFFFFF"/>
                </a:solidFill>
                <a:latin typeface="Calibri"/>
                <a:cs typeface="Calibri"/>
              </a:rPr>
              <a:t>was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reported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FFFF"/>
                </a:solidFill>
                <a:latin typeface="Calibri"/>
                <a:cs typeface="Calibri"/>
              </a:rPr>
              <a:t>as</a:t>
            </a:r>
            <a:r>
              <a:rPr sz="2000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approximately</a:t>
            </a:r>
            <a:r>
              <a:rPr sz="2000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FFFFFF"/>
                </a:solidFill>
                <a:latin typeface="Calibri"/>
                <a:cs typeface="Calibri"/>
              </a:rPr>
              <a:t>209,000.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61022" y="5875311"/>
            <a:ext cx="4561840" cy="73469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35560" rIns="0" bIns="0" rtlCol="0">
            <a:spAutoFit/>
          </a:bodyPr>
          <a:lstStyle/>
          <a:p>
            <a:pPr marL="257175" marR="248285" algn="just">
              <a:lnSpc>
                <a:spcPct val="100000"/>
              </a:lnSpc>
              <a:spcBef>
                <a:spcPts val="280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Based</a:t>
            </a:r>
            <a:r>
              <a:rPr sz="1400" b="1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sz="1400" b="1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2012</a:t>
            </a:r>
            <a:r>
              <a:rPr sz="1400" b="1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data,</a:t>
            </a:r>
            <a:r>
              <a:rPr sz="1400" b="1" spc="2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Hungary</a:t>
            </a:r>
            <a:r>
              <a:rPr sz="1400" b="1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has</a:t>
            </a:r>
            <a:r>
              <a:rPr sz="1400" b="1" spc="2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400" b="1" spc="2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fourth-largest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</a:t>
            </a:r>
            <a:r>
              <a:rPr sz="1400" b="1" spc="4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population</a:t>
            </a:r>
            <a:r>
              <a:rPr sz="1400" b="1" spc="4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among</a:t>
            </a:r>
            <a:r>
              <a:rPr sz="1400" b="1" spc="4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EU</a:t>
            </a:r>
            <a:r>
              <a:rPr sz="1400" b="1" spc="4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member</a:t>
            </a:r>
            <a:r>
              <a:rPr sz="1400" b="1" spc="4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states,</a:t>
            </a:r>
            <a:r>
              <a:rPr sz="1400" b="1" spc="4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after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Bulgaria</a:t>
            </a:r>
            <a:r>
              <a:rPr sz="14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(10.3%),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Slovakia</a:t>
            </a:r>
            <a:r>
              <a:rPr sz="1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(9.1%),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14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Romania</a:t>
            </a:r>
            <a:r>
              <a:rPr sz="14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(8.3%).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5585450" y="1851612"/>
            <a:ext cx="6123940" cy="3475354"/>
            <a:chOff x="5585450" y="1851612"/>
            <a:chExt cx="6123940" cy="3475354"/>
          </a:xfrm>
        </p:grpSpPr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85450" y="1851612"/>
              <a:ext cx="6123450" cy="347479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91631" y="1932431"/>
              <a:ext cx="5915406" cy="3308604"/>
            </a:xfrm>
            <a:prstGeom prst="rect">
              <a:avLst/>
            </a:prstGeom>
          </p:spPr>
        </p:pic>
      </p:grpSp>
      <p:sp>
        <p:nvSpPr>
          <p:cNvPr id="10" name="object 10"/>
          <p:cNvSpPr txBox="1"/>
          <p:nvPr/>
        </p:nvSpPr>
        <p:spPr>
          <a:xfrm>
            <a:off x="6324980" y="5297170"/>
            <a:ext cx="458089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76555" marR="5080" indent="-36449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ratio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Roma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population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Hungarian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districts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by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the </a:t>
            </a:r>
            <a:r>
              <a:rPr sz="1400" b="1" dirty="0">
                <a:latin typeface="Calibri"/>
                <a:cs typeface="Calibri"/>
              </a:rPr>
              <a:t>survey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University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Debrecen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(2010-</a:t>
            </a:r>
            <a:r>
              <a:rPr sz="1400" b="1" dirty="0">
                <a:latin typeface="Calibri"/>
                <a:cs typeface="Calibri"/>
              </a:rPr>
              <a:t>2013),</a:t>
            </a:r>
            <a:r>
              <a:rPr sz="1400" b="1" spc="15" dirty="0">
                <a:latin typeface="Calibri"/>
                <a:cs typeface="Calibri"/>
              </a:rPr>
              <a:t> </a:t>
            </a:r>
            <a:r>
              <a:rPr sz="1400" b="1" spc="-50" dirty="0">
                <a:latin typeface="Calibri"/>
                <a:cs typeface="Calibri"/>
              </a:rPr>
              <a:t>%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764535" y="3663315"/>
            <a:ext cx="171450" cy="640080"/>
          </a:xfrm>
          <a:custGeom>
            <a:avLst/>
            <a:gdLst/>
            <a:ahLst/>
            <a:cxnLst/>
            <a:rect l="l" t="t" r="r" b="b"/>
            <a:pathLst>
              <a:path w="171450" h="640079">
                <a:moveTo>
                  <a:pt x="0" y="467360"/>
                </a:moveTo>
                <a:lnTo>
                  <a:pt x="84074" y="639572"/>
                </a:lnTo>
                <a:lnTo>
                  <a:pt x="157136" y="496951"/>
                </a:lnTo>
                <a:lnTo>
                  <a:pt x="114045" y="496951"/>
                </a:lnTo>
                <a:lnTo>
                  <a:pt x="56895" y="496443"/>
                </a:lnTo>
                <a:lnTo>
                  <a:pt x="57155" y="469011"/>
                </a:lnTo>
                <a:lnTo>
                  <a:pt x="57166" y="467910"/>
                </a:lnTo>
                <a:lnTo>
                  <a:pt x="0" y="467360"/>
                </a:lnTo>
                <a:close/>
              </a:path>
              <a:path w="171450" h="640079">
                <a:moveTo>
                  <a:pt x="57166" y="467910"/>
                </a:moveTo>
                <a:lnTo>
                  <a:pt x="56895" y="496443"/>
                </a:lnTo>
                <a:lnTo>
                  <a:pt x="114045" y="496951"/>
                </a:lnTo>
                <a:lnTo>
                  <a:pt x="114310" y="469011"/>
                </a:lnTo>
                <a:lnTo>
                  <a:pt x="114315" y="468460"/>
                </a:lnTo>
                <a:lnTo>
                  <a:pt x="57166" y="467910"/>
                </a:lnTo>
                <a:close/>
              </a:path>
              <a:path w="171450" h="640079">
                <a:moveTo>
                  <a:pt x="114315" y="468460"/>
                </a:moveTo>
                <a:lnTo>
                  <a:pt x="114050" y="496443"/>
                </a:lnTo>
                <a:lnTo>
                  <a:pt x="114045" y="496951"/>
                </a:lnTo>
                <a:lnTo>
                  <a:pt x="157136" y="496951"/>
                </a:lnTo>
                <a:lnTo>
                  <a:pt x="171450" y="469011"/>
                </a:lnTo>
                <a:lnTo>
                  <a:pt x="114315" y="468460"/>
                </a:lnTo>
                <a:close/>
              </a:path>
              <a:path w="171450" h="640079">
                <a:moveTo>
                  <a:pt x="61594" y="0"/>
                </a:moveTo>
                <a:lnTo>
                  <a:pt x="57171" y="467360"/>
                </a:lnTo>
                <a:lnTo>
                  <a:pt x="57166" y="467910"/>
                </a:lnTo>
                <a:lnTo>
                  <a:pt x="114315" y="468460"/>
                </a:lnTo>
                <a:lnTo>
                  <a:pt x="118744" y="635"/>
                </a:lnTo>
                <a:lnTo>
                  <a:pt x="61594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59308" y="4347971"/>
            <a:ext cx="4576762" cy="65811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5591" y="5097779"/>
            <a:ext cx="4590542" cy="71092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46608" y="5099862"/>
            <a:ext cx="4589780" cy="70929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42545" rIns="0" bIns="0" rtlCol="0">
            <a:spAutoFit/>
          </a:bodyPr>
          <a:lstStyle/>
          <a:p>
            <a:pPr marL="263525" marR="273050" indent="-3175" algn="ctr">
              <a:lnSpc>
                <a:spcPct val="100000"/>
              </a:lnSpc>
              <a:spcBef>
                <a:spcPts val="33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Council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Europe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estimated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2014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that</a:t>
            </a:r>
            <a:r>
              <a:rPr sz="1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Hungary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had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around</a:t>
            </a:r>
            <a:r>
              <a:rPr sz="14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750,000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Roma,</a:t>
            </a:r>
            <a:r>
              <a:rPr sz="1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making</a:t>
            </a:r>
            <a:r>
              <a:rPr sz="1400" b="1" u="sng" spc="-4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up</a:t>
            </a:r>
            <a:r>
              <a:rPr sz="1400" b="1" u="sng" spc="-4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roughly</a:t>
            </a:r>
            <a:r>
              <a:rPr sz="1400" b="1" u="sng" spc="-5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7.49%</a:t>
            </a:r>
            <a:r>
              <a:rPr sz="1400" b="1" u="sng" spc="-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of</a:t>
            </a:r>
            <a:r>
              <a:rPr sz="1400" b="1" u="sng" spc="-4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spc="-2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the</a:t>
            </a:r>
            <a:r>
              <a:rPr sz="1400" b="1" u="none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cs typeface="Calibri"/>
              </a:rPr>
              <a:t>population.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61022" y="4349813"/>
            <a:ext cx="4575175" cy="656590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114935" rIns="0" bIns="0" rtlCol="0">
            <a:spAutoFit/>
          </a:bodyPr>
          <a:lstStyle/>
          <a:p>
            <a:pPr marL="255270" marR="365760">
              <a:lnSpc>
                <a:spcPct val="100000"/>
              </a:lnSpc>
              <a:spcBef>
                <a:spcPts val="905"/>
              </a:spcBef>
            </a:pP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significant</a:t>
            </a:r>
            <a:r>
              <a:rPr sz="14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decrease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from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2011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figure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 around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350,000,</a:t>
            </a:r>
            <a:r>
              <a:rPr sz="1400" b="1" spc="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representing</a:t>
            </a:r>
            <a:r>
              <a:rPr sz="1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drop</a:t>
            </a:r>
            <a:r>
              <a:rPr sz="1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1400" b="1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Calibri"/>
                <a:cs typeface="Calibri"/>
              </a:rPr>
              <a:t>about</a:t>
            </a:r>
            <a:r>
              <a:rPr sz="1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FFFFFF"/>
                </a:solidFill>
                <a:latin typeface="Calibri"/>
                <a:cs typeface="Calibri"/>
              </a:rPr>
              <a:t>one-third.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5374259" y="5993485"/>
            <a:ext cx="1393825" cy="498475"/>
            <a:chOff x="5374259" y="5993485"/>
            <a:chExt cx="1393825" cy="498475"/>
          </a:xfrm>
        </p:grpSpPr>
        <p:sp>
          <p:nvSpPr>
            <p:cNvPr id="17" name="object 17"/>
            <p:cNvSpPr/>
            <p:nvPr/>
          </p:nvSpPr>
          <p:spPr>
            <a:xfrm>
              <a:off x="5380609" y="5999835"/>
              <a:ext cx="1381125" cy="485775"/>
            </a:xfrm>
            <a:custGeom>
              <a:avLst/>
              <a:gdLst/>
              <a:ahLst/>
              <a:cxnLst/>
              <a:rect l="l" t="t" r="r" b="b"/>
              <a:pathLst>
                <a:path w="1381125" h="485775">
                  <a:moveTo>
                    <a:pt x="1138300" y="0"/>
                  </a:moveTo>
                  <a:lnTo>
                    <a:pt x="1138300" y="121297"/>
                  </a:lnTo>
                  <a:lnTo>
                    <a:pt x="0" y="121297"/>
                  </a:lnTo>
                  <a:lnTo>
                    <a:pt x="0" y="363893"/>
                  </a:lnTo>
                  <a:lnTo>
                    <a:pt x="1138300" y="363893"/>
                  </a:lnTo>
                  <a:lnTo>
                    <a:pt x="1138300" y="485190"/>
                  </a:lnTo>
                  <a:lnTo>
                    <a:pt x="1380997" y="242595"/>
                  </a:lnTo>
                  <a:lnTo>
                    <a:pt x="11383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380609" y="5999835"/>
              <a:ext cx="1381125" cy="485775"/>
            </a:xfrm>
            <a:custGeom>
              <a:avLst/>
              <a:gdLst/>
              <a:ahLst/>
              <a:cxnLst/>
              <a:rect l="l" t="t" r="r" b="b"/>
              <a:pathLst>
                <a:path w="1381125" h="485775">
                  <a:moveTo>
                    <a:pt x="0" y="121297"/>
                  </a:moveTo>
                  <a:lnTo>
                    <a:pt x="1138300" y="121297"/>
                  </a:lnTo>
                  <a:lnTo>
                    <a:pt x="1138300" y="0"/>
                  </a:lnTo>
                  <a:lnTo>
                    <a:pt x="1380997" y="242595"/>
                  </a:lnTo>
                  <a:lnTo>
                    <a:pt x="1138300" y="485190"/>
                  </a:lnTo>
                  <a:lnTo>
                    <a:pt x="1138300" y="363893"/>
                  </a:lnTo>
                  <a:lnTo>
                    <a:pt x="0" y="363893"/>
                  </a:lnTo>
                  <a:lnTo>
                    <a:pt x="0" y="121297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7063231" y="5933947"/>
            <a:ext cx="294132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dirty="0">
                <a:latin typeface="Calibri"/>
                <a:cs typeface="Calibri"/>
              </a:rPr>
              <a:t>Data</a:t>
            </a:r>
            <a:r>
              <a:rPr sz="3200" b="1" spc="-100" dirty="0">
                <a:latin typeface="Calibri"/>
                <a:cs typeface="Calibri"/>
              </a:rPr>
              <a:t> </a:t>
            </a:r>
            <a:r>
              <a:rPr sz="3200" b="1" spc="-10" dirty="0">
                <a:latin typeface="Calibri"/>
                <a:cs typeface="Calibri"/>
              </a:rPr>
              <a:t>Discrepancy</a:t>
            </a:r>
            <a:endParaRPr sz="3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34059" y="1405509"/>
            <a:ext cx="9263380" cy="1663064"/>
          </a:xfrm>
          <a:prstGeom prst="rect">
            <a:avLst/>
          </a:prstGeom>
        </p:spPr>
        <p:txBody>
          <a:bodyPr vert="horz" wrap="square" lIns="0" tIns="62230" rIns="0" bIns="0" rtlCol="0">
            <a:spAutoFit/>
          </a:bodyPr>
          <a:lstStyle/>
          <a:p>
            <a:pPr marL="355600" marR="5080" indent="-342900">
              <a:lnSpc>
                <a:spcPts val="2510"/>
              </a:lnSpc>
              <a:spcBef>
                <a:spcPts val="490"/>
              </a:spcBef>
              <a:buClr>
                <a:srgbClr val="111E46"/>
              </a:buClr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Curricula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textbooks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shape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national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narratives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construct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societal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definitions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nationhood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citizenship.</a:t>
            </a:r>
            <a:endParaRPr sz="2400">
              <a:latin typeface="Calibri"/>
              <a:cs typeface="Calibri"/>
            </a:endParaRPr>
          </a:p>
          <a:p>
            <a:pPr marL="355600" marR="89535" indent="-342900">
              <a:lnSpc>
                <a:spcPts val="2510"/>
              </a:lnSpc>
              <a:spcBef>
                <a:spcPts val="2485"/>
              </a:spcBef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Kelso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notes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cognitive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barriers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among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civic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teachers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can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stem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ignorance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personal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prejudice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toward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Romani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people.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438518"/>
            <a:ext cx="11057255" cy="89598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12395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885"/>
              </a:spcBef>
            </a:pPr>
            <a:r>
              <a:rPr dirty="0"/>
              <a:t>Roma</a:t>
            </a:r>
            <a:r>
              <a:rPr spc="-120" dirty="0"/>
              <a:t> </a:t>
            </a:r>
            <a:r>
              <a:rPr spc="-10" dirty="0"/>
              <a:t>Holocaust</a:t>
            </a:r>
            <a:r>
              <a:rPr spc="-90" dirty="0"/>
              <a:t> </a:t>
            </a:r>
            <a:r>
              <a:rPr dirty="0"/>
              <a:t>Inclusion:</a:t>
            </a:r>
            <a:r>
              <a:rPr spc="-100" dirty="0"/>
              <a:t> </a:t>
            </a:r>
            <a:r>
              <a:rPr dirty="0"/>
              <a:t>Hungarian</a:t>
            </a:r>
            <a:r>
              <a:rPr spc="-95" dirty="0"/>
              <a:t> </a:t>
            </a:r>
            <a:r>
              <a:rPr dirty="0"/>
              <a:t>Case</a:t>
            </a:r>
            <a:r>
              <a:rPr spc="-110" dirty="0"/>
              <a:t> </a:t>
            </a:r>
            <a:r>
              <a:rPr spc="-10" dirty="0"/>
              <a:t>Study</a:t>
            </a: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8496" y="3406140"/>
            <a:ext cx="2994532" cy="981583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3970020" y="3408006"/>
            <a:ext cx="2993390" cy="979805"/>
          </a:xfrm>
          <a:prstGeom prst="rect">
            <a:avLst/>
          </a:prstGeom>
          <a:ln w="12700">
            <a:solidFill>
              <a:srgbClr val="1A4BC7"/>
            </a:solidFill>
          </a:ln>
        </p:spPr>
        <p:txBody>
          <a:bodyPr vert="horz" wrap="square" lIns="0" tIns="287655" rIns="0" bIns="0" rtlCol="0">
            <a:spAutoFit/>
          </a:bodyPr>
          <a:lstStyle/>
          <a:p>
            <a:pPr marL="303530">
              <a:lnSpc>
                <a:spcPct val="100000"/>
              </a:lnSpc>
              <a:spcBef>
                <a:spcPts val="2265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Positive</a:t>
            </a:r>
            <a:r>
              <a:rPr sz="2400" b="1" spc="-1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Instances?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146805" y="5591352"/>
            <a:ext cx="1821814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635" algn="ctr">
              <a:lnSpc>
                <a:spcPct val="1071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included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pronoun </a:t>
            </a:r>
            <a:r>
              <a:rPr sz="1400" b="1" dirty="0">
                <a:latin typeface="Calibri"/>
                <a:cs typeface="Calibri"/>
              </a:rPr>
              <a:t>“we”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statements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such </a:t>
            </a:r>
            <a:r>
              <a:rPr sz="1400" b="1" dirty="0">
                <a:latin typeface="Calibri"/>
                <a:cs typeface="Calibri"/>
              </a:rPr>
              <a:t>as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“We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call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Roma</a:t>
            </a:r>
            <a:endParaRPr sz="1400">
              <a:latin typeface="Calibri"/>
              <a:cs typeface="Calibri"/>
            </a:endParaRPr>
          </a:p>
          <a:p>
            <a:pPr marR="5080" algn="ctr">
              <a:lnSpc>
                <a:spcPct val="100000"/>
              </a:lnSpc>
              <a:spcBef>
                <a:spcPts val="120"/>
              </a:spcBef>
            </a:pPr>
            <a:r>
              <a:rPr sz="1400" b="1" dirty="0">
                <a:latin typeface="Calibri"/>
                <a:cs typeface="Calibri"/>
              </a:rPr>
              <a:t>genocide</a:t>
            </a:r>
            <a:r>
              <a:rPr sz="1400" b="1" spc="-8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“Porajmos.”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04133" y="5377434"/>
            <a:ext cx="300228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Two</a:t>
            </a:r>
            <a:r>
              <a:rPr sz="1400" b="1" spc="-6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Hungarian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textbooks</a:t>
            </a:r>
            <a:r>
              <a:rPr sz="1400" b="1" spc="275" dirty="0">
                <a:latin typeface="Calibri"/>
                <a:cs typeface="Calibri"/>
              </a:rPr>
              <a:t> </a:t>
            </a:r>
            <a:r>
              <a:rPr sz="2100" b="1" baseline="1984" dirty="0">
                <a:latin typeface="Calibri"/>
                <a:cs typeface="Calibri"/>
              </a:rPr>
              <a:t>One</a:t>
            </a:r>
            <a:r>
              <a:rPr sz="2100" b="1" spc="-75" baseline="1984" dirty="0">
                <a:latin typeface="Calibri"/>
                <a:cs typeface="Calibri"/>
              </a:rPr>
              <a:t> </a:t>
            </a:r>
            <a:r>
              <a:rPr sz="2100" b="1" spc="-15" baseline="1984" dirty="0">
                <a:latin typeface="Calibri"/>
                <a:cs typeface="Calibri"/>
              </a:rPr>
              <a:t>textbook</a:t>
            </a:r>
            <a:endParaRPr sz="2100" baseline="1984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424419" y="3507765"/>
            <a:ext cx="3556635" cy="81026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7200"/>
              </a:lnSpc>
              <a:spcBef>
                <a:spcPts val="105"/>
              </a:spcBef>
            </a:pPr>
            <a:r>
              <a:rPr sz="1600" b="1" dirty="0">
                <a:latin typeface="Calibri"/>
                <a:cs typeface="Calibri"/>
              </a:rPr>
              <a:t>The</a:t>
            </a:r>
            <a:r>
              <a:rPr sz="1600" b="1" spc="240" dirty="0">
                <a:latin typeface="Calibri"/>
                <a:cs typeface="Calibri"/>
              </a:rPr>
              <a:t>  </a:t>
            </a:r>
            <a:r>
              <a:rPr sz="1600" b="1" dirty="0">
                <a:latin typeface="Calibri"/>
                <a:cs typeface="Calibri"/>
              </a:rPr>
              <a:t>need</a:t>
            </a:r>
            <a:r>
              <a:rPr sz="1600" b="1" spc="240" dirty="0">
                <a:latin typeface="Calibri"/>
                <a:cs typeface="Calibri"/>
              </a:rPr>
              <a:t>  </a:t>
            </a:r>
            <a:r>
              <a:rPr sz="1600" b="1" dirty="0">
                <a:latin typeface="Calibri"/>
                <a:cs typeface="Calibri"/>
              </a:rPr>
              <a:t>to</a:t>
            </a:r>
            <a:r>
              <a:rPr sz="1600" b="1" spc="240" dirty="0">
                <a:latin typeface="Calibri"/>
                <a:cs typeface="Calibri"/>
              </a:rPr>
              <a:t>  </a:t>
            </a:r>
            <a:r>
              <a:rPr sz="1600" b="1" dirty="0">
                <a:latin typeface="Calibri"/>
                <a:cs typeface="Calibri"/>
              </a:rPr>
              <a:t>show</a:t>
            </a:r>
            <a:r>
              <a:rPr sz="1600" b="1" spc="240" dirty="0">
                <a:latin typeface="Calibri"/>
                <a:cs typeface="Calibri"/>
              </a:rPr>
              <a:t>  </a:t>
            </a:r>
            <a:r>
              <a:rPr sz="1600" b="1" dirty="0">
                <a:latin typeface="Calibri"/>
                <a:cs typeface="Calibri"/>
              </a:rPr>
              <a:t>Roma</a:t>
            </a:r>
            <a:r>
              <a:rPr sz="1600" b="1" spc="235" dirty="0">
                <a:latin typeface="Calibri"/>
                <a:cs typeface="Calibri"/>
              </a:rPr>
              <a:t>  </a:t>
            </a:r>
            <a:r>
              <a:rPr sz="1600" b="1" dirty="0">
                <a:latin typeface="Calibri"/>
                <a:cs typeface="Calibri"/>
              </a:rPr>
              <a:t>stories</a:t>
            </a:r>
            <a:r>
              <a:rPr sz="1600" b="1" spc="245" dirty="0">
                <a:latin typeface="Calibri"/>
                <a:cs typeface="Calibri"/>
              </a:rPr>
              <a:t>  </a:t>
            </a:r>
            <a:r>
              <a:rPr sz="1600" b="1" spc="-25" dirty="0">
                <a:latin typeface="Calibri"/>
                <a:cs typeface="Calibri"/>
              </a:rPr>
              <a:t>of </a:t>
            </a:r>
            <a:r>
              <a:rPr sz="1600" b="1" dirty="0">
                <a:latin typeface="Calibri"/>
                <a:cs typeface="Calibri"/>
              </a:rPr>
              <a:t>Resistance</a:t>
            </a:r>
            <a:r>
              <a:rPr sz="1600" b="1" spc="24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–</a:t>
            </a:r>
            <a:r>
              <a:rPr sz="1600" b="1" spc="22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Johann</a:t>
            </a:r>
            <a:r>
              <a:rPr sz="1600" b="1" spc="23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Trollman’s</a:t>
            </a:r>
            <a:r>
              <a:rPr sz="1600" b="1" spc="23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example </a:t>
            </a:r>
            <a:r>
              <a:rPr sz="1600" b="1" dirty="0">
                <a:latin typeface="Calibri"/>
                <a:cs typeface="Calibri"/>
              </a:rPr>
              <a:t>from</a:t>
            </a:r>
            <a:r>
              <a:rPr sz="1600" b="1" spc="-55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German</a:t>
            </a:r>
            <a:r>
              <a:rPr sz="1600" b="1" spc="-6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historical</a:t>
            </a:r>
            <a:r>
              <a:rPr sz="1600" b="1" spc="-75" dirty="0">
                <a:latin typeface="Calibri"/>
                <a:cs typeface="Calibri"/>
              </a:rPr>
              <a:t> </a:t>
            </a:r>
            <a:r>
              <a:rPr sz="1600" b="1" spc="-10" dirty="0">
                <a:latin typeface="Calibri"/>
                <a:cs typeface="Calibri"/>
              </a:rPr>
              <a:t>textbooks.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6069" y="4379721"/>
            <a:ext cx="2409825" cy="2103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indent="36195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absence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terms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such</a:t>
            </a:r>
            <a:r>
              <a:rPr sz="1400" b="1" spc="-25" dirty="0">
                <a:latin typeface="Calibri"/>
                <a:cs typeface="Calibri"/>
              </a:rPr>
              <a:t> as </a:t>
            </a:r>
            <a:r>
              <a:rPr sz="1400" b="1" spc="-10" dirty="0">
                <a:latin typeface="Calibri"/>
                <a:cs typeface="Calibri"/>
              </a:rPr>
              <a:t>Porajmos</a:t>
            </a:r>
            <a:r>
              <a:rPr sz="1400" b="1" spc="-3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and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Samudaripen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may</a:t>
            </a:r>
            <a:r>
              <a:rPr sz="1400" b="1" u="none" spc="-25" dirty="0"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suggest</a:t>
            </a:r>
            <a:r>
              <a:rPr sz="1400" b="1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that</a:t>
            </a:r>
            <a:r>
              <a:rPr sz="1400" b="1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Roma</a:t>
            </a:r>
            <a:r>
              <a:rPr sz="1400" b="1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were</a:t>
            </a:r>
            <a:r>
              <a:rPr sz="1400" b="1" u="sng" spc="-5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spc="-2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not</a:t>
            </a:r>
            <a:r>
              <a:rPr sz="1400" b="1" u="none" spc="-25" dirty="0">
                <a:latin typeface="Calibri"/>
                <a:cs typeface="Calibri"/>
              </a:rPr>
              <a:t> </a:t>
            </a:r>
            <a:r>
              <a:rPr sz="14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considered</a:t>
            </a:r>
            <a:r>
              <a:rPr sz="1400" b="1" u="sng" spc="-4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part</a:t>
            </a:r>
            <a:r>
              <a:rPr sz="14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of</a:t>
            </a:r>
            <a:r>
              <a:rPr sz="1400" b="1" u="sng" spc="-5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the</a:t>
            </a:r>
            <a:r>
              <a:rPr sz="1400" b="1" u="sng" spc="-2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sz="14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intended</a:t>
            </a:r>
            <a:r>
              <a:rPr sz="1400" b="1" u="none" spc="-10" dirty="0">
                <a:latin typeface="Calibri"/>
                <a:cs typeface="Calibri"/>
              </a:rPr>
              <a:t> </a:t>
            </a:r>
            <a:r>
              <a:rPr sz="1400" b="1" u="sng" spc="-10" dirty="0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audience.</a:t>
            </a:r>
            <a:endParaRPr sz="1400">
              <a:latin typeface="Calibri"/>
              <a:cs typeface="Calibri"/>
            </a:endParaRPr>
          </a:p>
          <a:p>
            <a:pPr marL="114300" marR="109220" indent="1270" algn="ctr">
              <a:lnSpc>
                <a:spcPct val="100000"/>
              </a:lnSpc>
              <a:spcBef>
                <a:spcPts val="755"/>
              </a:spcBef>
            </a:pPr>
            <a:r>
              <a:rPr sz="1200" b="1" dirty="0">
                <a:latin typeface="Calibri"/>
                <a:cs typeface="Calibri"/>
              </a:rPr>
              <a:t>In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many other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textbooks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across </a:t>
            </a:r>
            <a:r>
              <a:rPr sz="1200" b="1" dirty="0">
                <a:latin typeface="Calibri"/>
                <a:cs typeface="Calibri"/>
              </a:rPr>
              <a:t>Albania,</a:t>
            </a:r>
            <a:r>
              <a:rPr sz="1200" b="1" spc="-5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Belgium,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Bulgaria,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Italy, </a:t>
            </a:r>
            <a:r>
              <a:rPr sz="1200" b="1" dirty="0">
                <a:latin typeface="Calibri"/>
                <a:cs typeface="Calibri"/>
              </a:rPr>
              <a:t>North</a:t>
            </a:r>
            <a:r>
              <a:rPr sz="1200" b="1" spc="-5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Macedonia,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Serbia,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and </a:t>
            </a:r>
            <a:r>
              <a:rPr sz="1200" b="1" dirty="0">
                <a:latin typeface="Calibri"/>
                <a:cs typeface="Calibri"/>
              </a:rPr>
              <a:t>Spain,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there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were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no</a:t>
            </a:r>
            <a:r>
              <a:rPr sz="1200" b="1" spc="-10" dirty="0">
                <a:latin typeface="Calibri"/>
                <a:cs typeface="Calibri"/>
              </a:rPr>
              <a:t> dedicated </a:t>
            </a:r>
            <a:r>
              <a:rPr sz="1200" b="1" dirty="0">
                <a:latin typeface="Calibri"/>
                <a:cs typeface="Calibri"/>
              </a:rPr>
              <a:t>sentences</a:t>
            </a:r>
            <a:r>
              <a:rPr sz="1200" b="1" spc="-4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on</a:t>
            </a:r>
            <a:r>
              <a:rPr sz="1200" b="1" spc="-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the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Roma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Holocaust.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087239" y="5586171"/>
            <a:ext cx="1001394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27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also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included </a:t>
            </a:r>
            <a:r>
              <a:rPr sz="1400" b="1" dirty="0">
                <a:latin typeface="Calibri"/>
                <a:cs typeface="Calibri"/>
              </a:rPr>
              <a:t>direct</a:t>
            </a:r>
            <a:r>
              <a:rPr sz="1400" b="1" spc="-5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quotes </a:t>
            </a:r>
            <a:r>
              <a:rPr sz="1400" b="1" dirty="0">
                <a:latin typeface="Calibri"/>
                <a:cs typeface="Calibri"/>
              </a:rPr>
              <a:t>from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Roma </a:t>
            </a:r>
            <a:r>
              <a:rPr sz="1400" b="1" spc="-10" dirty="0">
                <a:latin typeface="Calibri"/>
                <a:cs typeface="Calibri"/>
              </a:rPr>
              <a:t>individuals.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6213728" y="5381625"/>
            <a:ext cx="1484630" cy="10934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latin typeface="Calibri"/>
                <a:cs typeface="Calibri"/>
              </a:rPr>
              <a:t>Another</a:t>
            </a:r>
            <a:r>
              <a:rPr sz="1400" b="1" spc="-4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experience </a:t>
            </a:r>
            <a:r>
              <a:rPr sz="1400" b="1" dirty="0">
                <a:latin typeface="Calibri"/>
                <a:cs typeface="Calibri"/>
              </a:rPr>
              <a:t>from</a:t>
            </a:r>
            <a:r>
              <a:rPr sz="1400" b="1" spc="-5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Hungary </a:t>
            </a:r>
            <a:r>
              <a:rPr sz="1400" b="1" dirty="0">
                <a:latin typeface="Calibri"/>
                <a:cs typeface="Calibri"/>
              </a:rPr>
              <a:t>mentioning</a:t>
            </a:r>
            <a:r>
              <a:rPr sz="1400" b="1" spc="-70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spc="-25" dirty="0">
                <a:latin typeface="Calibri"/>
                <a:cs typeface="Calibri"/>
              </a:rPr>
              <a:t>co-</a:t>
            </a:r>
            <a:r>
              <a:rPr sz="1400" b="1" spc="-10" dirty="0">
                <a:latin typeface="Calibri"/>
                <a:cs typeface="Calibri"/>
              </a:rPr>
              <a:t>existence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has</a:t>
            </a:r>
            <a:r>
              <a:rPr sz="1400" b="1" spc="-20" dirty="0">
                <a:latin typeface="Calibri"/>
                <a:cs typeface="Calibri"/>
              </a:rPr>
              <a:t> been </a:t>
            </a:r>
            <a:r>
              <a:rPr sz="1400" b="1" dirty="0">
                <a:latin typeface="Calibri"/>
                <a:cs typeface="Calibri"/>
              </a:rPr>
              <a:t>published</a:t>
            </a:r>
            <a:r>
              <a:rPr sz="1400" b="1" spc="-6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in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20" dirty="0">
                <a:latin typeface="Calibri"/>
                <a:cs typeface="Calibri"/>
              </a:rPr>
              <a:t>2001.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035425" y="4494657"/>
            <a:ext cx="114300" cy="926465"/>
          </a:xfrm>
          <a:custGeom>
            <a:avLst/>
            <a:gdLst/>
            <a:ahLst/>
            <a:cxnLst/>
            <a:rect l="l" t="t" r="r" b="b"/>
            <a:pathLst>
              <a:path w="114300" h="926464">
                <a:moveTo>
                  <a:pt x="38100" y="812165"/>
                </a:moveTo>
                <a:lnTo>
                  <a:pt x="0" y="812165"/>
                </a:lnTo>
                <a:lnTo>
                  <a:pt x="57150" y="926465"/>
                </a:lnTo>
                <a:lnTo>
                  <a:pt x="104775" y="831215"/>
                </a:lnTo>
                <a:lnTo>
                  <a:pt x="38100" y="831215"/>
                </a:lnTo>
                <a:lnTo>
                  <a:pt x="38100" y="812165"/>
                </a:lnTo>
                <a:close/>
              </a:path>
              <a:path w="114300" h="926464">
                <a:moveTo>
                  <a:pt x="76200" y="0"/>
                </a:moveTo>
                <a:lnTo>
                  <a:pt x="38100" y="0"/>
                </a:lnTo>
                <a:lnTo>
                  <a:pt x="38100" y="831215"/>
                </a:lnTo>
                <a:lnTo>
                  <a:pt x="76200" y="831215"/>
                </a:lnTo>
                <a:lnTo>
                  <a:pt x="76200" y="0"/>
                </a:lnTo>
                <a:close/>
              </a:path>
              <a:path w="114300" h="926464">
                <a:moveTo>
                  <a:pt x="114300" y="812165"/>
                </a:moveTo>
                <a:lnTo>
                  <a:pt x="76200" y="812165"/>
                </a:lnTo>
                <a:lnTo>
                  <a:pt x="76200" y="831215"/>
                </a:lnTo>
                <a:lnTo>
                  <a:pt x="104775" y="831215"/>
                </a:lnTo>
                <a:lnTo>
                  <a:pt x="114300" y="81216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10403" y="4507103"/>
            <a:ext cx="114300" cy="817244"/>
          </a:xfrm>
          <a:custGeom>
            <a:avLst/>
            <a:gdLst/>
            <a:ahLst/>
            <a:cxnLst/>
            <a:rect l="l" t="t" r="r" b="b"/>
            <a:pathLst>
              <a:path w="114300" h="817245">
                <a:moveTo>
                  <a:pt x="38100" y="702691"/>
                </a:moveTo>
                <a:lnTo>
                  <a:pt x="0" y="702691"/>
                </a:lnTo>
                <a:lnTo>
                  <a:pt x="57150" y="816991"/>
                </a:lnTo>
                <a:lnTo>
                  <a:pt x="104775" y="721741"/>
                </a:lnTo>
                <a:lnTo>
                  <a:pt x="38100" y="721741"/>
                </a:lnTo>
                <a:lnTo>
                  <a:pt x="38100" y="702691"/>
                </a:lnTo>
                <a:close/>
              </a:path>
              <a:path w="114300" h="817245">
                <a:moveTo>
                  <a:pt x="76200" y="0"/>
                </a:moveTo>
                <a:lnTo>
                  <a:pt x="38100" y="0"/>
                </a:lnTo>
                <a:lnTo>
                  <a:pt x="38100" y="721741"/>
                </a:lnTo>
                <a:lnTo>
                  <a:pt x="76200" y="721741"/>
                </a:lnTo>
                <a:lnTo>
                  <a:pt x="76200" y="0"/>
                </a:lnTo>
                <a:close/>
              </a:path>
              <a:path w="114300" h="817245">
                <a:moveTo>
                  <a:pt x="114300" y="702691"/>
                </a:moveTo>
                <a:lnTo>
                  <a:pt x="76200" y="702691"/>
                </a:lnTo>
                <a:lnTo>
                  <a:pt x="76200" y="721741"/>
                </a:lnTo>
                <a:lnTo>
                  <a:pt x="104775" y="721741"/>
                </a:lnTo>
                <a:lnTo>
                  <a:pt x="114300" y="70269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6815455" y="4507103"/>
            <a:ext cx="114300" cy="843915"/>
          </a:xfrm>
          <a:custGeom>
            <a:avLst/>
            <a:gdLst/>
            <a:ahLst/>
            <a:cxnLst/>
            <a:rect l="l" t="t" r="r" b="b"/>
            <a:pathLst>
              <a:path w="114300" h="843914">
                <a:moveTo>
                  <a:pt x="38100" y="729234"/>
                </a:moveTo>
                <a:lnTo>
                  <a:pt x="0" y="729234"/>
                </a:lnTo>
                <a:lnTo>
                  <a:pt x="57150" y="843534"/>
                </a:lnTo>
                <a:lnTo>
                  <a:pt x="104775" y="748284"/>
                </a:lnTo>
                <a:lnTo>
                  <a:pt x="38100" y="748284"/>
                </a:lnTo>
                <a:lnTo>
                  <a:pt x="38100" y="729234"/>
                </a:lnTo>
                <a:close/>
              </a:path>
              <a:path w="114300" h="843914">
                <a:moveTo>
                  <a:pt x="76200" y="0"/>
                </a:moveTo>
                <a:lnTo>
                  <a:pt x="38100" y="0"/>
                </a:lnTo>
                <a:lnTo>
                  <a:pt x="38100" y="748284"/>
                </a:lnTo>
                <a:lnTo>
                  <a:pt x="76200" y="748284"/>
                </a:lnTo>
                <a:lnTo>
                  <a:pt x="76200" y="0"/>
                </a:lnTo>
                <a:close/>
              </a:path>
              <a:path w="114300" h="843914">
                <a:moveTo>
                  <a:pt x="114300" y="729234"/>
                </a:moveTo>
                <a:lnTo>
                  <a:pt x="76200" y="729234"/>
                </a:lnTo>
                <a:lnTo>
                  <a:pt x="76200" y="748284"/>
                </a:lnTo>
                <a:lnTo>
                  <a:pt x="104775" y="748284"/>
                </a:lnTo>
                <a:lnTo>
                  <a:pt x="114300" y="72923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139444" y="3383026"/>
            <a:ext cx="1819910" cy="6680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ctr">
              <a:lnSpc>
                <a:spcPct val="100400"/>
              </a:lnSpc>
              <a:spcBef>
                <a:spcPts val="95"/>
              </a:spcBef>
            </a:pPr>
            <a:r>
              <a:rPr sz="1400" b="1" dirty="0">
                <a:latin typeface="Calibri"/>
                <a:cs typeface="Calibri"/>
              </a:rPr>
              <a:t>Only</a:t>
            </a:r>
            <a:r>
              <a:rPr sz="1400" b="1" spc="-2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four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of</a:t>
            </a:r>
            <a:r>
              <a:rPr sz="1400" b="1" spc="-3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41</a:t>
            </a:r>
            <a:r>
              <a:rPr sz="1400" b="1" spc="-15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analyzed textbooks*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mentioned </a:t>
            </a:r>
            <a:r>
              <a:rPr sz="1400" b="1" dirty="0">
                <a:latin typeface="Calibri"/>
                <a:cs typeface="Calibri"/>
              </a:rPr>
              <a:t>the</a:t>
            </a:r>
            <a:r>
              <a:rPr sz="1400" b="1" spc="-45" dirty="0">
                <a:latin typeface="Calibri"/>
                <a:cs typeface="Calibri"/>
              </a:rPr>
              <a:t> </a:t>
            </a:r>
            <a:r>
              <a:rPr sz="1400" b="1" dirty="0">
                <a:latin typeface="Calibri"/>
                <a:cs typeface="Calibri"/>
              </a:rPr>
              <a:t>Roma</a:t>
            </a:r>
            <a:r>
              <a:rPr sz="1400" b="1" spc="-20" dirty="0">
                <a:latin typeface="Calibri"/>
                <a:cs typeface="Calibri"/>
              </a:rPr>
              <a:t> </a:t>
            </a:r>
            <a:r>
              <a:rPr sz="1400" b="1" spc="-10" dirty="0">
                <a:latin typeface="Calibri"/>
                <a:cs typeface="Calibri"/>
              </a:rPr>
              <a:t>Holocaust.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990976" y="3892296"/>
            <a:ext cx="335280" cy="1056640"/>
            <a:chOff x="2990976" y="3892296"/>
            <a:chExt cx="335280" cy="1056640"/>
          </a:xfrm>
        </p:grpSpPr>
        <p:sp>
          <p:nvSpPr>
            <p:cNvPr id="17" name="object 17"/>
            <p:cNvSpPr/>
            <p:nvPr/>
          </p:nvSpPr>
          <p:spPr>
            <a:xfrm>
              <a:off x="2997326" y="3898646"/>
              <a:ext cx="322580" cy="1043940"/>
            </a:xfrm>
            <a:custGeom>
              <a:avLst/>
              <a:gdLst/>
              <a:ahLst/>
              <a:cxnLst/>
              <a:rect l="l" t="t" r="r" b="b"/>
              <a:pathLst>
                <a:path w="322579" h="1043939">
                  <a:moveTo>
                    <a:pt x="181483" y="0"/>
                  </a:moveTo>
                  <a:lnTo>
                    <a:pt x="0" y="0"/>
                  </a:lnTo>
                  <a:lnTo>
                    <a:pt x="0" y="80644"/>
                  </a:lnTo>
                  <a:lnTo>
                    <a:pt x="181483" y="80644"/>
                  </a:lnTo>
                  <a:lnTo>
                    <a:pt x="205019" y="85393"/>
                  </a:lnTo>
                  <a:lnTo>
                    <a:pt x="224234" y="98345"/>
                  </a:lnTo>
                  <a:lnTo>
                    <a:pt x="237186" y="117560"/>
                  </a:lnTo>
                  <a:lnTo>
                    <a:pt x="241935" y="141096"/>
                  </a:lnTo>
                  <a:lnTo>
                    <a:pt x="241935" y="862583"/>
                  </a:lnTo>
                  <a:lnTo>
                    <a:pt x="237186" y="886120"/>
                  </a:lnTo>
                  <a:lnTo>
                    <a:pt x="224234" y="905335"/>
                  </a:lnTo>
                  <a:lnTo>
                    <a:pt x="205019" y="918287"/>
                  </a:lnTo>
                  <a:lnTo>
                    <a:pt x="181483" y="923035"/>
                  </a:lnTo>
                  <a:lnTo>
                    <a:pt x="161290" y="923035"/>
                  </a:lnTo>
                  <a:lnTo>
                    <a:pt x="161290" y="882649"/>
                  </a:lnTo>
                  <a:lnTo>
                    <a:pt x="80645" y="963294"/>
                  </a:lnTo>
                  <a:lnTo>
                    <a:pt x="161290" y="1043939"/>
                  </a:lnTo>
                  <a:lnTo>
                    <a:pt x="161290" y="1003680"/>
                  </a:lnTo>
                  <a:lnTo>
                    <a:pt x="181483" y="1003680"/>
                  </a:lnTo>
                  <a:lnTo>
                    <a:pt x="226051" y="996480"/>
                  </a:lnTo>
                  <a:lnTo>
                    <a:pt x="264780" y="976435"/>
                  </a:lnTo>
                  <a:lnTo>
                    <a:pt x="295334" y="945881"/>
                  </a:lnTo>
                  <a:lnTo>
                    <a:pt x="315379" y="907152"/>
                  </a:lnTo>
                  <a:lnTo>
                    <a:pt x="322580" y="862583"/>
                  </a:lnTo>
                  <a:lnTo>
                    <a:pt x="322580" y="141096"/>
                  </a:lnTo>
                  <a:lnTo>
                    <a:pt x="315379" y="96479"/>
                  </a:lnTo>
                  <a:lnTo>
                    <a:pt x="295334" y="57744"/>
                  </a:lnTo>
                  <a:lnTo>
                    <a:pt x="264780" y="27208"/>
                  </a:lnTo>
                  <a:lnTo>
                    <a:pt x="226051" y="7188"/>
                  </a:lnTo>
                  <a:lnTo>
                    <a:pt x="181483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2997326" y="3898646"/>
              <a:ext cx="322580" cy="1043940"/>
            </a:xfrm>
            <a:custGeom>
              <a:avLst/>
              <a:gdLst/>
              <a:ahLst/>
              <a:cxnLst/>
              <a:rect l="l" t="t" r="r" b="b"/>
              <a:pathLst>
                <a:path w="322579" h="1043939">
                  <a:moveTo>
                    <a:pt x="0" y="0"/>
                  </a:moveTo>
                  <a:lnTo>
                    <a:pt x="181483" y="0"/>
                  </a:lnTo>
                  <a:lnTo>
                    <a:pt x="226051" y="7188"/>
                  </a:lnTo>
                  <a:lnTo>
                    <a:pt x="264780" y="27208"/>
                  </a:lnTo>
                  <a:lnTo>
                    <a:pt x="295334" y="57744"/>
                  </a:lnTo>
                  <a:lnTo>
                    <a:pt x="315379" y="96479"/>
                  </a:lnTo>
                  <a:lnTo>
                    <a:pt x="322580" y="141096"/>
                  </a:lnTo>
                  <a:lnTo>
                    <a:pt x="322580" y="862583"/>
                  </a:lnTo>
                  <a:lnTo>
                    <a:pt x="315379" y="907152"/>
                  </a:lnTo>
                  <a:lnTo>
                    <a:pt x="295334" y="945881"/>
                  </a:lnTo>
                  <a:lnTo>
                    <a:pt x="264780" y="976435"/>
                  </a:lnTo>
                  <a:lnTo>
                    <a:pt x="226051" y="996480"/>
                  </a:lnTo>
                  <a:lnTo>
                    <a:pt x="181483" y="1003680"/>
                  </a:lnTo>
                  <a:lnTo>
                    <a:pt x="161290" y="1003680"/>
                  </a:lnTo>
                  <a:lnTo>
                    <a:pt x="161290" y="1043939"/>
                  </a:lnTo>
                  <a:lnTo>
                    <a:pt x="80645" y="963294"/>
                  </a:lnTo>
                  <a:lnTo>
                    <a:pt x="161290" y="882649"/>
                  </a:lnTo>
                  <a:lnTo>
                    <a:pt x="161290" y="923035"/>
                  </a:lnTo>
                  <a:lnTo>
                    <a:pt x="181483" y="923035"/>
                  </a:lnTo>
                  <a:lnTo>
                    <a:pt x="205019" y="918287"/>
                  </a:lnTo>
                  <a:lnTo>
                    <a:pt x="224234" y="905335"/>
                  </a:lnTo>
                  <a:lnTo>
                    <a:pt x="237186" y="886120"/>
                  </a:lnTo>
                  <a:lnTo>
                    <a:pt x="241935" y="862583"/>
                  </a:lnTo>
                  <a:lnTo>
                    <a:pt x="241935" y="141096"/>
                  </a:lnTo>
                  <a:lnTo>
                    <a:pt x="237186" y="117560"/>
                  </a:lnTo>
                  <a:lnTo>
                    <a:pt x="224234" y="98345"/>
                  </a:lnTo>
                  <a:lnTo>
                    <a:pt x="205019" y="85393"/>
                  </a:lnTo>
                  <a:lnTo>
                    <a:pt x="181483" y="80644"/>
                  </a:lnTo>
                  <a:lnTo>
                    <a:pt x="0" y="80644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/>
          <p:nvPr/>
        </p:nvSpPr>
        <p:spPr>
          <a:xfrm>
            <a:off x="3175126" y="3609975"/>
            <a:ext cx="632460" cy="114300"/>
          </a:xfrm>
          <a:custGeom>
            <a:avLst/>
            <a:gdLst/>
            <a:ahLst/>
            <a:cxnLst/>
            <a:rect l="l" t="t" r="r" b="b"/>
            <a:pathLst>
              <a:path w="632460" h="114300">
                <a:moveTo>
                  <a:pt x="114300" y="0"/>
                </a:moveTo>
                <a:lnTo>
                  <a:pt x="0" y="57150"/>
                </a:lnTo>
                <a:lnTo>
                  <a:pt x="114300" y="114300"/>
                </a:lnTo>
                <a:lnTo>
                  <a:pt x="114300" y="76200"/>
                </a:lnTo>
                <a:lnTo>
                  <a:pt x="95250" y="76200"/>
                </a:lnTo>
                <a:lnTo>
                  <a:pt x="95250" y="38100"/>
                </a:lnTo>
                <a:lnTo>
                  <a:pt x="114300" y="38100"/>
                </a:lnTo>
                <a:lnTo>
                  <a:pt x="114300" y="0"/>
                </a:lnTo>
                <a:close/>
              </a:path>
              <a:path w="632460" h="114300">
                <a:moveTo>
                  <a:pt x="114300" y="38100"/>
                </a:moveTo>
                <a:lnTo>
                  <a:pt x="95250" y="38100"/>
                </a:lnTo>
                <a:lnTo>
                  <a:pt x="95250" y="76200"/>
                </a:lnTo>
                <a:lnTo>
                  <a:pt x="114300" y="76200"/>
                </a:lnTo>
                <a:lnTo>
                  <a:pt x="114300" y="38100"/>
                </a:lnTo>
                <a:close/>
              </a:path>
              <a:path w="632460" h="114300">
                <a:moveTo>
                  <a:pt x="631951" y="38100"/>
                </a:moveTo>
                <a:lnTo>
                  <a:pt x="114300" y="38100"/>
                </a:lnTo>
                <a:lnTo>
                  <a:pt x="114300" y="76200"/>
                </a:lnTo>
                <a:lnTo>
                  <a:pt x="631951" y="76200"/>
                </a:lnTo>
                <a:lnTo>
                  <a:pt x="631951" y="381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110219" y="5674563"/>
            <a:ext cx="3503295" cy="8280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dirty="0">
                <a:latin typeface="Calibri"/>
                <a:cs typeface="Calibri"/>
              </a:rPr>
              <a:t>*Pecak,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M.,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Spielhaus,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R.,</a:t>
            </a:r>
            <a:r>
              <a:rPr sz="1050" spc="-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&amp;</a:t>
            </a:r>
            <a:r>
              <a:rPr sz="1050" spc="-10" dirty="0">
                <a:latin typeface="Calibri"/>
                <a:cs typeface="Calibri"/>
              </a:rPr>
              <a:t> Szakács-</a:t>
            </a:r>
            <a:r>
              <a:rPr sz="1050" dirty="0">
                <a:latin typeface="Calibri"/>
                <a:cs typeface="Calibri"/>
              </a:rPr>
              <a:t>Behling,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S.</a:t>
            </a:r>
            <a:r>
              <a:rPr sz="1050" spc="-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(2022).</a:t>
            </a:r>
            <a:r>
              <a:rPr sz="1050" spc="-45" dirty="0">
                <a:latin typeface="Calibri"/>
                <a:cs typeface="Calibri"/>
              </a:rPr>
              <a:t> </a:t>
            </a:r>
            <a:r>
              <a:rPr sz="1050" spc="-10" dirty="0">
                <a:latin typeface="Calibri"/>
                <a:cs typeface="Calibri"/>
              </a:rPr>
              <a:t>Between Antigypsyism</a:t>
            </a:r>
            <a:r>
              <a:rPr sz="1050" dirty="0">
                <a:latin typeface="Calibri"/>
                <a:cs typeface="Calibri"/>
              </a:rPr>
              <a:t> and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Human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Rights Education: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A</a:t>
            </a:r>
            <a:r>
              <a:rPr sz="1050" spc="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Critical</a:t>
            </a:r>
            <a:r>
              <a:rPr sz="1050" spc="-10" dirty="0">
                <a:latin typeface="Calibri"/>
                <a:cs typeface="Calibri"/>
              </a:rPr>
              <a:t> Discourse </a:t>
            </a:r>
            <a:r>
              <a:rPr sz="1050" dirty="0">
                <a:latin typeface="Calibri"/>
                <a:cs typeface="Calibri"/>
              </a:rPr>
              <a:t>Analysis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of</a:t>
            </a:r>
            <a:r>
              <a:rPr sz="1050" spc="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the</a:t>
            </a:r>
            <a:r>
              <a:rPr sz="1050" spc="-5" dirty="0">
                <a:latin typeface="Calibri"/>
                <a:cs typeface="Calibri"/>
              </a:rPr>
              <a:t> </a:t>
            </a:r>
            <a:r>
              <a:rPr sz="1050" spc="-10" dirty="0">
                <a:latin typeface="Calibri"/>
                <a:cs typeface="Calibri"/>
              </a:rPr>
              <a:t>Representations</a:t>
            </a:r>
            <a:r>
              <a:rPr sz="1050" spc="-1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of</a:t>
            </a:r>
            <a:r>
              <a:rPr sz="1050" spc="-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the</a:t>
            </a:r>
            <a:r>
              <a:rPr sz="1050" spc="5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Roma</a:t>
            </a:r>
            <a:r>
              <a:rPr sz="1050" spc="-1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Holocaust</a:t>
            </a:r>
            <a:r>
              <a:rPr sz="1050" spc="-5" dirty="0">
                <a:latin typeface="Calibri"/>
                <a:cs typeface="Calibri"/>
              </a:rPr>
              <a:t> </a:t>
            </a:r>
            <a:r>
              <a:rPr sz="1050" spc="-25" dirty="0">
                <a:latin typeface="Calibri"/>
                <a:cs typeface="Calibri"/>
              </a:rPr>
              <a:t>in </a:t>
            </a:r>
            <a:r>
              <a:rPr sz="1050" dirty="0">
                <a:latin typeface="Calibri"/>
                <a:cs typeface="Calibri"/>
              </a:rPr>
              <a:t>European</a:t>
            </a:r>
            <a:r>
              <a:rPr sz="1050" spc="-50" dirty="0">
                <a:latin typeface="Calibri"/>
                <a:cs typeface="Calibri"/>
              </a:rPr>
              <a:t> </a:t>
            </a:r>
            <a:r>
              <a:rPr sz="1050" dirty="0">
                <a:latin typeface="Calibri"/>
                <a:cs typeface="Calibri"/>
              </a:rPr>
              <a:t>Textbooks.</a:t>
            </a:r>
            <a:r>
              <a:rPr sz="1050" spc="-20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Critical</a:t>
            </a:r>
            <a:r>
              <a:rPr sz="1050" i="1" spc="-30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Romani</a:t>
            </a:r>
            <a:r>
              <a:rPr sz="1050" i="1" spc="-35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Studies</a:t>
            </a:r>
            <a:r>
              <a:rPr sz="1050" i="1" spc="-20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(Online)</a:t>
            </a:r>
            <a:r>
              <a:rPr sz="1050" dirty="0">
                <a:latin typeface="Calibri"/>
                <a:cs typeface="Calibri"/>
              </a:rPr>
              <a:t>,</a:t>
            </a:r>
            <a:r>
              <a:rPr sz="1050" spc="-45" dirty="0">
                <a:latin typeface="Calibri"/>
                <a:cs typeface="Calibri"/>
              </a:rPr>
              <a:t> </a:t>
            </a:r>
            <a:r>
              <a:rPr sz="1050" i="1" dirty="0">
                <a:latin typeface="Calibri"/>
                <a:cs typeface="Calibri"/>
              </a:rPr>
              <a:t>4</a:t>
            </a:r>
            <a:r>
              <a:rPr sz="1050" dirty="0">
                <a:latin typeface="Calibri"/>
                <a:cs typeface="Calibri"/>
              </a:rPr>
              <a:t>(2),</a:t>
            </a:r>
            <a:r>
              <a:rPr sz="1050" spc="-40" dirty="0">
                <a:latin typeface="Calibri"/>
                <a:cs typeface="Calibri"/>
              </a:rPr>
              <a:t> </a:t>
            </a:r>
            <a:r>
              <a:rPr sz="1050" spc="-20" dirty="0">
                <a:latin typeface="Calibri"/>
                <a:cs typeface="Calibri"/>
              </a:rPr>
              <a:t>100–</a:t>
            </a: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1050" dirty="0">
                <a:latin typeface="Calibri"/>
                <a:cs typeface="Calibri"/>
              </a:rPr>
              <a:t>120.</a:t>
            </a:r>
            <a:r>
              <a:rPr sz="1050" spc="-25" dirty="0">
                <a:latin typeface="Calibri"/>
                <a:cs typeface="Calibri"/>
              </a:rPr>
              <a:t> </a:t>
            </a:r>
            <a:r>
              <a:rPr sz="1050" u="sng" spc="-1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3"/>
              </a:rPr>
              <a:t>https://doi.org/10.29098/crs.v4i2.96</a:t>
            </a:r>
            <a:endParaRPr sz="10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1728</Words>
  <Application>Microsoft Office PowerPoint</Application>
  <PresentationFormat>Widescreen</PresentationFormat>
  <Paragraphs>106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Montserrat</vt:lpstr>
      <vt:lpstr>Times New Roman</vt:lpstr>
      <vt:lpstr>Office Theme</vt:lpstr>
      <vt:lpstr>PowerPoint Presentation</vt:lpstr>
      <vt:lpstr>Roma Holocaust*: A Brief Historical Overview</vt:lpstr>
      <vt:lpstr>Roma Holocaust: A Brief Historical Overview</vt:lpstr>
      <vt:lpstr>Roma Holocaust: A Brief Historical Overview</vt:lpstr>
      <vt:lpstr>Roma Holocaust: A Brief Historical Overview</vt:lpstr>
      <vt:lpstr>Roma Holocaust Integration into the European Memory</vt:lpstr>
      <vt:lpstr>The Current Look at the European Roma Population</vt:lpstr>
      <vt:lpstr>Roma Holocaust Inclusion: Hungarian Case Study</vt:lpstr>
      <vt:lpstr>Roma Holocaust Inclusion: Hungarian Case Study</vt:lpstr>
      <vt:lpstr>PowerPoint Presentation</vt:lpstr>
      <vt:lpstr>Conclusions</vt:lpstr>
      <vt:lpstr>Bibliography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2026-01-20T10:36:09Z</dcterms:created>
  <dcterms:modified xsi:type="dcterms:W3CDTF">2026-01-20T10:40:25Z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