
<file path=[Content_Types].xml><?xml version="1.0" encoding="utf-8"?>
<Types xmlns="http://schemas.openxmlformats.org/package/2006/content-types">
  <Default Extension="jpg" ContentType="image/jp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</p:sldIdLst>
  <p:sldSz cx="12192000" cy="6858000"/>
  <p:notesSz cx="12192000" cy="6858000"/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0" d="100"/>
          <a:sy n="90" d="100"/>
        </p:scale>
        <p:origin x="370" y="67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914400" y="2125980"/>
            <a:ext cx="10363200" cy="14401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600" b="1" i="0">
                <a:solidFill>
                  <a:schemeClr val="bg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828800" y="3840480"/>
            <a:ext cx="8534400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400" b="0" i="0">
                <a:solidFill>
                  <a:srgbClr val="111E46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1/20/2026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600" b="1" i="0">
                <a:solidFill>
                  <a:schemeClr val="bg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2400" b="0" i="0">
                <a:solidFill>
                  <a:srgbClr val="111E46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1/20/2026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600" b="1" i="0">
                <a:solidFill>
                  <a:schemeClr val="bg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60960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627888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1/20/2026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600" b="1" i="0">
                <a:solidFill>
                  <a:schemeClr val="bg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1/20/2026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Blan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0" y="2900032"/>
            <a:ext cx="12192000" cy="3035935"/>
          </a:xfrm>
          <a:custGeom>
            <a:avLst/>
            <a:gdLst/>
            <a:ahLst/>
            <a:cxnLst/>
            <a:rect l="l" t="t" r="r" b="b"/>
            <a:pathLst>
              <a:path w="12192000" h="3035935">
                <a:moveTo>
                  <a:pt x="12192000" y="0"/>
                </a:moveTo>
                <a:lnTo>
                  <a:pt x="0" y="0"/>
                </a:lnTo>
                <a:lnTo>
                  <a:pt x="0" y="3035554"/>
                </a:lnTo>
                <a:lnTo>
                  <a:pt x="12192000" y="3035554"/>
                </a:lnTo>
                <a:lnTo>
                  <a:pt x="12192000" y="0"/>
                </a:lnTo>
                <a:close/>
              </a:path>
            </a:pathLst>
          </a:custGeom>
          <a:solidFill>
            <a:srgbClr val="111E4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1/20/2026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11701144" y="6578092"/>
            <a:ext cx="266065" cy="0"/>
          </a:xfrm>
          <a:custGeom>
            <a:avLst/>
            <a:gdLst/>
            <a:ahLst/>
            <a:cxnLst/>
            <a:rect l="l" t="t" r="r" b="b"/>
            <a:pathLst>
              <a:path w="266065">
                <a:moveTo>
                  <a:pt x="0" y="0"/>
                </a:moveTo>
                <a:lnTo>
                  <a:pt x="265810" y="0"/>
                </a:lnTo>
              </a:path>
            </a:pathLst>
          </a:custGeom>
          <a:ln w="6350">
            <a:solidFill>
              <a:srgbClr val="1889B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7" name="bg object 17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11782994" y="4821890"/>
            <a:ext cx="102375" cy="1704652"/>
          </a:xfrm>
          <a:prstGeom prst="rect">
            <a:avLst/>
          </a:prstGeom>
        </p:spPr>
      </p:pic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0" y="578040"/>
            <a:ext cx="12192000" cy="1231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600" b="1" i="0">
                <a:solidFill>
                  <a:schemeClr val="bg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1010818" y="1645665"/>
            <a:ext cx="6864984" cy="388492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400" b="0" i="0">
                <a:solidFill>
                  <a:srgbClr val="111E46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4145280" y="6377940"/>
            <a:ext cx="390144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609600" y="6377940"/>
            <a:ext cx="280416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1/20/2026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8778240" y="6377940"/>
            <a:ext cx="280416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Relationship Id="rId5" Type="http://schemas.openxmlformats.org/officeDocument/2006/relationships/hyperlink" Target="http://www.website.eu/" TargetMode="Externa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hyperlink" Target="https://news.cgtn.com/news/2020-08-12/Shanghai-Jewish-Refugees-Museum-to-show-over-1-000-exhibits-STR53zGS4M/index.html" TargetMode="External"/><Relationship Id="rId3" Type="http://schemas.openxmlformats.org/officeDocument/2006/relationships/hyperlink" Target="https://www.shhkjrm.com/en/About_Us/About_the_Museum.htm" TargetMode="External"/><Relationship Id="rId7" Type="http://schemas.openxmlformats.org/officeDocument/2006/relationships/hyperlink" Target="https://en.wikipedia.org/wiki/Shanghai_Ghetto" TargetMode="External"/><Relationship Id="rId2" Type="http://schemas.openxmlformats.org/officeDocument/2006/relationships/hyperlink" Target="https://www.shhkjrm.com/zx/xwdt.htm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yadvashem.org/righteous/stories/ho.html" TargetMode="External"/><Relationship Id="rId5" Type="http://schemas.openxmlformats.org/officeDocument/2006/relationships/hyperlink" Target="https://www.ushmm.org/" TargetMode="External"/><Relationship Id="rId4" Type="http://schemas.openxmlformats.org/officeDocument/2006/relationships/hyperlink" Target="https://www.shhkjrm.com/en/Exhibitions/Permanent_Exhibition.htm" TargetMode="Externa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image" Target="../media/image3.png"/><Relationship Id="rId7" Type="http://schemas.openxmlformats.org/officeDocument/2006/relationships/image" Target="../media/image30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823834" y="787538"/>
            <a:ext cx="3433318" cy="1432918"/>
          </a:xfrm>
          <a:prstGeom prst="rect">
            <a:avLst/>
          </a:prstGeom>
        </p:spPr>
      </p:pic>
      <p:pic>
        <p:nvPicPr>
          <p:cNvPr id="3" name="object 3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9646429" y="6166714"/>
            <a:ext cx="2086400" cy="452118"/>
          </a:xfrm>
          <a:prstGeom prst="rect">
            <a:avLst/>
          </a:prstGeom>
        </p:spPr>
      </p:pic>
      <p:pic>
        <p:nvPicPr>
          <p:cNvPr id="4" name="object 4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433133" y="577469"/>
            <a:ext cx="5855335" cy="4921885"/>
          </a:xfrm>
          <a:prstGeom prst="rect">
            <a:avLst/>
          </a:prstGeom>
        </p:spPr>
      </p:pic>
      <p:sp>
        <p:nvSpPr>
          <p:cNvPr id="5" name="object 5"/>
          <p:cNvSpPr txBox="1"/>
          <p:nvPr/>
        </p:nvSpPr>
        <p:spPr>
          <a:xfrm>
            <a:off x="5391741" y="3200400"/>
            <a:ext cx="6495459" cy="2462213"/>
          </a:xfrm>
          <a:prstGeom prst="rect">
            <a:avLst/>
          </a:prstGeom>
          <a:solidFill>
            <a:srgbClr val="EE476F"/>
          </a:solidFill>
        </p:spPr>
        <p:txBody>
          <a:bodyPr vert="horz" wrap="square" lIns="0" tIns="0" rIns="0" bIns="0" rtlCol="0">
            <a:spAutoFit/>
          </a:bodyPr>
          <a:lstStyle/>
          <a:p>
            <a:pPr marL="206375">
              <a:lnSpc>
                <a:spcPts val="4795"/>
              </a:lnSpc>
            </a:pPr>
            <a:r>
              <a:rPr lang="en-GB" sz="4000" b="1" dirty="0">
                <a:solidFill>
                  <a:schemeClr val="bg1"/>
                </a:solidFill>
                <a:latin typeface="Calibri"/>
                <a:cs typeface="Calibri"/>
              </a:rPr>
              <a:t>From Refuge to Heritage: </a:t>
            </a:r>
          </a:p>
          <a:p>
            <a:pPr marL="206375">
              <a:lnSpc>
                <a:spcPts val="4795"/>
              </a:lnSpc>
            </a:pPr>
            <a:r>
              <a:rPr lang="en-GB" sz="4000" b="1" dirty="0">
                <a:solidFill>
                  <a:schemeClr val="bg1"/>
                </a:solidFill>
                <a:latin typeface="Calibri"/>
                <a:cs typeface="Calibri"/>
              </a:rPr>
              <a:t>The Jewish Refugees in Shanghai during the</a:t>
            </a:r>
          </a:p>
          <a:p>
            <a:pPr marL="206375">
              <a:lnSpc>
                <a:spcPts val="4795"/>
              </a:lnSpc>
            </a:pPr>
            <a:r>
              <a:rPr lang="en-GB" sz="4000" b="1" dirty="0">
                <a:solidFill>
                  <a:schemeClr val="bg1"/>
                </a:solidFill>
                <a:latin typeface="Calibri"/>
                <a:cs typeface="Calibri"/>
              </a:rPr>
              <a:t>Second World War</a:t>
            </a:r>
            <a:endParaRPr sz="4000" b="1" dirty="0">
              <a:solidFill>
                <a:schemeClr val="bg1"/>
              </a:solidFill>
              <a:latin typeface="Calibri"/>
              <a:cs typeface="Calibri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781545" y="3530892"/>
            <a:ext cx="596900" cy="3094355"/>
          </a:xfrm>
          <a:custGeom>
            <a:avLst/>
            <a:gdLst/>
            <a:ahLst/>
            <a:cxnLst/>
            <a:rect l="l" t="t" r="r" b="b"/>
            <a:pathLst>
              <a:path w="596900" h="3094354">
                <a:moveTo>
                  <a:pt x="596290" y="0"/>
                </a:moveTo>
                <a:lnTo>
                  <a:pt x="0" y="0"/>
                </a:lnTo>
                <a:lnTo>
                  <a:pt x="0" y="3094228"/>
                </a:lnTo>
                <a:lnTo>
                  <a:pt x="596290" y="3094228"/>
                </a:lnTo>
                <a:lnTo>
                  <a:pt x="596290" y="0"/>
                </a:lnTo>
                <a:close/>
              </a:path>
            </a:pathLst>
          </a:custGeom>
          <a:solidFill>
            <a:srgbClr val="1889B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930427" y="3929488"/>
            <a:ext cx="356235" cy="2300605"/>
          </a:xfrm>
          <a:prstGeom prst="rect">
            <a:avLst/>
          </a:prstGeom>
        </p:spPr>
        <p:txBody>
          <a:bodyPr vert="vert270" wrap="square" lIns="0" tIns="0" rIns="0" bIns="0" rtlCol="0">
            <a:spAutoFit/>
          </a:bodyPr>
          <a:lstStyle/>
          <a:p>
            <a:pPr marL="12700">
              <a:lnSpc>
                <a:spcPts val="2575"/>
              </a:lnSpc>
            </a:pPr>
            <a:r>
              <a:rPr sz="2600" spc="-20" dirty="0">
                <a:solidFill>
                  <a:srgbClr val="FFFFFF"/>
                </a:solidFill>
                <a:latin typeface="Calibri"/>
                <a:cs typeface="Calibri"/>
                <a:hlinkClick r:id="rId5"/>
              </a:rPr>
              <a:t>www.</a:t>
            </a:r>
            <a:r>
              <a:rPr sz="2600" b="1" spc="-20" dirty="0">
                <a:solidFill>
                  <a:srgbClr val="FFFFFF"/>
                </a:solidFill>
                <a:latin typeface="Calibri"/>
                <a:cs typeface="Calibri"/>
                <a:hlinkClick r:id="rId5"/>
              </a:rPr>
              <a:t>website.</a:t>
            </a:r>
            <a:r>
              <a:rPr sz="2600" spc="-20" dirty="0">
                <a:solidFill>
                  <a:srgbClr val="FFFFFF"/>
                </a:solidFill>
                <a:latin typeface="Calibri"/>
                <a:cs typeface="Calibri"/>
                <a:hlinkClick r:id="rId5"/>
              </a:rPr>
              <a:t>eu</a:t>
            </a:r>
            <a:endParaRPr sz="2600">
              <a:latin typeface="Calibri"/>
              <a:cs typeface="Calibri"/>
            </a:endParaRPr>
          </a:p>
        </p:txBody>
      </p:sp>
      <p:sp>
        <p:nvSpPr>
          <p:cNvPr id="9" name="object 9"/>
          <p:cNvSpPr/>
          <p:nvPr/>
        </p:nvSpPr>
        <p:spPr>
          <a:xfrm>
            <a:off x="0" y="1897507"/>
            <a:ext cx="895985" cy="895985"/>
          </a:xfrm>
          <a:custGeom>
            <a:avLst/>
            <a:gdLst/>
            <a:ahLst/>
            <a:cxnLst/>
            <a:rect l="l" t="t" r="r" b="b"/>
            <a:pathLst>
              <a:path w="895985" h="895985">
                <a:moveTo>
                  <a:pt x="447967" y="0"/>
                </a:moveTo>
                <a:lnTo>
                  <a:pt x="399155" y="2628"/>
                </a:lnTo>
                <a:lnTo>
                  <a:pt x="351866" y="10330"/>
                </a:lnTo>
                <a:lnTo>
                  <a:pt x="306373" y="22834"/>
                </a:lnTo>
                <a:lnTo>
                  <a:pt x="262949" y="39866"/>
                </a:lnTo>
                <a:lnTo>
                  <a:pt x="221868" y="61152"/>
                </a:lnTo>
                <a:lnTo>
                  <a:pt x="183402" y="86420"/>
                </a:lnTo>
                <a:lnTo>
                  <a:pt x="147825" y="115397"/>
                </a:lnTo>
                <a:lnTo>
                  <a:pt x="115410" y="147809"/>
                </a:lnTo>
                <a:lnTo>
                  <a:pt x="86430" y="183382"/>
                </a:lnTo>
                <a:lnTo>
                  <a:pt x="61159" y="221845"/>
                </a:lnTo>
                <a:lnTo>
                  <a:pt x="39871" y="262923"/>
                </a:lnTo>
                <a:lnTo>
                  <a:pt x="22837" y="306344"/>
                </a:lnTo>
                <a:lnTo>
                  <a:pt x="10332" y="351834"/>
                </a:lnTo>
                <a:lnTo>
                  <a:pt x="2628" y="399120"/>
                </a:lnTo>
                <a:lnTo>
                  <a:pt x="0" y="447928"/>
                </a:lnTo>
                <a:lnTo>
                  <a:pt x="2628" y="496737"/>
                </a:lnTo>
                <a:lnTo>
                  <a:pt x="10332" y="544023"/>
                </a:lnTo>
                <a:lnTo>
                  <a:pt x="22837" y="589513"/>
                </a:lnTo>
                <a:lnTo>
                  <a:pt x="39871" y="632934"/>
                </a:lnTo>
                <a:lnTo>
                  <a:pt x="61159" y="674012"/>
                </a:lnTo>
                <a:lnTo>
                  <a:pt x="86430" y="712475"/>
                </a:lnTo>
                <a:lnTo>
                  <a:pt x="115410" y="748048"/>
                </a:lnTo>
                <a:lnTo>
                  <a:pt x="147825" y="780460"/>
                </a:lnTo>
                <a:lnTo>
                  <a:pt x="183402" y="809437"/>
                </a:lnTo>
                <a:lnTo>
                  <a:pt x="221868" y="834705"/>
                </a:lnTo>
                <a:lnTo>
                  <a:pt x="262949" y="855991"/>
                </a:lnTo>
                <a:lnTo>
                  <a:pt x="306373" y="873023"/>
                </a:lnTo>
                <a:lnTo>
                  <a:pt x="351866" y="885527"/>
                </a:lnTo>
                <a:lnTo>
                  <a:pt x="399155" y="893229"/>
                </a:lnTo>
                <a:lnTo>
                  <a:pt x="447967" y="895857"/>
                </a:lnTo>
                <a:lnTo>
                  <a:pt x="496778" y="893229"/>
                </a:lnTo>
                <a:lnTo>
                  <a:pt x="544067" y="885527"/>
                </a:lnTo>
                <a:lnTo>
                  <a:pt x="589560" y="873023"/>
                </a:lnTo>
                <a:lnTo>
                  <a:pt x="632984" y="855991"/>
                </a:lnTo>
                <a:lnTo>
                  <a:pt x="674066" y="834705"/>
                </a:lnTo>
                <a:lnTo>
                  <a:pt x="712532" y="809437"/>
                </a:lnTo>
                <a:lnTo>
                  <a:pt x="748109" y="780460"/>
                </a:lnTo>
                <a:lnTo>
                  <a:pt x="780524" y="748048"/>
                </a:lnTo>
                <a:lnTo>
                  <a:pt x="809503" y="712475"/>
                </a:lnTo>
                <a:lnTo>
                  <a:pt x="834774" y="674012"/>
                </a:lnTo>
                <a:lnTo>
                  <a:pt x="856063" y="632934"/>
                </a:lnTo>
                <a:lnTo>
                  <a:pt x="873096" y="589513"/>
                </a:lnTo>
                <a:lnTo>
                  <a:pt x="885602" y="544023"/>
                </a:lnTo>
                <a:lnTo>
                  <a:pt x="893305" y="496737"/>
                </a:lnTo>
                <a:lnTo>
                  <a:pt x="895934" y="447928"/>
                </a:lnTo>
                <a:lnTo>
                  <a:pt x="893305" y="399120"/>
                </a:lnTo>
                <a:lnTo>
                  <a:pt x="885602" y="351834"/>
                </a:lnTo>
                <a:lnTo>
                  <a:pt x="873096" y="306344"/>
                </a:lnTo>
                <a:lnTo>
                  <a:pt x="856063" y="262923"/>
                </a:lnTo>
                <a:lnTo>
                  <a:pt x="834774" y="221845"/>
                </a:lnTo>
                <a:lnTo>
                  <a:pt x="809503" y="183382"/>
                </a:lnTo>
                <a:lnTo>
                  <a:pt x="780524" y="147809"/>
                </a:lnTo>
                <a:lnTo>
                  <a:pt x="748109" y="115397"/>
                </a:lnTo>
                <a:lnTo>
                  <a:pt x="712532" y="86420"/>
                </a:lnTo>
                <a:lnTo>
                  <a:pt x="674066" y="61152"/>
                </a:lnTo>
                <a:lnTo>
                  <a:pt x="632984" y="39866"/>
                </a:lnTo>
                <a:lnTo>
                  <a:pt x="589560" y="22834"/>
                </a:lnTo>
                <a:lnTo>
                  <a:pt x="544067" y="10330"/>
                </a:lnTo>
                <a:lnTo>
                  <a:pt x="496778" y="2628"/>
                </a:lnTo>
                <a:lnTo>
                  <a:pt x="447967" y="0"/>
                </a:lnTo>
                <a:close/>
              </a:path>
            </a:pathLst>
          </a:custGeom>
          <a:solidFill>
            <a:srgbClr val="4DBC97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4965" indent="-342265" algn="just">
              <a:lnSpc>
                <a:spcPts val="2695"/>
              </a:lnSpc>
              <a:spcBef>
                <a:spcPts val="100"/>
              </a:spcBef>
              <a:buClr>
                <a:srgbClr val="111E46"/>
              </a:buClr>
              <a:buFont typeface="Wingdings"/>
              <a:buChar char=""/>
              <a:tabLst>
                <a:tab pos="354965" algn="l"/>
              </a:tabLst>
            </a:pPr>
            <a:r>
              <a:rPr dirty="0"/>
              <a:t>After</a:t>
            </a:r>
            <a:r>
              <a:rPr spc="-75" dirty="0"/>
              <a:t> </a:t>
            </a:r>
            <a:r>
              <a:rPr dirty="0"/>
              <a:t>the</a:t>
            </a:r>
            <a:r>
              <a:rPr spc="-65" dirty="0"/>
              <a:t> </a:t>
            </a:r>
            <a:r>
              <a:rPr spc="-10" dirty="0"/>
              <a:t>War:</a:t>
            </a:r>
            <a:r>
              <a:rPr spc="-75" dirty="0"/>
              <a:t> </a:t>
            </a:r>
            <a:r>
              <a:rPr dirty="0"/>
              <a:t>Dispersal</a:t>
            </a:r>
            <a:r>
              <a:rPr spc="-90" dirty="0"/>
              <a:t> </a:t>
            </a:r>
            <a:r>
              <a:rPr dirty="0"/>
              <a:t>and</a:t>
            </a:r>
            <a:r>
              <a:rPr spc="-70" dirty="0"/>
              <a:t> </a:t>
            </a:r>
            <a:r>
              <a:rPr dirty="0"/>
              <a:t>Early</a:t>
            </a:r>
            <a:r>
              <a:rPr spc="-85" dirty="0"/>
              <a:t> </a:t>
            </a:r>
            <a:r>
              <a:rPr spc="-10" dirty="0"/>
              <a:t>Silence</a:t>
            </a:r>
          </a:p>
          <a:p>
            <a:pPr marL="354965" marR="6350" indent="-342900" algn="just">
              <a:lnSpc>
                <a:spcPts val="2500"/>
              </a:lnSpc>
              <a:spcBef>
                <a:spcPts val="215"/>
              </a:spcBef>
              <a:buFont typeface="Wingdings"/>
              <a:buChar char=""/>
              <a:tabLst>
                <a:tab pos="354965" algn="l"/>
              </a:tabLst>
            </a:pPr>
            <a:r>
              <a:rPr dirty="0"/>
              <a:t>After</a:t>
            </a:r>
            <a:r>
              <a:rPr spc="375" dirty="0"/>
              <a:t> </a:t>
            </a:r>
            <a:r>
              <a:rPr dirty="0"/>
              <a:t>Shanghai’s</a:t>
            </a:r>
            <a:r>
              <a:rPr spc="360" dirty="0"/>
              <a:t> </a:t>
            </a:r>
            <a:r>
              <a:rPr dirty="0"/>
              <a:t>liberation</a:t>
            </a:r>
            <a:r>
              <a:rPr spc="365" dirty="0"/>
              <a:t> </a:t>
            </a:r>
            <a:r>
              <a:rPr dirty="0"/>
              <a:t>in</a:t>
            </a:r>
            <a:r>
              <a:rPr spc="370" dirty="0"/>
              <a:t> </a:t>
            </a:r>
            <a:r>
              <a:rPr dirty="0"/>
              <a:t>1945,</a:t>
            </a:r>
            <a:r>
              <a:rPr spc="380" dirty="0"/>
              <a:t> </a:t>
            </a:r>
            <a:r>
              <a:rPr dirty="0"/>
              <a:t>most</a:t>
            </a:r>
            <a:r>
              <a:rPr spc="370" dirty="0"/>
              <a:t> </a:t>
            </a:r>
            <a:r>
              <a:rPr spc="-10" dirty="0"/>
              <a:t>refugees </a:t>
            </a:r>
            <a:r>
              <a:rPr dirty="0"/>
              <a:t>left</a:t>
            </a:r>
            <a:r>
              <a:rPr spc="204" dirty="0"/>
              <a:t> </a:t>
            </a:r>
            <a:r>
              <a:rPr dirty="0"/>
              <a:t>the</a:t>
            </a:r>
            <a:r>
              <a:rPr spc="210" dirty="0"/>
              <a:t> </a:t>
            </a:r>
            <a:r>
              <a:rPr dirty="0"/>
              <a:t>city</a:t>
            </a:r>
            <a:r>
              <a:rPr spc="210" dirty="0"/>
              <a:t> </a:t>
            </a:r>
            <a:r>
              <a:rPr dirty="0"/>
              <a:t>for</a:t>
            </a:r>
            <a:r>
              <a:rPr spc="210" dirty="0"/>
              <a:t> </a:t>
            </a:r>
            <a:r>
              <a:rPr dirty="0"/>
              <a:t>the</a:t>
            </a:r>
            <a:r>
              <a:rPr spc="204" dirty="0"/>
              <a:t> </a:t>
            </a:r>
            <a:r>
              <a:rPr dirty="0"/>
              <a:t>U.S.,</a:t>
            </a:r>
            <a:r>
              <a:rPr spc="210" dirty="0"/>
              <a:t> </a:t>
            </a:r>
            <a:r>
              <a:rPr dirty="0"/>
              <a:t>Israel,</a:t>
            </a:r>
            <a:r>
              <a:rPr spc="204" dirty="0"/>
              <a:t> </a:t>
            </a:r>
            <a:r>
              <a:rPr dirty="0"/>
              <a:t>Australia</a:t>
            </a:r>
            <a:r>
              <a:rPr spc="210" dirty="0"/>
              <a:t> </a:t>
            </a:r>
            <a:r>
              <a:rPr dirty="0"/>
              <a:t>and</a:t>
            </a:r>
            <a:r>
              <a:rPr spc="210" dirty="0"/>
              <a:t> </a:t>
            </a:r>
            <a:r>
              <a:rPr spc="-10" dirty="0"/>
              <a:t>other destinations</a:t>
            </a:r>
          </a:p>
          <a:p>
            <a:pPr marL="354965" marR="5080" indent="-342900" algn="just">
              <a:lnSpc>
                <a:spcPts val="2500"/>
              </a:lnSpc>
              <a:buFont typeface="Wingdings"/>
              <a:buChar char=""/>
              <a:tabLst>
                <a:tab pos="354965" algn="l"/>
              </a:tabLst>
            </a:pPr>
            <a:r>
              <a:rPr dirty="0"/>
              <a:t>The</a:t>
            </a:r>
            <a:r>
              <a:rPr spc="290" dirty="0"/>
              <a:t> </a:t>
            </a:r>
            <a:r>
              <a:rPr dirty="0"/>
              <a:t>wartime</a:t>
            </a:r>
            <a:r>
              <a:rPr spc="295" dirty="0"/>
              <a:t> </a:t>
            </a:r>
            <a:r>
              <a:rPr dirty="0"/>
              <a:t>refugee</a:t>
            </a:r>
            <a:r>
              <a:rPr spc="305" dirty="0"/>
              <a:t> </a:t>
            </a:r>
            <a:r>
              <a:rPr dirty="0"/>
              <a:t>community</a:t>
            </a:r>
            <a:r>
              <a:rPr spc="305" dirty="0"/>
              <a:t> </a:t>
            </a:r>
            <a:r>
              <a:rPr dirty="0"/>
              <a:t>dissolved</a:t>
            </a:r>
            <a:r>
              <a:rPr spc="285" dirty="0"/>
              <a:t> </a:t>
            </a:r>
            <a:r>
              <a:rPr spc="-10" dirty="0"/>
              <a:t>quickly, </a:t>
            </a:r>
            <a:r>
              <a:rPr dirty="0"/>
              <a:t>and</a:t>
            </a:r>
            <a:r>
              <a:rPr spc="-70" dirty="0"/>
              <a:t> </a:t>
            </a:r>
            <a:r>
              <a:rPr dirty="0"/>
              <a:t>Hongkou</a:t>
            </a:r>
            <a:r>
              <a:rPr spc="-75" dirty="0"/>
              <a:t> </a:t>
            </a:r>
            <a:r>
              <a:rPr dirty="0"/>
              <a:t>changed</a:t>
            </a:r>
            <a:r>
              <a:rPr spc="-60" dirty="0"/>
              <a:t> </a:t>
            </a:r>
            <a:r>
              <a:rPr dirty="0"/>
              <a:t>once</a:t>
            </a:r>
            <a:r>
              <a:rPr spc="-65" dirty="0"/>
              <a:t> </a:t>
            </a:r>
            <a:r>
              <a:rPr spc="-10" dirty="0"/>
              <a:t>again</a:t>
            </a:r>
          </a:p>
          <a:p>
            <a:pPr marL="354965" indent="-342265" algn="just">
              <a:lnSpc>
                <a:spcPts val="2285"/>
              </a:lnSpc>
              <a:buFont typeface="Wingdings"/>
              <a:buChar char=""/>
              <a:tabLst>
                <a:tab pos="354965" algn="l"/>
              </a:tabLst>
            </a:pPr>
            <a:r>
              <a:rPr dirty="0"/>
              <a:t>For</a:t>
            </a:r>
            <a:r>
              <a:rPr spc="270" dirty="0"/>
              <a:t> </a:t>
            </a:r>
            <a:r>
              <a:rPr dirty="0"/>
              <a:t>decades,</a:t>
            </a:r>
            <a:r>
              <a:rPr spc="270" dirty="0"/>
              <a:t> </a:t>
            </a:r>
            <a:r>
              <a:rPr dirty="0"/>
              <a:t>the</a:t>
            </a:r>
            <a:r>
              <a:rPr spc="265" dirty="0"/>
              <a:t> </a:t>
            </a:r>
            <a:r>
              <a:rPr dirty="0"/>
              <a:t>“Shanghai</a:t>
            </a:r>
            <a:r>
              <a:rPr spc="260" dirty="0"/>
              <a:t> </a:t>
            </a:r>
            <a:r>
              <a:rPr dirty="0"/>
              <a:t>years”</a:t>
            </a:r>
            <a:r>
              <a:rPr spc="250" dirty="0"/>
              <a:t> </a:t>
            </a:r>
            <a:r>
              <a:rPr dirty="0"/>
              <a:t>survived</a:t>
            </a:r>
            <a:r>
              <a:rPr spc="280" dirty="0"/>
              <a:t> </a:t>
            </a:r>
            <a:r>
              <a:rPr spc="-10" dirty="0"/>
              <a:t>mainly</a:t>
            </a:r>
          </a:p>
          <a:p>
            <a:pPr marL="354965" algn="just">
              <a:lnSpc>
                <a:spcPts val="2500"/>
              </a:lnSpc>
            </a:pPr>
            <a:r>
              <a:rPr dirty="0"/>
              <a:t>in</a:t>
            </a:r>
            <a:r>
              <a:rPr spc="-70" dirty="0"/>
              <a:t> </a:t>
            </a:r>
            <a:r>
              <a:rPr dirty="0"/>
              <a:t>family</a:t>
            </a:r>
            <a:r>
              <a:rPr spc="-65" dirty="0"/>
              <a:t> </a:t>
            </a:r>
            <a:r>
              <a:rPr dirty="0"/>
              <a:t>memories</a:t>
            </a:r>
            <a:r>
              <a:rPr spc="-80" dirty="0"/>
              <a:t> </a:t>
            </a:r>
            <a:r>
              <a:rPr dirty="0"/>
              <a:t>and</a:t>
            </a:r>
            <a:r>
              <a:rPr spc="-65" dirty="0"/>
              <a:t> </a:t>
            </a:r>
            <a:r>
              <a:rPr spc="-10" dirty="0"/>
              <a:t>scattered</a:t>
            </a:r>
            <a:r>
              <a:rPr spc="-65" dirty="0"/>
              <a:t> </a:t>
            </a:r>
            <a:r>
              <a:rPr spc="-10" dirty="0"/>
              <a:t>documents</a:t>
            </a:r>
          </a:p>
          <a:p>
            <a:pPr marL="354965" marR="5715" indent="-342900" algn="just">
              <a:lnSpc>
                <a:spcPct val="86800"/>
              </a:lnSpc>
              <a:spcBef>
                <a:spcPts val="190"/>
              </a:spcBef>
              <a:buFont typeface="Wingdings"/>
              <a:buChar char=""/>
              <a:tabLst>
                <a:tab pos="354965" algn="l"/>
              </a:tabLst>
            </a:pPr>
            <a:r>
              <a:rPr dirty="0"/>
              <a:t>From</a:t>
            </a:r>
            <a:r>
              <a:rPr spc="245" dirty="0"/>
              <a:t> </a:t>
            </a:r>
            <a:r>
              <a:rPr dirty="0"/>
              <a:t>the</a:t>
            </a:r>
            <a:r>
              <a:rPr spc="254" dirty="0"/>
              <a:t> </a:t>
            </a:r>
            <a:r>
              <a:rPr dirty="0"/>
              <a:t>1990s</a:t>
            </a:r>
            <a:r>
              <a:rPr spc="254" dirty="0"/>
              <a:t> </a:t>
            </a:r>
            <a:r>
              <a:rPr dirty="0"/>
              <a:t>onward,</a:t>
            </a:r>
            <a:r>
              <a:rPr spc="250" dirty="0"/>
              <a:t> </a:t>
            </a:r>
            <a:r>
              <a:rPr dirty="0"/>
              <a:t>with</a:t>
            </a:r>
            <a:r>
              <a:rPr spc="254" dirty="0"/>
              <a:t> </a:t>
            </a:r>
            <a:r>
              <a:rPr dirty="0"/>
              <a:t>the</a:t>
            </a:r>
            <a:r>
              <a:rPr spc="260" dirty="0"/>
              <a:t> </a:t>
            </a:r>
            <a:r>
              <a:rPr dirty="0"/>
              <a:t>normalization</a:t>
            </a:r>
            <a:r>
              <a:rPr spc="254" dirty="0"/>
              <a:t> </a:t>
            </a:r>
            <a:r>
              <a:rPr spc="-35" dirty="0"/>
              <a:t>of </a:t>
            </a:r>
            <a:r>
              <a:rPr spc="-10" dirty="0"/>
              <a:t>China–</a:t>
            </a:r>
            <a:r>
              <a:rPr dirty="0"/>
              <a:t>Israel</a:t>
            </a:r>
            <a:r>
              <a:rPr spc="225" dirty="0"/>
              <a:t>  </a:t>
            </a:r>
            <a:r>
              <a:rPr dirty="0"/>
              <a:t>relations</a:t>
            </a:r>
            <a:r>
              <a:rPr spc="225" dirty="0"/>
              <a:t>  </a:t>
            </a:r>
            <a:r>
              <a:rPr dirty="0"/>
              <a:t>and</a:t>
            </a:r>
            <a:r>
              <a:rPr spc="229" dirty="0"/>
              <a:t>  </a:t>
            </a:r>
            <a:r>
              <a:rPr dirty="0"/>
              <a:t>the</a:t>
            </a:r>
            <a:r>
              <a:rPr spc="229" dirty="0"/>
              <a:t>  </a:t>
            </a:r>
            <a:r>
              <a:rPr dirty="0"/>
              <a:t>growing</a:t>
            </a:r>
            <a:r>
              <a:rPr spc="225" dirty="0"/>
              <a:t>  </a:t>
            </a:r>
            <a:r>
              <a:rPr dirty="0"/>
              <a:t>field</a:t>
            </a:r>
            <a:r>
              <a:rPr spc="235" dirty="0"/>
              <a:t>  </a:t>
            </a:r>
            <a:r>
              <a:rPr spc="-25" dirty="0"/>
              <a:t>of </a:t>
            </a:r>
            <a:r>
              <a:rPr dirty="0"/>
              <a:t>global</a:t>
            </a:r>
            <a:r>
              <a:rPr spc="204" dirty="0"/>
              <a:t> </a:t>
            </a:r>
            <a:r>
              <a:rPr dirty="0"/>
              <a:t>Holocaust</a:t>
            </a:r>
            <a:r>
              <a:rPr spc="204" dirty="0"/>
              <a:t> </a:t>
            </a:r>
            <a:r>
              <a:rPr dirty="0"/>
              <a:t>memory,</a:t>
            </a:r>
            <a:r>
              <a:rPr spc="215" dirty="0"/>
              <a:t> </a:t>
            </a:r>
            <a:r>
              <a:rPr dirty="0"/>
              <a:t>historians</a:t>
            </a:r>
            <a:r>
              <a:rPr spc="210" dirty="0"/>
              <a:t> </a:t>
            </a:r>
            <a:r>
              <a:rPr dirty="0"/>
              <a:t>and</a:t>
            </a:r>
            <a:r>
              <a:rPr spc="204" dirty="0"/>
              <a:t> </a:t>
            </a:r>
            <a:r>
              <a:rPr spc="-10" dirty="0"/>
              <a:t>museums </a:t>
            </a:r>
            <a:r>
              <a:rPr dirty="0"/>
              <a:t>began</a:t>
            </a:r>
            <a:r>
              <a:rPr spc="-75" dirty="0"/>
              <a:t> </a:t>
            </a:r>
            <a:r>
              <a:rPr dirty="0"/>
              <a:t>to</a:t>
            </a:r>
            <a:r>
              <a:rPr spc="-80" dirty="0"/>
              <a:t> </a:t>
            </a:r>
            <a:r>
              <a:rPr spc="-10" dirty="0"/>
              <a:t>rediscover</a:t>
            </a:r>
            <a:r>
              <a:rPr spc="-60" dirty="0"/>
              <a:t> </a:t>
            </a:r>
            <a:r>
              <a:rPr dirty="0"/>
              <a:t>and</a:t>
            </a:r>
            <a:r>
              <a:rPr spc="-75" dirty="0"/>
              <a:t> </a:t>
            </a:r>
            <a:r>
              <a:rPr spc="-10" dirty="0"/>
              <a:t>reinterpret</a:t>
            </a:r>
            <a:r>
              <a:rPr spc="-70" dirty="0"/>
              <a:t> </a:t>
            </a:r>
            <a:r>
              <a:rPr dirty="0"/>
              <a:t>this</a:t>
            </a:r>
            <a:r>
              <a:rPr spc="-90" dirty="0"/>
              <a:t> </a:t>
            </a:r>
            <a:r>
              <a:rPr spc="-10" dirty="0"/>
              <a:t>chapter</a:t>
            </a:r>
          </a:p>
        </p:txBody>
      </p:sp>
      <p:sp>
        <p:nvSpPr>
          <p:cNvPr id="3" name="object 3" descr="$PPTXTitle"/>
          <p:cNvSpPr txBox="1">
            <a:spLocks noGrp="1"/>
          </p:cNvSpPr>
          <p:nvPr>
            <p:ph type="title"/>
          </p:nvPr>
        </p:nvSpPr>
        <p:spPr>
          <a:xfrm>
            <a:off x="0" y="578154"/>
            <a:ext cx="3148330" cy="671830"/>
          </a:xfrm>
          <a:prstGeom prst="rect">
            <a:avLst/>
          </a:prstGeom>
          <a:solidFill>
            <a:srgbClr val="1889B0"/>
          </a:solidFill>
        </p:spPr>
        <p:txBody>
          <a:bodyPr vert="horz" wrap="square" lIns="0" tIns="0" rIns="0" bIns="0" rtlCol="0">
            <a:spAutoFit/>
          </a:bodyPr>
          <a:lstStyle/>
          <a:p>
            <a:pPr marL="890905">
              <a:lnSpc>
                <a:spcPct val="100000"/>
              </a:lnSpc>
            </a:pPr>
            <a:r>
              <a:rPr spc="-10" dirty="0"/>
              <a:t>Aftermath</a:t>
            </a:r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8292465" y="3587877"/>
            <a:ext cx="3338957" cy="1917573"/>
          </a:xfrm>
          <a:prstGeom prst="rect">
            <a:avLst/>
          </a:prstGeom>
        </p:spPr>
      </p:pic>
      <p:pic>
        <p:nvPicPr>
          <p:cNvPr id="5" name="object 5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8292465" y="578104"/>
            <a:ext cx="3338957" cy="2692019"/>
          </a:xfrm>
          <a:prstGeom prst="rect">
            <a:avLst/>
          </a:prstGeom>
        </p:spPr>
      </p:pic>
      <p:sp>
        <p:nvSpPr>
          <p:cNvPr id="6" name="object 6"/>
          <p:cNvSpPr txBox="1"/>
          <p:nvPr/>
        </p:nvSpPr>
        <p:spPr>
          <a:xfrm>
            <a:off x="8892285" y="5602935"/>
            <a:ext cx="2620010" cy="417195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1250" dirty="0">
                <a:latin typeface="Calibri"/>
                <a:cs typeface="Calibri"/>
              </a:rPr>
              <a:t>Source:</a:t>
            </a:r>
            <a:r>
              <a:rPr sz="1250" spc="30" dirty="0">
                <a:latin typeface="Calibri"/>
                <a:cs typeface="Calibri"/>
              </a:rPr>
              <a:t> </a:t>
            </a:r>
            <a:r>
              <a:rPr sz="1250" dirty="0">
                <a:latin typeface="Calibri"/>
                <a:cs typeface="Calibri"/>
              </a:rPr>
              <a:t>U.C.</a:t>
            </a:r>
            <a:r>
              <a:rPr sz="1250" spc="40" dirty="0">
                <a:latin typeface="Calibri"/>
                <a:cs typeface="Calibri"/>
              </a:rPr>
              <a:t> </a:t>
            </a:r>
            <a:r>
              <a:rPr sz="1250" dirty="0">
                <a:latin typeface="Calibri"/>
                <a:cs typeface="Calibri"/>
              </a:rPr>
              <a:t>Berkeley</a:t>
            </a:r>
            <a:r>
              <a:rPr sz="1250" spc="35" dirty="0">
                <a:latin typeface="Calibri"/>
                <a:cs typeface="Calibri"/>
              </a:rPr>
              <a:t> </a:t>
            </a:r>
            <a:r>
              <a:rPr sz="1250" dirty="0">
                <a:latin typeface="Calibri"/>
                <a:cs typeface="Calibri"/>
              </a:rPr>
              <a:t>Bancroft</a:t>
            </a:r>
            <a:r>
              <a:rPr sz="1250" spc="40" dirty="0">
                <a:latin typeface="Calibri"/>
                <a:cs typeface="Calibri"/>
              </a:rPr>
              <a:t> </a:t>
            </a:r>
            <a:r>
              <a:rPr sz="1250" dirty="0">
                <a:latin typeface="Calibri"/>
                <a:cs typeface="Calibri"/>
              </a:rPr>
              <a:t>Library</a:t>
            </a:r>
            <a:r>
              <a:rPr sz="1250" spc="25" dirty="0">
                <a:latin typeface="Calibri"/>
                <a:cs typeface="Calibri"/>
              </a:rPr>
              <a:t> </a:t>
            </a:r>
            <a:r>
              <a:rPr sz="1250" spc="-50" dirty="0">
                <a:latin typeface="Calibri"/>
                <a:cs typeface="Calibri"/>
              </a:rPr>
              <a:t>/</a:t>
            </a:r>
            <a:endParaRPr sz="1250">
              <a:latin typeface="Calibri"/>
              <a:cs typeface="Calibri"/>
            </a:endParaRPr>
          </a:p>
          <a:p>
            <a:pPr marL="559435">
              <a:lnSpc>
                <a:spcPct val="100000"/>
              </a:lnSpc>
              <a:spcBef>
                <a:spcPts val="40"/>
              </a:spcBef>
            </a:pPr>
            <a:r>
              <a:rPr sz="1250" dirty="0">
                <a:latin typeface="Calibri"/>
                <a:cs typeface="Calibri"/>
              </a:rPr>
              <a:t>Shanghai</a:t>
            </a:r>
            <a:r>
              <a:rPr sz="1250" spc="80" dirty="0">
                <a:latin typeface="Calibri"/>
                <a:cs typeface="Calibri"/>
              </a:rPr>
              <a:t> </a:t>
            </a:r>
            <a:r>
              <a:rPr sz="1250" spc="-10" dirty="0">
                <a:latin typeface="Calibri"/>
                <a:cs typeface="Calibri"/>
              </a:rPr>
              <a:t>Observer</a:t>
            </a:r>
            <a:endParaRPr sz="125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010818" y="1645665"/>
            <a:ext cx="6326505" cy="4202430"/>
          </a:xfrm>
          <a:prstGeom prst="rect">
            <a:avLst/>
          </a:prstGeom>
        </p:spPr>
        <p:txBody>
          <a:bodyPr vert="horz" wrap="square" lIns="0" tIns="62230" rIns="0" bIns="0" rtlCol="0">
            <a:spAutoFit/>
          </a:bodyPr>
          <a:lstStyle/>
          <a:p>
            <a:pPr marL="354965" marR="8890" indent="-342900" algn="just">
              <a:lnSpc>
                <a:spcPts val="2510"/>
              </a:lnSpc>
              <a:spcBef>
                <a:spcPts val="490"/>
              </a:spcBef>
              <a:buClr>
                <a:srgbClr val="111E46"/>
              </a:buClr>
              <a:buFont typeface="Wingdings"/>
              <a:buChar char=""/>
              <a:tabLst>
                <a:tab pos="354965" algn="l"/>
              </a:tabLst>
            </a:pP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The</a:t>
            </a:r>
            <a:r>
              <a:rPr sz="2400" spc="250" dirty="0">
                <a:solidFill>
                  <a:srgbClr val="111E46"/>
                </a:solidFill>
                <a:latin typeface="Calibri"/>
                <a:cs typeface="Calibri"/>
              </a:rPr>
              <a:t>  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Shanghai</a:t>
            </a:r>
            <a:r>
              <a:rPr sz="2400" spc="254" dirty="0">
                <a:solidFill>
                  <a:srgbClr val="111E46"/>
                </a:solidFill>
                <a:latin typeface="Calibri"/>
                <a:cs typeface="Calibri"/>
              </a:rPr>
              <a:t>  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Jewish</a:t>
            </a:r>
            <a:r>
              <a:rPr sz="2400" spc="245" dirty="0">
                <a:solidFill>
                  <a:srgbClr val="111E46"/>
                </a:solidFill>
                <a:latin typeface="Calibri"/>
                <a:cs typeface="Calibri"/>
              </a:rPr>
              <a:t>  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Refugees</a:t>
            </a:r>
            <a:r>
              <a:rPr sz="2400" spc="260" dirty="0">
                <a:solidFill>
                  <a:srgbClr val="111E46"/>
                </a:solidFill>
                <a:latin typeface="Calibri"/>
                <a:cs typeface="Calibri"/>
              </a:rPr>
              <a:t>   </a:t>
            </a:r>
            <a:r>
              <a:rPr sz="2400" spc="-10" dirty="0">
                <a:solidFill>
                  <a:srgbClr val="111E46"/>
                </a:solidFill>
                <a:latin typeface="Calibri"/>
                <a:cs typeface="Calibri"/>
              </a:rPr>
              <a:t>Museum: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Curating</a:t>
            </a:r>
            <a:r>
              <a:rPr sz="2400" spc="-10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spc="-10" dirty="0">
                <a:solidFill>
                  <a:srgbClr val="111E46"/>
                </a:solidFill>
                <a:latin typeface="Calibri"/>
                <a:cs typeface="Calibri"/>
              </a:rPr>
              <a:t>Refuge</a:t>
            </a:r>
            <a:r>
              <a:rPr sz="2400" spc="-7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and</a:t>
            </a:r>
            <a:r>
              <a:rPr sz="2400" spc="-7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spc="-10" dirty="0">
                <a:solidFill>
                  <a:srgbClr val="111E46"/>
                </a:solidFill>
                <a:latin typeface="Calibri"/>
                <a:cs typeface="Calibri"/>
              </a:rPr>
              <a:t>Hardship</a:t>
            </a:r>
            <a:endParaRPr sz="2400">
              <a:latin typeface="Calibri"/>
              <a:cs typeface="Calibri"/>
            </a:endParaRPr>
          </a:p>
          <a:p>
            <a:pPr marL="354965" indent="-342265" algn="just">
              <a:lnSpc>
                <a:spcPts val="2280"/>
              </a:lnSpc>
              <a:buFont typeface="Wingdings"/>
              <a:buChar char=""/>
              <a:tabLst>
                <a:tab pos="354965" algn="l"/>
              </a:tabLst>
            </a:pP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Established</a:t>
            </a:r>
            <a:r>
              <a:rPr sz="2400" spc="50" dirty="0">
                <a:solidFill>
                  <a:srgbClr val="111E46"/>
                </a:solidFill>
                <a:latin typeface="Calibri"/>
                <a:cs typeface="Calibri"/>
              </a:rPr>
              <a:t> 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in</a:t>
            </a:r>
            <a:r>
              <a:rPr sz="2400" spc="55" dirty="0">
                <a:solidFill>
                  <a:srgbClr val="111E46"/>
                </a:solidFill>
                <a:latin typeface="Calibri"/>
                <a:cs typeface="Calibri"/>
              </a:rPr>
              <a:t> 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2007</a:t>
            </a:r>
            <a:r>
              <a:rPr sz="2400" spc="50" dirty="0">
                <a:solidFill>
                  <a:srgbClr val="111E46"/>
                </a:solidFill>
                <a:latin typeface="Calibri"/>
                <a:cs typeface="Calibri"/>
              </a:rPr>
              <a:t> 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around</a:t>
            </a:r>
            <a:r>
              <a:rPr sz="2400" spc="50" dirty="0">
                <a:solidFill>
                  <a:srgbClr val="111E46"/>
                </a:solidFill>
                <a:latin typeface="Calibri"/>
                <a:cs typeface="Calibri"/>
              </a:rPr>
              <a:t> 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the</a:t>
            </a:r>
            <a:r>
              <a:rPr sz="2400" spc="50" dirty="0">
                <a:solidFill>
                  <a:srgbClr val="111E46"/>
                </a:solidFill>
                <a:latin typeface="Calibri"/>
                <a:cs typeface="Calibri"/>
              </a:rPr>
              <a:t> 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former</a:t>
            </a:r>
            <a:r>
              <a:rPr sz="2400" spc="45" dirty="0">
                <a:solidFill>
                  <a:srgbClr val="111E46"/>
                </a:solidFill>
                <a:latin typeface="Calibri"/>
                <a:cs typeface="Calibri"/>
              </a:rPr>
              <a:t>  </a:t>
            </a:r>
            <a:r>
              <a:rPr sz="2400" spc="-20" dirty="0">
                <a:solidFill>
                  <a:srgbClr val="111E46"/>
                </a:solidFill>
                <a:latin typeface="Calibri"/>
                <a:cs typeface="Calibri"/>
              </a:rPr>
              <a:t>Ohel</a:t>
            </a:r>
            <a:endParaRPr sz="2400">
              <a:latin typeface="Calibri"/>
              <a:cs typeface="Calibri"/>
            </a:endParaRPr>
          </a:p>
          <a:p>
            <a:pPr marL="354965" algn="just">
              <a:lnSpc>
                <a:spcPts val="2505"/>
              </a:lnSpc>
            </a:pP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Moshe</a:t>
            </a:r>
            <a:r>
              <a:rPr sz="2400" spc="160" dirty="0">
                <a:solidFill>
                  <a:srgbClr val="111E46"/>
                </a:solidFill>
                <a:latin typeface="Calibri"/>
                <a:cs typeface="Calibri"/>
              </a:rPr>
              <a:t> 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Synagogue;</a:t>
            </a:r>
            <a:r>
              <a:rPr sz="2400" spc="165" dirty="0">
                <a:solidFill>
                  <a:srgbClr val="111E46"/>
                </a:solidFill>
                <a:latin typeface="Calibri"/>
                <a:cs typeface="Calibri"/>
              </a:rPr>
              <a:t> 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significantly</a:t>
            </a:r>
            <a:r>
              <a:rPr sz="2400" spc="170" dirty="0">
                <a:solidFill>
                  <a:srgbClr val="111E46"/>
                </a:solidFill>
                <a:latin typeface="Calibri"/>
                <a:cs typeface="Calibri"/>
              </a:rPr>
              <a:t> 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expanded</a:t>
            </a:r>
            <a:r>
              <a:rPr sz="2400" spc="155" dirty="0">
                <a:solidFill>
                  <a:srgbClr val="111E46"/>
                </a:solidFill>
                <a:latin typeface="Calibri"/>
                <a:cs typeface="Calibri"/>
              </a:rPr>
              <a:t>  </a:t>
            </a:r>
            <a:r>
              <a:rPr sz="2400" spc="-25" dirty="0">
                <a:solidFill>
                  <a:srgbClr val="111E46"/>
                </a:solidFill>
                <a:latin typeface="Calibri"/>
                <a:cs typeface="Calibri"/>
              </a:rPr>
              <a:t>in</a:t>
            </a:r>
            <a:endParaRPr sz="2400">
              <a:latin typeface="Calibri"/>
              <a:cs typeface="Calibri"/>
            </a:endParaRPr>
          </a:p>
          <a:p>
            <a:pPr marL="354965" algn="just">
              <a:lnSpc>
                <a:spcPts val="2505"/>
              </a:lnSpc>
            </a:pP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2020,</a:t>
            </a:r>
            <a:r>
              <a:rPr sz="2400" spc="-4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with</a:t>
            </a:r>
            <a:r>
              <a:rPr sz="2400" spc="-4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over</a:t>
            </a:r>
            <a:r>
              <a:rPr sz="2400" spc="-1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1,000</a:t>
            </a:r>
            <a:r>
              <a:rPr sz="2400" spc="-4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items</a:t>
            </a:r>
            <a:r>
              <a:rPr sz="2400" spc="-5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now</a:t>
            </a:r>
            <a:r>
              <a:rPr sz="2400" spc="-3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on</a:t>
            </a:r>
            <a:r>
              <a:rPr sz="2400" spc="-2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spc="-10" dirty="0">
                <a:solidFill>
                  <a:srgbClr val="111E46"/>
                </a:solidFill>
                <a:latin typeface="Calibri"/>
                <a:cs typeface="Calibri"/>
              </a:rPr>
              <a:t>display</a:t>
            </a:r>
            <a:endParaRPr sz="2400">
              <a:latin typeface="Calibri"/>
              <a:cs typeface="Calibri"/>
            </a:endParaRPr>
          </a:p>
          <a:p>
            <a:pPr marL="354965" marR="5080" indent="-342900" algn="just">
              <a:lnSpc>
                <a:spcPct val="86900"/>
              </a:lnSpc>
              <a:spcBef>
                <a:spcPts val="185"/>
              </a:spcBef>
              <a:buFont typeface="Wingdings"/>
              <a:buChar char=""/>
              <a:tabLst>
                <a:tab pos="354965" algn="l"/>
              </a:tabLst>
            </a:pP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Exhibitions</a:t>
            </a:r>
            <a:r>
              <a:rPr sz="2400" spc="34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integrate</a:t>
            </a:r>
            <a:r>
              <a:rPr sz="2400" spc="34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documents,</a:t>
            </a:r>
            <a:r>
              <a:rPr sz="2400" spc="34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spc="-10" dirty="0">
                <a:solidFill>
                  <a:srgbClr val="111E46"/>
                </a:solidFill>
                <a:latin typeface="Calibri"/>
                <a:cs typeface="Calibri"/>
              </a:rPr>
              <a:t>photographs,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personal</a:t>
            </a:r>
            <a:r>
              <a:rPr sz="2400" spc="260" dirty="0">
                <a:solidFill>
                  <a:srgbClr val="111E46"/>
                </a:solidFill>
                <a:latin typeface="Calibri"/>
                <a:cs typeface="Calibri"/>
              </a:rPr>
              <a:t> 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objects,</a:t>
            </a:r>
            <a:r>
              <a:rPr sz="2400" spc="265" dirty="0">
                <a:solidFill>
                  <a:srgbClr val="111E46"/>
                </a:solidFill>
                <a:latin typeface="Calibri"/>
                <a:cs typeface="Calibri"/>
              </a:rPr>
              <a:t> 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reconstructed</a:t>
            </a:r>
            <a:r>
              <a:rPr sz="2400" spc="265" dirty="0">
                <a:solidFill>
                  <a:srgbClr val="111E46"/>
                </a:solidFill>
                <a:latin typeface="Calibri"/>
                <a:cs typeface="Calibri"/>
              </a:rPr>
              <a:t> 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streets</a:t>
            </a:r>
            <a:r>
              <a:rPr sz="2400" spc="265" dirty="0">
                <a:solidFill>
                  <a:srgbClr val="111E46"/>
                </a:solidFill>
                <a:latin typeface="Calibri"/>
                <a:cs typeface="Calibri"/>
              </a:rPr>
              <a:t>  </a:t>
            </a:r>
            <a:r>
              <a:rPr sz="2400" spc="-25" dirty="0">
                <a:solidFill>
                  <a:srgbClr val="111E46"/>
                </a:solidFill>
                <a:latin typeface="Calibri"/>
                <a:cs typeface="Calibri"/>
              </a:rPr>
              <a:t>and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multimedia</a:t>
            </a:r>
            <a:r>
              <a:rPr sz="2400" spc="-5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spc="-10" dirty="0">
                <a:solidFill>
                  <a:srgbClr val="111E46"/>
                </a:solidFill>
                <a:latin typeface="Calibri"/>
                <a:cs typeface="Calibri"/>
              </a:rPr>
              <a:t>installations</a:t>
            </a:r>
            <a:endParaRPr sz="2400">
              <a:latin typeface="Calibri"/>
              <a:cs typeface="Calibri"/>
            </a:endParaRPr>
          </a:p>
          <a:p>
            <a:pPr marL="354965" indent="-342265" algn="just">
              <a:lnSpc>
                <a:spcPts val="2305"/>
              </a:lnSpc>
              <a:buFont typeface="Wingdings"/>
              <a:buChar char=""/>
              <a:tabLst>
                <a:tab pos="354965" algn="l"/>
              </a:tabLst>
            </a:pP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Curatorial</a:t>
            </a:r>
            <a:r>
              <a:rPr sz="2400" spc="33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narrative</a:t>
            </a:r>
            <a:r>
              <a:rPr sz="2400" spc="33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moves</a:t>
            </a:r>
            <a:r>
              <a:rPr sz="2400" spc="34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from</a:t>
            </a:r>
            <a:r>
              <a:rPr sz="2400" spc="33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routes</a:t>
            </a:r>
            <a:r>
              <a:rPr sz="2400" spc="34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out</a:t>
            </a:r>
            <a:r>
              <a:rPr sz="2400" spc="34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spc="-25" dirty="0">
                <a:solidFill>
                  <a:srgbClr val="111E46"/>
                </a:solidFill>
                <a:latin typeface="Calibri"/>
                <a:cs typeface="Calibri"/>
              </a:rPr>
              <a:t>of</a:t>
            </a:r>
            <a:endParaRPr sz="2400">
              <a:latin typeface="Calibri"/>
              <a:cs typeface="Calibri"/>
            </a:endParaRPr>
          </a:p>
          <a:p>
            <a:pPr marL="354965" marR="10160" algn="r">
              <a:lnSpc>
                <a:spcPts val="2510"/>
              </a:lnSpc>
              <a:spcBef>
                <a:spcPts val="200"/>
              </a:spcBef>
            </a:pP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Europe</a:t>
            </a:r>
            <a:r>
              <a:rPr sz="2400" spc="14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→</a:t>
            </a:r>
            <a:r>
              <a:rPr sz="2400" spc="15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life</a:t>
            </a:r>
            <a:r>
              <a:rPr sz="2400" spc="16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in</a:t>
            </a:r>
            <a:r>
              <a:rPr sz="2400" spc="16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Hongkou</a:t>
            </a:r>
            <a:r>
              <a:rPr sz="2400" spc="14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→</a:t>
            </a:r>
            <a:r>
              <a:rPr sz="2400" spc="15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restrictions</a:t>
            </a:r>
            <a:r>
              <a:rPr sz="2400" spc="16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in</a:t>
            </a:r>
            <a:r>
              <a:rPr sz="2400" spc="14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spc="-25" dirty="0">
                <a:solidFill>
                  <a:srgbClr val="111E46"/>
                </a:solidFill>
                <a:latin typeface="Calibri"/>
                <a:cs typeface="Calibri"/>
              </a:rPr>
              <a:t>the </a:t>
            </a:r>
            <a:r>
              <a:rPr sz="2400" spc="-10" dirty="0">
                <a:solidFill>
                  <a:srgbClr val="111E46"/>
                </a:solidFill>
                <a:latin typeface="Calibri"/>
                <a:cs typeface="Calibri"/>
              </a:rPr>
              <a:t>Japanese-designated</a:t>
            </a:r>
            <a:r>
              <a:rPr sz="2400" spc="-3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area</a:t>
            </a:r>
            <a:r>
              <a:rPr sz="2400" spc="-4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→</a:t>
            </a:r>
            <a:r>
              <a:rPr sz="2400" spc="-3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spc="-20" dirty="0">
                <a:solidFill>
                  <a:srgbClr val="111E46"/>
                </a:solidFill>
                <a:latin typeface="Calibri"/>
                <a:cs typeface="Calibri"/>
              </a:rPr>
              <a:t>post-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war</a:t>
            </a:r>
            <a:r>
              <a:rPr sz="2400" spc="-3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spc="-10" dirty="0">
                <a:solidFill>
                  <a:srgbClr val="111E46"/>
                </a:solidFill>
                <a:latin typeface="Calibri"/>
                <a:cs typeface="Calibri"/>
              </a:rPr>
              <a:t>dispersal</a:t>
            </a:r>
            <a:endParaRPr sz="2400">
              <a:latin typeface="Calibri"/>
              <a:cs typeface="Calibri"/>
            </a:endParaRPr>
          </a:p>
          <a:p>
            <a:pPr marL="342265" marR="10160" indent="-342265" algn="r">
              <a:lnSpc>
                <a:spcPts val="2280"/>
              </a:lnSpc>
              <a:buFont typeface="Wingdings"/>
              <a:buChar char=""/>
              <a:tabLst>
                <a:tab pos="342265" algn="l"/>
              </a:tabLst>
            </a:pP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The</a:t>
            </a:r>
            <a:r>
              <a:rPr sz="2400" spc="9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museum</a:t>
            </a:r>
            <a:r>
              <a:rPr sz="2400" spc="11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presents</a:t>
            </a:r>
            <a:r>
              <a:rPr sz="2400" spc="10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Shanghai</a:t>
            </a:r>
            <a:r>
              <a:rPr sz="2400" spc="9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as</a:t>
            </a:r>
            <a:r>
              <a:rPr sz="2400" spc="9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both</a:t>
            </a:r>
            <a:r>
              <a:rPr sz="2400" spc="9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a</a:t>
            </a:r>
            <a:r>
              <a:rPr sz="2400" spc="10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spc="-10" dirty="0">
                <a:solidFill>
                  <a:srgbClr val="111E46"/>
                </a:solidFill>
                <a:latin typeface="Calibri"/>
                <a:cs typeface="Calibri"/>
              </a:rPr>
              <a:t>“safe</a:t>
            </a:r>
            <a:endParaRPr sz="2400">
              <a:latin typeface="Calibri"/>
              <a:cs typeface="Calibri"/>
            </a:endParaRPr>
          </a:p>
          <a:p>
            <a:pPr marR="8890" algn="r">
              <a:lnSpc>
                <a:spcPts val="2690"/>
              </a:lnSpc>
              <a:tabLst>
                <a:tab pos="1095375" algn="l"/>
                <a:tab pos="1781175" algn="l"/>
                <a:tab pos="2147570" algn="l"/>
                <a:tab pos="3399790" algn="l"/>
                <a:tab pos="4324985" algn="l"/>
                <a:tab pos="4798060" algn="l"/>
              </a:tabLst>
            </a:pPr>
            <a:r>
              <a:rPr sz="2400" spc="-10" dirty="0">
                <a:solidFill>
                  <a:srgbClr val="111E46"/>
                </a:solidFill>
                <a:latin typeface="Calibri"/>
                <a:cs typeface="Calibri"/>
              </a:rPr>
              <a:t>haven”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	</a:t>
            </a:r>
            <a:r>
              <a:rPr sz="2400" spc="-25" dirty="0">
                <a:solidFill>
                  <a:srgbClr val="111E46"/>
                </a:solidFill>
                <a:latin typeface="Calibri"/>
                <a:cs typeface="Calibri"/>
              </a:rPr>
              <a:t>and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	</a:t>
            </a:r>
            <a:r>
              <a:rPr sz="2400" spc="-50" dirty="0">
                <a:solidFill>
                  <a:srgbClr val="111E46"/>
                </a:solidFill>
                <a:latin typeface="Calibri"/>
                <a:cs typeface="Calibri"/>
              </a:rPr>
              <a:t>a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	</a:t>
            </a:r>
            <a:r>
              <a:rPr sz="2400" spc="-10" dirty="0">
                <a:solidFill>
                  <a:srgbClr val="111E46"/>
                </a:solidFill>
                <a:latin typeface="Calibri"/>
                <a:cs typeface="Calibri"/>
              </a:rPr>
              <a:t>wartime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	</a:t>
            </a:r>
            <a:r>
              <a:rPr sz="2400" spc="-10" dirty="0">
                <a:solidFill>
                  <a:srgbClr val="111E46"/>
                </a:solidFill>
                <a:latin typeface="Calibri"/>
                <a:cs typeface="Calibri"/>
              </a:rPr>
              <a:t>space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	</a:t>
            </a:r>
            <a:r>
              <a:rPr sz="2400" spc="-25" dirty="0">
                <a:solidFill>
                  <a:srgbClr val="111E46"/>
                </a:solidFill>
                <a:latin typeface="Calibri"/>
                <a:cs typeface="Calibri"/>
              </a:rPr>
              <a:t>of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	</a:t>
            </a:r>
            <a:r>
              <a:rPr sz="2400" spc="-10" dirty="0">
                <a:solidFill>
                  <a:srgbClr val="111E46"/>
                </a:solidFill>
                <a:latin typeface="Calibri"/>
                <a:cs typeface="Calibri"/>
              </a:rPr>
              <a:t>hardship,</a:t>
            </a:r>
            <a:endParaRPr sz="2400">
              <a:latin typeface="Calibri"/>
              <a:cs typeface="Calibri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1353692" y="5775147"/>
            <a:ext cx="268224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control</a:t>
            </a:r>
            <a:r>
              <a:rPr sz="2400" spc="-9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and</a:t>
            </a:r>
            <a:r>
              <a:rPr sz="2400" spc="-7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spc="-10" dirty="0">
                <a:solidFill>
                  <a:srgbClr val="111E46"/>
                </a:solidFill>
                <a:latin typeface="Calibri"/>
                <a:cs typeface="Calibri"/>
              </a:rPr>
              <a:t>resilience</a:t>
            </a:r>
            <a:endParaRPr sz="2400">
              <a:latin typeface="Calibri"/>
              <a:cs typeface="Calibri"/>
            </a:endParaRPr>
          </a:p>
        </p:txBody>
      </p:sp>
      <p:sp>
        <p:nvSpPr>
          <p:cNvPr id="4" name="object 4" descr="$PPTXTitle"/>
          <p:cNvSpPr txBox="1">
            <a:spLocks noGrp="1"/>
          </p:cNvSpPr>
          <p:nvPr>
            <p:ph type="title"/>
          </p:nvPr>
        </p:nvSpPr>
        <p:spPr>
          <a:xfrm>
            <a:off x="0" y="578154"/>
            <a:ext cx="3148330" cy="671830"/>
          </a:xfrm>
          <a:prstGeom prst="rect">
            <a:avLst/>
          </a:prstGeom>
          <a:solidFill>
            <a:srgbClr val="1889B0"/>
          </a:solidFill>
        </p:spPr>
        <p:txBody>
          <a:bodyPr vert="horz" wrap="square" lIns="0" tIns="0" rIns="0" bIns="0" rtlCol="0">
            <a:spAutoFit/>
          </a:bodyPr>
          <a:lstStyle/>
          <a:p>
            <a:pPr marL="890905">
              <a:lnSpc>
                <a:spcPct val="100000"/>
              </a:lnSpc>
            </a:pPr>
            <a:r>
              <a:rPr spc="-10" dirty="0"/>
              <a:t>Museum</a:t>
            </a:r>
          </a:p>
        </p:txBody>
      </p:sp>
      <p:pic>
        <p:nvPicPr>
          <p:cNvPr id="5" name="object 5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661529" y="578104"/>
            <a:ext cx="3872103" cy="2580767"/>
          </a:xfrm>
          <a:prstGeom prst="rect">
            <a:avLst/>
          </a:prstGeom>
        </p:spPr>
      </p:pic>
      <p:pic>
        <p:nvPicPr>
          <p:cNvPr id="6" name="object 6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7661529" y="3428949"/>
            <a:ext cx="3872103" cy="2533523"/>
          </a:xfrm>
          <a:prstGeom prst="rect">
            <a:avLst/>
          </a:prstGeom>
        </p:spPr>
      </p:pic>
      <p:sp>
        <p:nvSpPr>
          <p:cNvPr id="7" name="object 7"/>
          <p:cNvSpPr txBox="1"/>
          <p:nvPr/>
        </p:nvSpPr>
        <p:spPr>
          <a:xfrm>
            <a:off x="8530590" y="6013805"/>
            <a:ext cx="2886075" cy="221615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1250" dirty="0">
                <a:latin typeface="Calibri"/>
                <a:cs typeface="Calibri"/>
              </a:rPr>
              <a:t>Source:</a:t>
            </a:r>
            <a:r>
              <a:rPr sz="1250" spc="40" dirty="0">
                <a:latin typeface="Calibri"/>
                <a:cs typeface="Calibri"/>
              </a:rPr>
              <a:t> </a:t>
            </a:r>
            <a:r>
              <a:rPr sz="1250" dirty="0">
                <a:latin typeface="Calibri"/>
                <a:cs typeface="Calibri"/>
              </a:rPr>
              <a:t>Shanghai</a:t>
            </a:r>
            <a:r>
              <a:rPr sz="1250" spc="50" dirty="0">
                <a:latin typeface="Calibri"/>
                <a:cs typeface="Calibri"/>
              </a:rPr>
              <a:t> </a:t>
            </a:r>
            <a:r>
              <a:rPr sz="1250" dirty="0">
                <a:latin typeface="Calibri"/>
                <a:cs typeface="Calibri"/>
              </a:rPr>
              <a:t>Jewish</a:t>
            </a:r>
            <a:r>
              <a:rPr sz="1250" spc="50" dirty="0">
                <a:latin typeface="Calibri"/>
                <a:cs typeface="Calibri"/>
              </a:rPr>
              <a:t> </a:t>
            </a:r>
            <a:r>
              <a:rPr sz="1250" dirty="0">
                <a:latin typeface="Calibri"/>
                <a:cs typeface="Calibri"/>
              </a:rPr>
              <a:t>Refugees</a:t>
            </a:r>
            <a:r>
              <a:rPr sz="1250" spc="35" dirty="0">
                <a:latin typeface="Calibri"/>
                <a:cs typeface="Calibri"/>
              </a:rPr>
              <a:t> </a:t>
            </a:r>
            <a:r>
              <a:rPr sz="1250" spc="-10" dirty="0">
                <a:latin typeface="Calibri"/>
                <a:cs typeface="Calibri"/>
              </a:rPr>
              <a:t>Museum</a:t>
            </a:r>
            <a:endParaRPr sz="125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999540" y="1385773"/>
            <a:ext cx="7004050" cy="35687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4965" indent="-342265">
              <a:lnSpc>
                <a:spcPts val="2695"/>
              </a:lnSpc>
              <a:spcBef>
                <a:spcPts val="100"/>
              </a:spcBef>
              <a:buClr>
                <a:srgbClr val="111E46"/>
              </a:buClr>
              <a:buFont typeface="Wingdings"/>
              <a:buChar char=""/>
              <a:tabLst>
                <a:tab pos="354965" algn="l"/>
                <a:tab pos="1309370" algn="l"/>
                <a:tab pos="2693670" algn="l"/>
                <a:tab pos="4597400" algn="l"/>
                <a:tab pos="5494655" algn="l"/>
                <a:tab pos="6205220" algn="l"/>
              </a:tabLst>
            </a:pPr>
            <a:r>
              <a:rPr sz="2400" spc="-10" dirty="0">
                <a:solidFill>
                  <a:srgbClr val="111E46"/>
                </a:solidFill>
                <a:latin typeface="Calibri"/>
                <a:cs typeface="Calibri"/>
              </a:rPr>
              <a:t>Living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	</a:t>
            </a:r>
            <a:r>
              <a:rPr sz="2400" spc="-10" dirty="0">
                <a:solidFill>
                  <a:srgbClr val="111E46"/>
                </a:solidFill>
                <a:latin typeface="Calibri"/>
                <a:cs typeface="Calibri"/>
              </a:rPr>
              <a:t>Heritage: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	</a:t>
            </a:r>
            <a:r>
              <a:rPr sz="2400" spc="-10" dirty="0">
                <a:solidFill>
                  <a:srgbClr val="111E46"/>
                </a:solidFill>
                <a:latin typeface="Calibri"/>
                <a:cs typeface="Calibri"/>
              </a:rPr>
              <a:t>Descendants’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	</a:t>
            </a:r>
            <a:r>
              <a:rPr sz="2400" spc="-10" dirty="0">
                <a:solidFill>
                  <a:srgbClr val="111E46"/>
                </a:solidFill>
                <a:latin typeface="Calibri"/>
                <a:cs typeface="Calibri"/>
              </a:rPr>
              <a:t>Visits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	</a:t>
            </a:r>
            <a:r>
              <a:rPr sz="2400" spc="-25" dirty="0">
                <a:solidFill>
                  <a:srgbClr val="111E46"/>
                </a:solidFill>
                <a:latin typeface="Calibri"/>
                <a:cs typeface="Calibri"/>
              </a:rPr>
              <a:t>and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	</a:t>
            </a:r>
            <a:r>
              <a:rPr sz="2400" spc="-10" dirty="0">
                <a:solidFill>
                  <a:srgbClr val="111E46"/>
                </a:solidFill>
                <a:latin typeface="Calibri"/>
                <a:cs typeface="Calibri"/>
              </a:rPr>
              <a:t>Digital</a:t>
            </a:r>
            <a:endParaRPr sz="2400">
              <a:latin typeface="Calibri"/>
              <a:cs typeface="Calibri"/>
            </a:endParaRPr>
          </a:p>
          <a:p>
            <a:pPr marL="354965">
              <a:lnSpc>
                <a:spcPts val="2505"/>
              </a:lnSpc>
            </a:pPr>
            <a:r>
              <a:rPr sz="2400" spc="-10" dirty="0">
                <a:solidFill>
                  <a:srgbClr val="111E46"/>
                </a:solidFill>
                <a:latin typeface="Calibri"/>
                <a:cs typeface="Calibri"/>
              </a:rPr>
              <a:t>Narratives</a:t>
            </a:r>
            <a:endParaRPr sz="2400">
              <a:latin typeface="Calibri"/>
              <a:cs typeface="Calibri"/>
            </a:endParaRPr>
          </a:p>
          <a:p>
            <a:pPr marL="354965" marR="5080" indent="-342900" algn="just">
              <a:lnSpc>
                <a:spcPct val="86900"/>
              </a:lnSpc>
              <a:spcBef>
                <a:spcPts val="185"/>
              </a:spcBef>
              <a:buFont typeface="Wingdings"/>
              <a:buChar char=""/>
              <a:tabLst>
                <a:tab pos="354965" algn="l"/>
              </a:tabLst>
            </a:pP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In</a:t>
            </a:r>
            <a:r>
              <a:rPr sz="2400" spc="31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recent</a:t>
            </a:r>
            <a:r>
              <a:rPr sz="2400" spc="31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years,</a:t>
            </a:r>
            <a:r>
              <a:rPr sz="2400" spc="31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increasing</a:t>
            </a:r>
            <a:r>
              <a:rPr sz="2400" spc="30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numbers</a:t>
            </a:r>
            <a:r>
              <a:rPr sz="2400" spc="29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of</a:t>
            </a:r>
            <a:r>
              <a:rPr sz="2400" spc="31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spc="-10" dirty="0">
                <a:solidFill>
                  <a:srgbClr val="111E46"/>
                </a:solidFill>
                <a:latin typeface="Calibri"/>
                <a:cs typeface="Calibri"/>
              </a:rPr>
              <a:t>descendants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of</a:t>
            </a:r>
            <a:r>
              <a:rPr sz="2400" spc="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former</a:t>
            </a:r>
            <a:r>
              <a:rPr sz="2400" spc="2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refugees</a:t>
            </a:r>
            <a:r>
              <a:rPr sz="2400" spc="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have</a:t>
            </a:r>
            <a:r>
              <a:rPr sz="2400" spc="2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returned</a:t>
            </a:r>
            <a:r>
              <a:rPr sz="2400" spc="1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to</a:t>
            </a:r>
            <a:r>
              <a:rPr sz="2400" spc="-1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Shanghai</a:t>
            </a:r>
            <a:r>
              <a:rPr sz="2400" spc="-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to</a:t>
            </a:r>
            <a:r>
              <a:rPr sz="2400" spc="-10" dirty="0">
                <a:solidFill>
                  <a:srgbClr val="111E46"/>
                </a:solidFill>
                <a:latin typeface="Calibri"/>
                <a:cs typeface="Calibri"/>
              </a:rPr>
              <a:t> visit Hongkou</a:t>
            </a:r>
            <a:endParaRPr sz="2400">
              <a:latin typeface="Calibri"/>
              <a:cs typeface="Calibri"/>
            </a:endParaRPr>
          </a:p>
          <a:p>
            <a:pPr marL="354965" indent="-342265" algn="just">
              <a:lnSpc>
                <a:spcPts val="2305"/>
              </a:lnSpc>
              <a:buFont typeface="Wingdings"/>
              <a:buChar char=""/>
              <a:tabLst>
                <a:tab pos="354965" algn="l"/>
              </a:tabLst>
            </a:pP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Families</a:t>
            </a:r>
            <a:r>
              <a:rPr sz="2400" spc="430" dirty="0">
                <a:solidFill>
                  <a:srgbClr val="111E46"/>
                </a:solidFill>
                <a:latin typeface="Calibri"/>
                <a:cs typeface="Calibri"/>
              </a:rPr>
              <a:t> 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have</a:t>
            </a:r>
            <a:r>
              <a:rPr sz="2400" spc="430" dirty="0">
                <a:solidFill>
                  <a:srgbClr val="111E46"/>
                </a:solidFill>
                <a:latin typeface="Calibri"/>
                <a:cs typeface="Calibri"/>
              </a:rPr>
              <a:t> 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donated</a:t>
            </a:r>
            <a:r>
              <a:rPr sz="2400" spc="430" dirty="0">
                <a:solidFill>
                  <a:srgbClr val="111E46"/>
                </a:solidFill>
                <a:latin typeface="Calibri"/>
                <a:cs typeface="Calibri"/>
              </a:rPr>
              <a:t> 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photos,</a:t>
            </a:r>
            <a:r>
              <a:rPr sz="2400" spc="430" dirty="0">
                <a:solidFill>
                  <a:srgbClr val="111E46"/>
                </a:solidFill>
                <a:latin typeface="Calibri"/>
                <a:cs typeface="Calibri"/>
              </a:rPr>
              <a:t> 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letters,</a:t>
            </a:r>
            <a:r>
              <a:rPr sz="2400" spc="420" dirty="0">
                <a:solidFill>
                  <a:srgbClr val="111E46"/>
                </a:solidFill>
                <a:latin typeface="Calibri"/>
                <a:cs typeface="Calibri"/>
              </a:rPr>
              <a:t>  </a:t>
            </a:r>
            <a:r>
              <a:rPr sz="2400" spc="-10" dirty="0">
                <a:solidFill>
                  <a:srgbClr val="111E46"/>
                </a:solidFill>
                <a:latin typeface="Calibri"/>
                <a:cs typeface="Calibri"/>
              </a:rPr>
              <a:t>diaries,</a:t>
            </a:r>
            <a:endParaRPr sz="2400">
              <a:latin typeface="Calibri"/>
              <a:cs typeface="Calibri"/>
            </a:endParaRPr>
          </a:p>
          <a:p>
            <a:pPr marL="354965" algn="just">
              <a:lnSpc>
                <a:spcPts val="2505"/>
              </a:lnSpc>
            </a:pP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wedding</a:t>
            </a:r>
            <a:r>
              <a:rPr sz="2400" spc="18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dresses</a:t>
            </a:r>
            <a:r>
              <a:rPr sz="2400" spc="18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and</a:t>
            </a:r>
            <a:r>
              <a:rPr sz="2400" spc="18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everyday</a:t>
            </a:r>
            <a:r>
              <a:rPr sz="2400" spc="19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objects</a:t>
            </a:r>
            <a:r>
              <a:rPr sz="2400" spc="19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to</a:t>
            </a:r>
            <a:r>
              <a:rPr sz="2400" spc="17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enrich</a:t>
            </a:r>
            <a:r>
              <a:rPr sz="2400" spc="19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spc="-25" dirty="0">
                <a:solidFill>
                  <a:srgbClr val="111E46"/>
                </a:solidFill>
                <a:latin typeface="Calibri"/>
                <a:cs typeface="Calibri"/>
              </a:rPr>
              <a:t>the</a:t>
            </a:r>
            <a:endParaRPr sz="2400">
              <a:latin typeface="Calibri"/>
              <a:cs typeface="Calibri"/>
            </a:endParaRPr>
          </a:p>
          <a:p>
            <a:pPr marL="354965" algn="just">
              <a:lnSpc>
                <a:spcPts val="2500"/>
              </a:lnSpc>
            </a:pPr>
            <a:r>
              <a:rPr sz="2400" spc="-10" dirty="0">
                <a:solidFill>
                  <a:srgbClr val="111E46"/>
                </a:solidFill>
                <a:latin typeface="Calibri"/>
                <a:cs typeface="Calibri"/>
              </a:rPr>
              <a:t>museum’s</a:t>
            </a:r>
            <a:r>
              <a:rPr sz="2400" spc="-8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spc="-10" dirty="0">
                <a:solidFill>
                  <a:srgbClr val="111E46"/>
                </a:solidFill>
                <a:latin typeface="Calibri"/>
                <a:cs typeface="Calibri"/>
              </a:rPr>
              <a:t>collections</a:t>
            </a:r>
            <a:endParaRPr sz="2400">
              <a:latin typeface="Calibri"/>
              <a:cs typeface="Calibri"/>
            </a:endParaRPr>
          </a:p>
          <a:p>
            <a:pPr marL="354965" marR="5080" indent="-342900" algn="just">
              <a:lnSpc>
                <a:spcPct val="86900"/>
              </a:lnSpc>
              <a:spcBef>
                <a:spcPts val="185"/>
              </a:spcBef>
              <a:buFont typeface="Wingdings"/>
              <a:buChar char=""/>
              <a:tabLst>
                <a:tab pos="354965" algn="l"/>
              </a:tabLst>
            </a:pP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The</a:t>
            </a:r>
            <a:r>
              <a:rPr sz="2400" spc="175" dirty="0">
                <a:solidFill>
                  <a:srgbClr val="111E46"/>
                </a:solidFill>
                <a:latin typeface="Calibri"/>
                <a:cs typeface="Calibri"/>
              </a:rPr>
              <a:t> 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museum</a:t>
            </a:r>
            <a:r>
              <a:rPr sz="2400" spc="180" dirty="0">
                <a:solidFill>
                  <a:srgbClr val="111E46"/>
                </a:solidFill>
                <a:latin typeface="Calibri"/>
                <a:cs typeface="Calibri"/>
              </a:rPr>
              <a:t> 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documents</a:t>
            </a:r>
            <a:r>
              <a:rPr sz="2400" spc="180" dirty="0">
                <a:solidFill>
                  <a:srgbClr val="111E46"/>
                </a:solidFill>
                <a:latin typeface="Calibri"/>
                <a:cs typeface="Calibri"/>
              </a:rPr>
              <a:t> 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these</a:t>
            </a:r>
            <a:r>
              <a:rPr sz="2400" spc="180" dirty="0">
                <a:solidFill>
                  <a:srgbClr val="111E46"/>
                </a:solidFill>
                <a:latin typeface="Calibri"/>
                <a:cs typeface="Calibri"/>
              </a:rPr>
              <a:t> 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return</a:t>
            </a:r>
            <a:r>
              <a:rPr sz="2400" spc="180" dirty="0">
                <a:solidFill>
                  <a:srgbClr val="111E46"/>
                </a:solidFill>
                <a:latin typeface="Calibri"/>
                <a:cs typeface="Calibri"/>
              </a:rPr>
              <a:t> 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visits</a:t>
            </a:r>
            <a:r>
              <a:rPr sz="2400" spc="175" dirty="0">
                <a:solidFill>
                  <a:srgbClr val="111E46"/>
                </a:solidFill>
                <a:latin typeface="Calibri"/>
                <a:cs typeface="Calibri"/>
              </a:rPr>
              <a:t>  </a:t>
            </a:r>
            <a:r>
              <a:rPr sz="2400" spc="-25" dirty="0">
                <a:solidFill>
                  <a:srgbClr val="111E46"/>
                </a:solidFill>
                <a:latin typeface="Calibri"/>
                <a:cs typeface="Calibri"/>
              </a:rPr>
              <a:t>and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donations</a:t>
            </a:r>
            <a:r>
              <a:rPr sz="2400" spc="49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through</a:t>
            </a:r>
            <a:r>
              <a:rPr sz="2400" spc="509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both</a:t>
            </a:r>
            <a:r>
              <a:rPr sz="2400" spc="509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its</a:t>
            </a:r>
            <a:r>
              <a:rPr sz="2400" spc="50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official</a:t>
            </a:r>
            <a:r>
              <a:rPr sz="2400" spc="50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website</a:t>
            </a:r>
            <a:r>
              <a:rPr sz="2400" spc="509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and</a:t>
            </a:r>
            <a:r>
              <a:rPr sz="2400" spc="509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spc="-25" dirty="0">
                <a:solidFill>
                  <a:srgbClr val="111E46"/>
                </a:solidFill>
                <a:latin typeface="Calibri"/>
                <a:cs typeface="Calibri"/>
              </a:rPr>
              <a:t>its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WeChat</a:t>
            </a:r>
            <a:r>
              <a:rPr sz="2400" spc="26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account,</a:t>
            </a:r>
            <a:r>
              <a:rPr sz="2400" spc="27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making</a:t>
            </a:r>
            <a:r>
              <a:rPr sz="2400" spc="26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these</a:t>
            </a:r>
            <a:r>
              <a:rPr sz="2400" spc="28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stories</a:t>
            </a:r>
            <a:r>
              <a:rPr sz="2400" spc="27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accessible</a:t>
            </a:r>
            <a:r>
              <a:rPr sz="2400" spc="27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spc="-35" dirty="0">
                <a:solidFill>
                  <a:srgbClr val="111E46"/>
                </a:solidFill>
                <a:latin typeface="Calibri"/>
                <a:cs typeface="Calibri"/>
              </a:rPr>
              <a:t>to</a:t>
            </a:r>
            <a:endParaRPr sz="2400">
              <a:latin typeface="Calibri"/>
              <a:cs typeface="Calibri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999540" y="4879975"/>
            <a:ext cx="7004050" cy="166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4965" algn="just">
              <a:lnSpc>
                <a:spcPts val="2690"/>
              </a:lnSpc>
              <a:spcBef>
                <a:spcPts val="100"/>
              </a:spcBef>
            </a:pPr>
            <a:r>
              <a:rPr sz="2400" spc="-10" dirty="0">
                <a:solidFill>
                  <a:srgbClr val="111E46"/>
                </a:solidFill>
                <a:latin typeface="Calibri"/>
                <a:cs typeface="Calibri"/>
              </a:rPr>
              <a:t>international</a:t>
            </a:r>
            <a:r>
              <a:rPr sz="2400" spc="-3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spc="-10" dirty="0">
                <a:solidFill>
                  <a:srgbClr val="111E46"/>
                </a:solidFill>
                <a:latin typeface="Calibri"/>
                <a:cs typeface="Calibri"/>
              </a:rPr>
              <a:t>audiences</a:t>
            </a:r>
            <a:endParaRPr sz="2400">
              <a:latin typeface="Calibri"/>
              <a:cs typeface="Calibri"/>
            </a:endParaRPr>
          </a:p>
          <a:p>
            <a:pPr marL="354965" marR="5080" indent="-342900" algn="just">
              <a:lnSpc>
                <a:spcPct val="86800"/>
              </a:lnSpc>
              <a:spcBef>
                <a:spcPts val="185"/>
              </a:spcBef>
              <a:buFont typeface="Wingdings"/>
              <a:buChar char=""/>
              <a:tabLst>
                <a:tab pos="354965" algn="l"/>
              </a:tabLst>
            </a:pP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These</a:t>
            </a:r>
            <a:r>
              <a:rPr sz="2400" spc="44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continuing</a:t>
            </a:r>
            <a:r>
              <a:rPr sz="2400" spc="44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interactions</a:t>
            </a:r>
            <a:r>
              <a:rPr sz="2400" spc="44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turn</a:t>
            </a:r>
            <a:r>
              <a:rPr sz="2400" spc="44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private</a:t>
            </a:r>
            <a:r>
              <a:rPr sz="2400" spc="45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spc="-10" dirty="0">
                <a:solidFill>
                  <a:srgbClr val="111E46"/>
                </a:solidFill>
                <a:latin typeface="Calibri"/>
                <a:cs typeface="Calibri"/>
              </a:rPr>
              <a:t>memory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into</a:t>
            </a:r>
            <a:r>
              <a:rPr sz="2400" spc="229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public</a:t>
            </a:r>
            <a:r>
              <a:rPr sz="2400" spc="24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heritage,</a:t>
            </a:r>
            <a:r>
              <a:rPr sz="2400" spc="24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showing</a:t>
            </a:r>
            <a:r>
              <a:rPr sz="2400" spc="229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that</a:t>
            </a:r>
            <a:r>
              <a:rPr sz="2400" spc="23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this</a:t>
            </a:r>
            <a:r>
              <a:rPr sz="2400" spc="23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history</a:t>
            </a:r>
            <a:r>
              <a:rPr sz="2400" spc="22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is</a:t>
            </a:r>
            <a:r>
              <a:rPr sz="2400" spc="23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spc="-10" dirty="0">
                <a:solidFill>
                  <a:srgbClr val="111E46"/>
                </a:solidFill>
                <a:latin typeface="Calibri"/>
                <a:cs typeface="Calibri"/>
              </a:rPr>
              <a:t>still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being</a:t>
            </a:r>
            <a:r>
              <a:rPr sz="2400" spc="-2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written</a:t>
            </a:r>
            <a:r>
              <a:rPr sz="2400" spc="-1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through</a:t>
            </a:r>
            <a:r>
              <a:rPr sz="2400" spc="-2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dialogue</a:t>
            </a:r>
            <a:r>
              <a:rPr sz="2400" spc="-2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between</a:t>
            </a:r>
            <a:r>
              <a:rPr sz="2400" spc="-1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families,</a:t>
            </a:r>
            <a:r>
              <a:rPr sz="2400" spc="-1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spc="-25" dirty="0">
                <a:solidFill>
                  <a:srgbClr val="111E46"/>
                </a:solidFill>
                <a:latin typeface="Calibri"/>
                <a:cs typeface="Calibri"/>
              </a:rPr>
              <a:t>the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museum</a:t>
            </a:r>
            <a:r>
              <a:rPr sz="2400" spc="-3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and</a:t>
            </a:r>
            <a:r>
              <a:rPr sz="2400" spc="-3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the</a:t>
            </a:r>
            <a:r>
              <a:rPr sz="2400" spc="-2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spc="-20" dirty="0">
                <a:solidFill>
                  <a:srgbClr val="111E46"/>
                </a:solidFill>
                <a:latin typeface="Calibri"/>
                <a:cs typeface="Calibri"/>
              </a:rPr>
              <a:t>city</a:t>
            </a:r>
            <a:endParaRPr sz="2400">
              <a:latin typeface="Calibri"/>
              <a:cs typeface="Calibri"/>
            </a:endParaRPr>
          </a:p>
        </p:txBody>
      </p:sp>
      <p:sp>
        <p:nvSpPr>
          <p:cNvPr id="4" name="object 4" descr="$PPTXTitle"/>
          <p:cNvSpPr txBox="1">
            <a:spLocks noGrp="1"/>
          </p:cNvSpPr>
          <p:nvPr>
            <p:ph type="title"/>
          </p:nvPr>
        </p:nvSpPr>
        <p:spPr>
          <a:xfrm>
            <a:off x="0" y="578154"/>
            <a:ext cx="3148330" cy="671830"/>
          </a:xfrm>
          <a:prstGeom prst="rect">
            <a:avLst/>
          </a:prstGeom>
          <a:solidFill>
            <a:srgbClr val="1889B0"/>
          </a:solidFill>
        </p:spPr>
        <p:txBody>
          <a:bodyPr vert="horz" wrap="square" lIns="0" tIns="0" rIns="0" bIns="0" rtlCol="0">
            <a:spAutoFit/>
          </a:bodyPr>
          <a:lstStyle/>
          <a:p>
            <a:pPr marL="890905">
              <a:lnSpc>
                <a:spcPct val="100000"/>
              </a:lnSpc>
            </a:pPr>
            <a:r>
              <a:rPr spc="-10" dirty="0"/>
              <a:t>Heritage</a:t>
            </a:r>
          </a:p>
        </p:txBody>
      </p:sp>
      <p:pic>
        <p:nvPicPr>
          <p:cNvPr id="5" name="object 5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8248650" y="356361"/>
            <a:ext cx="3472053" cy="2313813"/>
          </a:xfrm>
          <a:prstGeom prst="rect">
            <a:avLst/>
          </a:prstGeom>
        </p:spPr>
      </p:pic>
      <p:sp>
        <p:nvSpPr>
          <p:cNvPr id="6" name="object 6"/>
          <p:cNvSpPr txBox="1"/>
          <p:nvPr/>
        </p:nvSpPr>
        <p:spPr>
          <a:xfrm>
            <a:off x="8665844" y="6236004"/>
            <a:ext cx="2886075" cy="221615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1250" dirty="0">
                <a:latin typeface="Calibri"/>
                <a:cs typeface="Calibri"/>
              </a:rPr>
              <a:t>Source:</a:t>
            </a:r>
            <a:r>
              <a:rPr sz="1250" spc="40" dirty="0">
                <a:latin typeface="Calibri"/>
                <a:cs typeface="Calibri"/>
              </a:rPr>
              <a:t> </a:t>
            </a:r>
            <a:r>
              <a:rPr sz="1250" dirty="0">
                <a:latin typeface="Calibri"/>
                <a:cs typeface="Calibri"/>
              </a:rPr>
              <a:t>Shanghai</a:t>
            </a:r>
            <a:r>
              <a:rPr sz="1250" spc="50" dirty="0">
                <a:latin typeface="Calibri"/>
                <a:cs typeface="Calibri"/>
              </a:rPr>
              <a:t> </a:t>
            </a:r>
            <a:r>
              <a:rPr sz="1250" dirty="0">
                <a:latin typeface="Calibri"/>
                <a:cs typeface="Calibri"/>
              </a:rPr>
              <a:t>Jewish</a:t>
            </a:r>
            <a:r>
              <a:rPr sz="1250" spc="50" dirty="0">
                <a:latin typeface="Calibri"/>
                <a:cs typeface="Calibri"/>
              </a:rPr>
              <a:t> </a:t>
            </a:r>
            <a:r>
              <a:rPr sz="1250" dirty="0">
                <a:latin typeface="Calibri"/>
                <a:cs typeface="Calibri"/>
              </a:rPr>
              <a:t>Refugees</a:t>
            </a:r>
            <a:r>
              <a:rPr sz="1250" spc="35" dirty="0">
                <a:latin typeface="Calibri"/>
                <a:cs typeface="Calibri"/>
              </a:rPr>
              <a:t> </a:t>
            </a:r>
            <a:r>
              <a:rPr sz="1250" spc="-10" dirty="0">
                <a:latin typeface="Calibri"/>
                <a:cs typeface="Calibri"/>
              </a:rPr>
              <a:t>Museum</a:t>
            </a:r>
            <a:endParaRPr sz="1250">
              <a:latin typeface="Calibri"/>
              <a:cs typeface="Calibri"/>
            </a:endParaRPr>
          </a:p>
        </p:txBody>
      </p:sp>
      <p:pic>
        <p:nvPicPr>
          <p:cNvPr id="7" name="object 7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8248650" y="2815094"/>
            <a:ext cx="3477386" cy="3397122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014171" y="1562480"/>
            <a:ext cx="6253480" cy="420243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4965" indent="-342265" algn="just">
              <a:lnSpc>
                <a:spcPts val="2695"/>
              </a:lnSpc>
              <a:spcBef>
                <a:spcPts val="100"/>
              </a:spcBef>
              <a:buClr>
                <a:srgbClr val="111E46"/>
              </a:buClr>
              <a:buFont typeface="Wingdings"/>
              <a:buChar char=""/>
              <a:tabLst>
                <a:tab pos="354965" algn="l"/>
              </a:tabLst>
            </a:pP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Why</a:t>
            </a:r>
            <a:r>
              <a:rPr sz="2400" spc="-6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This</a:t>
            </a:r>
            <a:r>
              <a:rPr sz="2400" spc="-6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Story</a:t>
            </a:r>
            <a:r>
              <a:rPr sz="2400" spc="-7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spc="-10" dirty="0">
                <a:solidFill>
                  <a:srgbClr val="111E46"/>
                </a:solidFill>
                <a:latin typeface="Calibri"/>
                <a:cs typeface="Calibri"/>
              </a:rPr>
              <a:t>Matters</a:t>
            </a:r>
            <a:r>
              <a:rPr sz="2400" spc="-9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spc="-10" dirty="0">
                <a:solidFill>
                  <a:srgbClr val="111E46"/>
                </a:solidFill>
                <a:latin typeface="Calibri"/>
                <a:cs typeface="Calibri"/>
              </a:rPr>
              <a:t>Today?</a:t>
            </a:r>
            <a:endParaRPr sz="2400">
              <a:latin typeface="Calibri"/>
              <a:cs typeface="Calibri"/>
            </a:endParaRPr>
          </a:p>
          <a:p>
            <a:pPr marL="354330" marR="6350" indent="-342265" algn="just">
              <a:lnSpc>
                <a:spcPts val="2500"/>
              </a:lnSpc>
              <a:spcBef>
                <a:spcPts val="210"/>
              </a:spcBef>
              <a:buFont typeface="Wingdings"/>
              <a:buChar char=""/>
              <a:tabLst>
                <a:tab pos="355600" algn="l"/>
              </a:tabLst>
            </a:pP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From</a:t>
            </a:r>
            <a:r>
              <a:rPr sz="2400" spc="46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Refuge</a:t>
            </a:r>
            <a:r>
              <a:rPr sz="2400" spc="49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to</a:t>
            </a:r>
            <a:r>
              <a:rPr sz="2400" spc="48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Heritage:</a:t>
            </a:r>
            <a:r>
              <a:rPr sz="2400" spc="49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Connecting</a:t>
            </a:r>
            <a:r>
              <a:rPr sz="2400" spc="48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spc="-10" dirty="0">
                <a:solidFill>
                  <a:srgbClr val="111E46"/>
                </a:solidFill>
                <a:latin typeface="Calibri"/>
                <a:cs typeface="Calibri"/>
              </a:rPr>
              <a:t>Europe 	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and</a:t>
            </a:r>
            <a:r>
              <a:rPr sz="2400" spc="335" dirty="0">
                <a:solidFill>
                  <a:srgbClr val="111E46"/>
                </a:solidFill>
                <a:latin typeface="Calibri"/>
                <a:cs typeface="Calibri"/>
              </a:rPr>
              <a:t> 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Asia.</a:t>
            </a:r>
            <a:r>
              <a:rPr sz="2400" spc="340" dirty="0">
                <a:solidFill>
                  <a:srgbClr val="111E46"/>
                </a:solidFill>
                <a:latin typeface="Calibri"/>
                <a:cs typeface="Calibri"/>
              </a:rPr>
              <a:t> 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Shanghai</a:t>
            </a:r>
            <a:r>
              <a:rPr sz="2400" spc="335" dirty="0">
                <a:solidFill>
                  <a:srgbClr val="111E46"/>
                </a:solidFill>
                <a:latin typeface="Calibri"/>
                <a:cs typeface="Calibri"/>
              </a:rPr>
              <a:t> 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adds</a:t>
            </a:r>
            <a:r>
              <a:rPr sz="2400" spc="330" dirty="0">
                <a:solidFill>
                  <a:srgbClr val="111E46"/>
                </a:solidFill>
                <a:latin typeface="Calibri"/>
                <a:cs typeface="Calibri"/>
              </a:rPr>
              <a:t> 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a</a:t>
            </a:r>
            <a:r>
              <a:rPr sz="2400" spc="340" dirty="0">
                <a:solidFill>
                  <a:srgbClr val="111E46"/>
                </a:solidFill>
                <a:latin typeface="Calibri"/>
                <a:cs typeface="Calibri"/>
              </a:rPr>
              <a:t>  </a:t>
            </a:r>
            <a:r>
              <a:rPr sz="2400" spc="-10" dirty="0">
                <a:solidFill>
                  <a:srgbClr val="111E46"/>
                </a:solidFill>
                <a:latin typeface="Calibri"/>
                <a:cs typeface="Calibri"/>
              </a:rPr>
              <a:t>non-European, 	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urban,</a:t>
            </a:r>
            <a:r>
              <a:rPr sz="2400" spc="-6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Asian</a:t>
            </a:r>
            <a:r>
              <a:rPr sz="2400" spc="-6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dimension</a:t>
            </a:r>
            <a:r>
              <a:rPr sz="2400" spc="-4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to</a:t>
            </a:r>
            <a:r>
              <a:rPr sz="2400" spc="-5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Holocaust</a:t>
            </a:r>
            <a:r>
              <a:rPr sz="2400" spc="-6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spc="-10" dirty="0">
                <a:solidFill>
                  <a:srgbClr val="111E46"/>
                </a:solidFill>
                <a:latin typeface="Calibri"/>
                <a:cs typeface="Calibri"/>
              </a:rPr>
              <a:t>memory</a:t>
            </a:r>
            <a:endParaRPr sz="2400">
              <a:latin typeface="Calibri"/>
              <a:cs typeface="Calibri"/>
            </a:endParaRPr>
          </a:p>
          <a:p>
            <a:pPr marL="354330" marR="5080" indent="-342265" algn="just">
              <a:lnSpc>
                <a:spcPts val="2500"/>
              </a:lnSpc>
              <a:spcBef>
                <a:spcPts val="5"/>
              </a:spcBef>
              <a:buFont typeface="Wingdings"/>
              <a:buChar char=""/>
              <a:tabLst>
                <a:tab pos="355600" algn="l"/>
              </a:tabLst>
            </a:pP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The</a:t>
            </a:r>
            <a:r>
              <a:rPr sz="2400" spc="51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story</a:t>
            </a:r>
            <a:r>
              <a:rPr sz="2400" spc="52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holds</a:t>
            </a:r>
            <a:r>
              <a:rPr sz="2400" spc="51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together</a:t>
            </a:r>
            <a:r>
              <a:rPr sz="2400" spc="53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refuge,</a:t>
            </a:r>
            <a:r>
              <a:rPr sz="2400" spc="54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spc="-10" dirty="0">
                <a:solidFill>
                  <a:srgbClr val="111E46"/>
                </a:solidFill>
                <a:latin typeface="Calibri"/>
                <a:cs typeface="Calibri"/>
              </a:rPr>
              <a:t>occupation, 	hardship</a:t>
            </a:r>
            <a:r>
              <a:rPr sz="2400" spc="-6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and</a:t>
            </a:r>
            <a:r>
              <a:rPr sz="2400" spc="-4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spc="-10" dirty="0">
                <a:solidFill>
                  <a:srgbClr val="111E46"/>
                </a:solidFill>
                <a:latin typeface="Calibri"/>
                <a:cs typeface="Calibri"/>
              </a:rPr>
              <a:t>solidarity</a:t>
            </a:r>
            <a:endParaRPr sz="2400">
              <a:latin typeface="Calibri"/>
              <a:cs typeface="Calibri"/>
            </a:endParaRPr>
          </a:p>
          <a:p>
            <a:pPr marL="354965" indent="-342265" algn="just">
              <a:lnSpc>
                <a:spcPts val="2285"/>
              </a:lnSpc>
              <a:buFont typeface="Wingdings"/>
              <a:buChar char=""/>
              <a:tabLst>
                <a:tab pos="354965" algn="l"/>
              </a:tabLst>
            </a:pP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Heritage</a:t>
            </a:r>
            <a:r>
              <a:rPr sz="2400" spc="-6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here</a:t>
            </a:r>
            <a:r>
              <a:rPr sz="2400" spc="-4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is</a:t>
            </a:r>
            <a:r>
              <a:rPr sz="2400" spc="-5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a</a:t>
            </a:r>
            <a:r>
              <a:rPr sz="2400" spc="-5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spc="-10" dirty="0">
                <a:solidFill>
                  <a:srgbClr val="111E46"/>
                </a:solidFill>
                <a:latin typeface="Calibri"/>
                <a:cs typeface="Calibri"/>
              </a:rPr>
              <a:t>bridge:</a:t>
            </a:r>
            <a:endParaRPr sz="2400">
              <a:latin typeface="Calibri"/>
              <a:cs typeface="Calibri"/>
            </a:endParaRPr>
          </a:p>
          <a:p>
            <a:pPr marL="355600" algn="just">
              <a:lnSpc>
                <a:spcPts val="2505"/>
              </a:lnSpc>
            </a:pP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→</a:t>
            </a:r>
            <a:r>
              <a:rPr sz="2400" spc="185" dirty="0">
                <a:solidFill>
                  <a:srgbClr val="111E46"/>
                </a:solidFill>
                <a:latin typeface="Calibri"/>
                <a:cs typeface="Calibri"/>
              </a:rPr>
              <a:t> 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between</a:t>
            </a:r>
            <a:r>
              <a:rPr sz="2400" spc="195" dirty="0">
                <a:solidFill>
                  <a:srgbClr val="111E46"/>
                </a:solidFill>
                <a:latin typeface="Calibri"/>
                <a:cs typeface="Calibri"/>
              </a:rPr>
              <a:t> 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European</a:t>
            </a:r>
            <a:r>
              <a:rPr sz="2400" spc="200" dirty="0">
                <a:solidFill>
                  <a:srgbClr val="111E46"/>
                </a:solidFill>
                <a:latin typeface="Calibri"/>
                <a:cs typeface="Calibri"/>
              </a:rPr>
              <a:t> 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Jewish</a:t>
            </a:r>
            <a:r>
              <a:rPr sz="2400" spc="190" dirty="0">
                <a:solidFill>
                  <a:srgbClr val="111E46"/>
                </a:solidFill>
                <a:latin typeface="Calibri"/>
                <a:cs typeface="Calibri"/>
              </a:rPr>
              <a:t> 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histories</a:t>
            </a:r>
            <a:r>
              <a:rPr sz="2400" spc="200" dirty="0">
                <a:solidFill>
                  <a:srgbClr val="111E46"/>
                </a:solidFill>
                <a:latin typeface="Calibri"/>
                <a:cs typeface="Calibri"/>
              </a:rPr>
              <a:t>  </a:t>
            </a:r>
            <a:r>
              <a:rPr sz="2400" spc="-25" dirty="0">
                <a:solidFill>
                  <a:srgbClr val="111E46"/>
                </a:solidFill>
                <a:latin typeface="Calibri"/>
                <a:cs typeface="Calibri"/>
              </a:rPr>
              <a:t>and</a:t>
            </a:r>
            <a:endParaRPr sz="2400">
              <a:latin typeface="Calibri"/>
              <a:cs typeface="Calibri"/>
            </a:endParaRPr>
          </a:p>
          <a:p>
            <a:pPr marL="12700" algn="just">
              <a:lnSpc>
                <a:spcPts val="2495"/>
              </a:lnSpc>
            </a:pP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Chinese</a:t>
            </a:r>
            <a:r>
              <a:rPr sz="2400" spc="-9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urban</a:t>
            </a:r>
            <a:r>
              <a:rPr sz="2400" spc="-7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spc="-10" dirty="0">
                <a:solidFill>
                  <a:srgbClr val="111E46"/>
                </a:solidFill>
                <a:latin typeface="Calibri"/>
                <a:cs typeface="Calibri"/>
              </a:rPr>
              <a:t>history</a:t>
            </a:r>
            <a:endParaRPr sz="2400">
              <a:latin typeface="Calibri"/>
              <a:cs typeface="Calibri"/>
            </a:endParaRPr>
          </a:p>
          <a:p>
            <a:pPr marL="12700" marR="5715" indent="342900">
              <a:lnSpc>
                <a:spcPts val="2510"/>
              </a:lnSpc>
              <a:spcBef>
                <a:spcPts val="200"/>
              </a:spcBef>
              <a:tabLst>
                <a:tab pos="777875" algn="l"/>
                <a:tab pos="2014855" algn="l"/>
                <a:tab pos="3350260" algn="l"/>
                <a:tab pos="5053965" algn="l"/>
                <a:tab pos="5667375" algn="l"/>
              </a:tabLst>
            </a:pPr>
            <a:r>
              <a:rPr sz="2400" spc="-50" dirty="0">
                <a:solidFill>
                  <a:srgbClr val="111E46"/>
                </a:solidFill>
                <a:latin typeface="Calibri"/>
                <a:cs typeface="Calibri"/>
              </a:rPr>
              <a:t>→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	</a:t>
            </a:r>
            <a:r>
              <a:rPr sz="2400" spc="-10" dirty="0">
                <a:solidFill>
                  <a:srgbClr val="111E46"/>
                </a:solidFill>
                <a:latin typeface="Calibri"/>
                <a:cs typeface="Calibri"/>
              </a:rPr>
              <a:t>between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	</a:t>
            </a:r>
            <a:r>
              <a:rPr sz="2400" spc="-10" dirty="0">
                <a:solidFill>
                  <a:srgbClr val="111E46"/>
                </a:solidFill>
                <a:latin typeface="Calibri"/>
                <a:cs typeface="Calibri"/>
              </a:rPr>
              <a:t>survivors,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	</a:t>
            </a:r>
            <a:r>
              <a:rPr sz="2400" spc="-10" dirty="0">
                <a:solidFill>
                  <a:srgbClr val="111E46"/>
                </a:solidFill>
                <a:latin typeface="Calibri"/>
                <a:cs typeface="Calibri"/>
              </a:rPr>
              <a:t>descendants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	</a:t>
            </a:r>
            <a:r>
              <a:rPr sz="2400" spc="-25" dirty="0">
                <a:solidFill>
                  <a:srgbClr val="111E46"/>
                </a:solidFill>
                <a:latin typeface="Calibri"/>
                <a:cs typeface="Calibri"/>
              </a:rPr>
              <a:t>and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	</a:t>
            </a:r>
            <a:r>
              <a:rPr sz="2400" spc="-20" dirty="0">
                <a:solidFill>
                  <a:srgbClr val="111E46"/>
                </a:solidFill>
                <a:latin typeface="Calibri"/>
                <a:cs typeface="Calibri"/>
              </a:rPr>
              <a:t>local </a:t>
            </a:r>
            <a:r>
              <a:rPr sz="2400" spc="-10" dirty="0">
                <a:solidFill>
                  <a:srgbClr val="111E46"/>
                </a:solidFill>
                <a:latin typeface="Calibri"/>
                <a:cs typeface="Calibri"/>
              </a:rPr>
              <a:t>communities</a:t>
            </a:r>
            <a:endParaRPr sz="2400">
              <a:latin typeface="Calibri"/>
              <a:cs typeface="Calibri"/>
            </a:endParaRPr>
          </a:p>
          <a:p>
            <a:pPr marL="355600">
              <a:lnSpc>
                <a:spcPts val="2280"/>
              </a:lnSpc>
              <a:tabLst>
                <a:tab pos="861694" algn="l"/>
                <a:tab pos="2182495" algn="l"/>
                <a:tab pos="2935605" algn="l"/>
                <a:tab pos="4632325" algn="l"/>
                <a:tab pos="5328285" algn="l"/>
              </a:tabLst>
            </a:pPr>
            <a:r>
              <a:rPr sz="2400" spc="-50" dirty="0">
                <a:solidFill>
                  <a:srgbClr val="111E46"/>
                </a:solidFill>
                <a:latin typeface="Calibri"/>
                <a:cs typeface="Calibri"/>
              </a:rPr>
              <a:t>→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	</a:t>
            </a:r>
            <a:r>
              <a:rPr sz="2400" spc="-10" dirty="0">
                <a:solidFill>
                  <a:srgbClr val="111E46"/>
                </a:solidFill>
                <a:latin typeface="Calibri"/>
                <a:cs typeface="Calibri"/>
              </a:rPr>
              <a:t>between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	</a:t>
            </a:r>
            <a:r>
              <a:rPr sz="2400" spc="-20" dirty="0">
                <a:solidFill>
                  <a:srgbClr val="111E46"/>
                </a:solidFill>
                <a:latin typeface="Calibri"/>
                <a:cs typeface="Calibri"/>
              </a:rPr>
              <a:t>past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	</a:t>
            </a:r>
            <a:r>
              <a:rPr sz="2400" spc="-10" dirty="0">
                <a:solidFill>
                  <a:srgbClr val="111E46"/>
                </a:solidFill>
                <a:latin typeface="Calibri"/>
                <a:cs typeface="Calibri"/>
              </a:rPr>
              <a:t>persecution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	</a:t>
            </a:r>
            <a:r>
              <a:rPr sz="2400" spc="-25" dirty="0">
                <a:solidFill>
                  <a:srgbClr val="111E46"/>
                </a:solidFill>
                <a:latin typeface="Calibri"/>
                <a:cs typeface="Calibri"/>
              </a:rPr>
              <a:t>and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	</a:t>
            </a:r>
            <a:r>
              <a:rPr sz="2400" spc="-10" dirty="0">
                <a:solidFill>
                  <a:srgbClr val="111E46"/>
                </a:solidFill>
                <a:latin typeface="Calibri"/>
                <a:cs typeface="Calibri"/>
              </a:rPr>
              <a:t>current</a:t>
            </a:r>
            <a:endParaRPr sz="2400">
              <a:latin typeface="Calibri"/>
              <a:cs typeface="Calibri"/>
            </a:endParaRPr>
          </a:p>
          <a:p>
            <a:pPr marL="12700">
              <a:lnSpc>
                <a:spcPts val="2690"/>
              </a:lnSpc>
            </a:pP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debates</a:t>
            </a:r>
            <a:r>
              <a:rPr sz="2400" spc="-6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on</a:t>
            </a:r>
            <a:r>
              <a:rPr sz="2400" spc="-7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spc="-10" dirty="0">
                <a:solidFill>
                  <a:srgbClr val="111E46"/>
                </a:solidFill>
                <a:latin typeface="Calibri"/>
                <a:cs typeface="Calibri"/>
              </a:rPr>
              <a:t>refugees</a:t>
            </a:r>
            <a:r>
              <a:rPr sz="2400" spc="-5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and</a:t>
            </a:r>
            <a:r>
              <a:rPr sz="2400" spc="-6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spc="-10" dirty="0">
                <a:solidFill>
                  <a:srgbClr val="111E46"/>
                </a:solidFill>
                <a:latin typeface="Calibri"/>
                <a:cs typeface="Calibri"/>
              </a:rPr>
              <a:t>hospitality</a:t>
            </a:r>
            <a:endParaRPr sz="2400">
              <a:latin typeface="Calibri"/>
              <a:cs typeface="Calibri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1014171" y="5691936"/>
            <a:ext cx="6249670" cy="708660"/>
          </a:xfrm>
          <a:prstGeom prst="rect">
            <a:avLst/>
          </a:prstGeom>
        </p:spPr>
        <p:txBody>
          <a:bodyPr vert="horz" wrap="square" lIns="0" tIns="63500" rIns="0" bIns="0" rtlCol="0">
            <a:spAutoFit/>
          </a:bodyPr>
          <a:lstStyle/>
          <a:p>
            <a:pPr marL="354330" marR="5080" indent="-342265">
              <a:lnSpc>
                <a:spcPts val="2500"/>
              </a:lnSpc>
              <a:spcBef>
                <a:spcPts val="500"/>
              </a:spcBef>
              <a:buFont typeface="Wingdings"/>
              <a:buChar char=""/>
              <a:tabLst>
                <a:tab pos="355600" algn="l"/>
              </a:tabLst>
            </a:pP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Remembering</a:t>
            </a:r>
            <a:r>
              <a:rPr sz="2400" spc="-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Shanghai’s refugees</a:t>
            </a:r>
            <a:r>
              <a:rPr sz="2400" spc="1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invites</a:t>
            </a:r>
            <a:r>
              <a:rPr sz="2400" spc="2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us</a:t>
            </a:r>
            <a:r>
              <a:rPr sz="2400" spc="1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spc="-25" dirty="0">
                <a:solidFill>
                  <a:srgbClr val="111E46"/>
                </a:solidFill>
                <a:latin typeface="Calibri"/>
                <a:cs typeface="Calibri"/>
              </a:rPr>
              <a:t>to 	</a:t>
            </a:r>
            <a:r>
              <a:rPr sz="2400" spc="-10" dirty="0">
                <a:solidFill>
                  <a:srgbClr val="111E46"/>
                </a:solidFill>
                <a:latin typeface="Calibri"/>
                <a:cs typeface="Calibri"/>
              </a:rPr>
              <a:t>rethink</a:t>
            </a:r>
            <a:r>
              <a:rPr sz="2400" spc="-7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how</a:t>
            </a:r>
            <a:r>
              <a:rPr sz="2400" spc="-3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global</a:t>
            </a:r>
            <a:r>
              <a:rPr sz="2400" spc="-5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memories</a:t>
            </a:r>
            <a:r>
              <a:rPr sz="2400" spc="-6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are</a:t>
            </a:r>
            <a:r>
              <a:rPr sz="2400" spc="-5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spc="-20" dirty="0">
                <a:solidFill>
                  <a:srgbClr val="111E46"/>
                </a:solidFill>
                <a:latin typeface="Calibri"/>
                <a:cs typeface="Calibri"/>
              </a:rPr>
              <a:t>made</a:t>
            </a:r>
            <a:endParaRPr sz="2400">
              <a:latin typeface="Calibri"/>
              <a:cs typeface="Calibri"/>
            </a:endParaRPr>
          </a:p>
        </p:txBody>
      </p:sp>
      <p:sp>
        <p:nvSpPr>
          <p:cNvPr id="4" name="object 4" descr="$PPTXTitle"/>
          <p:cNvSpPr txBox="1">
            <a:spLocks noGrp="1"/>
          </p:cNvSpPr>
          <p:nvPr>
            <p:ph type="title"/>
          </p:nvPr>
        </p:nvSpPr>
        <p:spPr>
          <a:xfrm>
            <a:off x="0" y="578154"/>
            <a:ext cx="3148330" cy="671830"/>
          </a:xfrm>
          <a:prstGeom prst="rect">
            <a:avLst/>
          </a:prstGeom>
          <a:solidFill>
            <a:srgbClr val="1889B0"/>
          </a:solidFill>
        </p:spPr>
        <p:txBody>
          <a:bodyPr vert="horz" wrap="square" lIns="0" tIns="62865" rIns="0" bIns="0" rtlCol="0">
            <a:spAutoFit/>
          </a:bodyPr>
          <a:lstStyle/>
          <a:p>
            <a:pPr marL="890905">
              <a:lnSpc>
                <a:spcPct val="100000"/>
              </a:lnSpc>
              <a:spcBef>
                <a:spcPts val="495"/>
              </a:spcBef>
            </a:pPr>
            <a:r>
              <a:rPr sz="3200" spc="-10" dirty="0"/>
              <a:t>Significance</a:t>
            </a:r>
            <a:endParaRPr sz="3200"/>
          </a:p>
        </p:txBody>
      </p:sp>
      <p:pic>
        <p:nvPicPr>
          <p:cNvPr id="5" name="object 5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554341" y="577976"/>
            <a:ext cx="4132071" cy="2359660"/>
          </a:xfrm>
          <a:prstGeom prst="rect">
            <a:avLst/>
          </a:prstGeom>
        </p:spPr>
      </p:pic>
      <p:pic>
        <p:nvPicPr>
          <p:cNvPr id="6" name="object 6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7554341" y="3159112"/>
            <a:ext cx="4132072" cy="2754756"/>
          </a:xfrm>
          <a:prstGeom prst="rect">
            <a:avLst/>
          </a:prstGeom>
        </p:spPr>
      </p:pic>
      <p:sp>
        <p:nvSpPr>
          <p:cNvPr id="7" name="object 7"/>
          <p:cNvSpPr txBox="1"/>
          <p:nvPr/>
        </p:nvSpPr>
        <p:spPr>
          <a:xfrm>
            <a:off x="8626220" y="5937605"/>
            <a:ext cx="2886075" cy="221615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1250" dirty="0">
                <a:latin typeface="Calibri"/>
                <a:cs typeface="Calibri"/>
              </a:rPr>
              <a:t>Source:</a:t>
            </a:r>
            <a:r>
              <a:rPr sz="1250" spc="40" dirty="0">
                <a:latin typeface="Calibri"/>
                <a:cs typeface="Calibri"/>
              </a:rPr>
              <a:t> </a:t>
            </a:r>
            <a:r>
              <a:rPr sz="1250" dirty="0">
                <a:latin typeface="Calibri"/>
                <a:cs typeface="Calibri"/>
              </a:rPr>
              <a:t>Shanghai</a:t>
            </a:r>
            <a:r>
              <a:rPr sz="1250" spc="50" dirty="0">
                <a:latin typeface="Calibri"/>
                <a:cs typeface="Calibri"/>
              </a:rPr>
              <a:t> </a:t>
            </a:r>
            <a:r>
              <a:rPr sz="1250" dirty="0">
                <a:latin typeface="Calibri"/>
                <a:cs typeface="Calibri"/>
              </a:rPr>
              <a:t>Jewish</a:t>
            </a:r>
            <a:r>
              <a:rPr sz="1250" spc="50" dirty="0">
                <a:latin typeface="Calibri"/>
                <a:cs typeface="Calibri"/>
              </a:rPr>
              <a:t> </a:t>
            </a:r>
            <a:r>
              <a:rPr sz="1250" dirty="0">
                <a:latin typeface="Calibri"/>
                <a:cs typeface="Calibri"/>
              </a:rPr>
              <a:t>Refugees</a:t>
            </a:r>
            <a:r>
              <a:rPr sz="1250" spc="35" dirty="0">
                <a:latin typeface="Calibri"/>
                <a:cs typeface="Calibri"/>
              </a:rPr>
              <a:t> </a:t>
            </a:r>
            <a:r>
              <a:rPr sz="1250" spc="-10" dirty="0">
                <a:latin typeface="Calibri"/>
                <a:cs typeface="Calibri"/>
              </a:rPr>
              <a:t>Museum</a:t>
            </a:r>
            <a:endParaRPr sz="125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014171" y="1362303"/>
            <a:ext cx="10109200" cy="5107940"/>
          </a:xfrm>
          <a:prstGeom prst="rect">
            <a:avLst/>
          </a:prstGeom>
        </p:spPr>
        <p:txBody>
          <a:bodyPr vert="horz" wrap="square" lIns="0" tIns="118110" rIns="0" bIns="0" rtlCol="0">
            <a:spAutoFit/>
          </a:bodyPr>
          <a:lstStyle/>
          <a:p>
            <a:pPr marL="299085" indent="-286385">
              <a:lnSpc>
                <a:spcPct val="100000"/>
              </a:lnSpc>
              <a:spcBef>
                <a:spcPts val="930"/>
              </a:spcBef>
              <a:buClr>
                <a:srgbClr val="111E46"/>
              </a:buClr>
              <a:buFont typeface="Wingdings"/>
              <a:buChar char=""/>
              <a:tabLst>
                <a:tab pos="299085" algn="l"/>
              </a:tabLst>
            </a:pPr>
            <a:r>
              <a:rPr sz="1400" spc="-25" dirty="0">
                <a:solidFill>
                  <a:srgbClr val="111E46"/>
                </a:solidFill>
                <a:latin typeface="Calibri"/>
                <a:cs typeface="Calibri"/>
              </a:rPr>
              <a:t>Eber,</a:t>
            </a:r>
            <a:r>
              <a:rPr sz="1400" spc="-3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1400" dirty="0">
                <a:solidFill>
                  <a:srgbClr val="111E46"/>
                </a:solidFill>
                <a:latin typeface="Calibri"/>
                <a:cs typeface="Calibri"/>
              </a:rPr>
              <a:t>I.</a:t>
            </a:r>
            <a:r>
              <a:rPr sz="1400" spc="-5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1400" dirty="0">
                <a:solidFill>
                  <a:srgbClr val="111E46"/>
                </a:solidFill>
                <a:latin typeface="Calibri"/>
                <a:cs typeface="Calibri"/>
              </a:rPr>
              <a:t>(Ed.).</a:t>
            </a:r>
            <a:r>
              <a:rPr sz="1400" spc="-3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1400" dirty="0">
                <a:solidFill>
                  <a:srgbClr val="111E46"/>
                </a:solidFill>
                <a:latin typeface="Calibri"/>
                <a:cs typeface="Calibri"/>
              </a:rPr>
              <a:t>(2018).</a:t>
            </a:r>
            <a:r>
              <a:rPr sz="1400" spc="-1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1400" dirty="0">
                <a:solidFill>
                  <a:srgbClr val="111E46"/>
                </a:solidFill>
                <a:latin typeface="Calibri"/>
                <a:cs typeface="Calibri"/>
              </a:rPr>
              <a:t>Jewish</a:t>
            </a:r>
            <a:r>
              <a:rPr sz="1400" spc="-3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1400" spc="-10" dirty="0">
                <a:solidFill>
                  <a:srgbClr val="111E46"/>
                </a:solidFill>
                <a:latin typeface="Calibri"/>
                <a:cs typeface="Calibri"/>
              </a:rPr>
              <a:t>refugees</a:t>
            </a:r>
            <a:r>
              <a:rPr sz="1400" spc="-3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1400" dirty="0">
                <a:solidFill>
                  <a:srgbClr val="111E46"/>
                </a:solidFill>
                <a:latin typeface="Calibri"/>
                <a:cs typeface="Calibri"/>
              </a:rPr>
              <a:t>in</a:t>
            </a:r>
            <a:r>
              <a:rPr sz="1400" spc="-3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1400" dirty="0">
                <a:solidFill>
                  <a:srgbClr val="111E46"/>
                </a:solidFill>
                <a:latin typeface="Calibri"/>
                <a:cs typeface="Calibri"/>
              </a:rPr>
              <a:t>Shanghai</a:t>
            </a:r>
            <a:r>
              <a:rPr sz="1400" spc="-3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1400" spc="-10" dirty="0">
                <a:solidFill>
                  <a:srgbClr val="111E46"/>
                </a:solidFill>
                <a:latin typeface="Calibri"/>
                <a:cs typeface="Calibri"/>
              </a:rPr>
              <a:t>1933–</a:t>
            </a:r>
            <a:r>
              <a:rPr sz="1400" dirty="0">
                <a:solidFill>
                  <a:srgbClr val="111E46"/>
                </a:solidFill>
                <a:latin typeface="Calibri"/>
                <a:cs typeface="Calibri"/>
              </a:rPr>
              <a:t>1947: A</a:t>
            </a:r>
            <a:r>
              <a:rPr sz="1400" spc="-5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1400" dirty="0">
                <a:solidFill>
                  <a:srgbClr val="111E46"/>
                </a:solidFill>
                <a:latin typeface="Calibri"/>
                <a:cs typeface="Calibri"/>
              </a:rPr>
              <a:t>selection</a:t>
            </a:r>
            <a:r>
              <a:rPr sz="1400" spc="-2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1400" dirty="0">
                <a:solidFill>
                  <a:srgbClr val="111E46"/>
                </a:solidFill>
                <a:latin typeface="Calibri"/>
                <a:cs typeface="Calibri"/>
              </a:rPr>
              <a:t>of</a:t>
            </a:r>
            <a:r>
              <a:rPr sz="1400" spc="-5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1400" spc="-10" dirty="0">
                <a:solidFill>
                  <a:srgbClr val="111E46"/>
                </a:solidFill>
                <a:latin typeface="Calibri"/>
                <a:cs typeface="Calibri"/>
              </a:rPr>
              <a:t>documents.</a:t>
            </a:r>
            <a:r>
              <a:rPr sz="1400" spc="-2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1400" spc="-10" dirty="0">
                <a:solidFill>
                  <a:srgbClr val="111E46"/>
                </a:solidFill>
                <a:latin typeface="Calibri"/>
                <a:cs typeface="Calibri"/>
              </a:rPr>
              <a:t>Vandenhoeck</a:t>
            </a:r>
            <a:r>
              <a:rPr sz="1400" spc="-2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1400" dirty="0">
                <a:solidFill>
                  <a:srgbClr val="111E46"/>
                </a:solidFill>
                <a:latin typeface="Calibri"/>
                <a:cs typeface="Calibri"/>
              </a:rPr>
              <a:t>&amp;</a:t>
            </a:r>
            <a:r>
              <a:rPr sz="1400" spc="-3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1400" spc="-10" dirty="0">
                <a:solidFill>
                  <a:srgbClr val="111E46"/>
                </a:solidFill>
                <a:latin typeface="Calibri"/>
                <a:cs typeface="Calibri"/>
              </a:rPr>
              <a:t>Ruprecht.</a:t>
            </a:r>
            <a:endParaRPr sz="1400">
              <a:latin typeface="Calibri"/>
              <a:cs typeface="Calibri"/>
            </a:endParaRPr>
          </a:p>
          <a:p>
            <a:pPr marL="299085" indent="-286385">
              <a:lnSpc>
                <a:spcPct val="100000"/>
              </a:lnSpc>
              <a:spcBef>
                <a:spcPts val="830"/>
              </a:spcBef>
              <a:buFont typeface="Wingdings"/>
              <a:buChar char=""/>
              <a:tabLst>
                <a:tab pos="299085" algn="l"/>
              </a:tabLst>
            </a:pPr>
            <a:r>
              <a:rPr sz="1400" spc="-10" dirty="0">
                <a:solidFill>
                  <a:srgbClr val="111E46"/>
                </a:solidFill>
                <a:latin typeface="Calibri"/>
                <a:cs typeface="Calibri"/>
              </a:rPr>
              <a:t>Ristaino,</a:t>
            </a:r>
            <a:r>
              <a:rPr sz="1400" spc="-3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1400" dirty="0">
                <a:solidFill>
                  <a:srgbClr val="111E46"/>
                </a:solidFill>
                <a:latin typeface="Calibri"/>
                <a:cs typeface="Calibri"/>
              </a:rPr>
              <a:t>M.</a:t>
            </a:r>
            <a:r>
              <a:rPr sz="1400" spc="-4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1400" dirty="0">
                <a:solidFill>
                  <a:srgbClr val="111E46"/>
                </a:solidFill>
                <a:latin typeface="Calibri"/>
                <a:cs typeface="Calibri"/>
              </a:rPr>
              <a:t>R.</a:t>
            </a:r>
            <a:r>
              <a:rPr sz="1400" spc="-5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1400" dirty="0">
                <a:solidFill>
                  <a:srgbClr val="111E46"/>
                </a:solidFill>
                <a:latin typeface="Calibri"/>
                <a:cs typeface="Calibri"/>
              </a:rPr>
              <a:t>(2001).</a:t>
            </a:r>
            <a:r>
              <a:rPr sz="1400" spc="-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1400" dirty="0">
                <a:solidFill>
                  <a:srgbClr val="111E46"/>
                </a:solidFill>
                <a:latin typeface="Calibri"/>
                <a:cs typeface="Calibri"/>
              </a:rPr>
              <a:t>Port</a:t>
            </a:r>
            <a:r>
              <a:rPr sz="1400" spc="-3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1400" dirty="0">
                <a:solidFill>
                  <a:srgbClr val="111E46"/>
                </a:solidFill>
                <a:latin typeface="Calibri"/>
                <a:cs typeface="Calibri"/>
              </a:rPr>
              <a:t>of</a:t>
            </a:r>
            <a:r>
              <a:rPr sz="1400" spc="-5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1400" dirty="0">
                <a:solidFill>
                  <a:srgbClr val="111E46"/>
                </a:solidFill>
                <a:latin typeface="Calibri"/>
                <a:cs typeface="Calibri"/>
              </a:rPr>
              <a:t>last</a:t>
            </a:r>
            <a:r>
              <a:rPr sz="1400" spc="-2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1400" dirty="0">
                <a:solidFill>
                  <a:srgbClr val="111E46"/>
                </a:solidFill>
                <a:latin typeface="Calibri"/>
                <a:cs typeface="Calibri"/>
              </a:rPr>
              <a:t>resort:</a:t>
            </a:r>
            <a:r>
              <a:rPr sz="1400" spc="-4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1400" dirty="0">
                <a:solidFill>
                  <a:srgbClr val="111E46"/>
                </a:solidFill>
                <a:latin typeface="Calibri"/>
                <a:cs typeface="Calibri"/>
              </a:rPr>
              <a:t>The</a:t>
            </a:r>
            <a:r>
              <a:rPr sz="1400" spc="-2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1400" spc="-10" dirty="0">
                <a:solidFill>
                  <a:srgbClr val="111E46"/>
                </a:solidFill>
                <a:latin typeface="Calibri"/>
                <a:cs typeface="Calibri"/>
              </a:rPr>
              <a:t>diaspora</a:t>
            </a:r>
            <a:r>
              <a:rPr sz="1400" spc="-3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1400" spc="-10" dirty="0">
                <a:solidFill>
                  <a:srgbClr val="111E46"/>
                </a:solidFill>
                <a:latin typeface="Calibri"/>
                <a:cs typeface="Calibri"/>
              </a:rPr>
              <a:t>communities</a:t>
            </a:r>
            <a:r>
              <a:rPr sz="1400" spc="-2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1400" dirty="0">
                <a:solidFill>
                  <a:srgbClr val="111E46"/>
                </a:solidFill>
                <a:latin typeface="Calibri"/>
                <a:cs typeface="Calibri"/>
              </a:rPr>
              <a:t>of</a:t>
            </a:r>
            <a:r>
              <a:rPr sz="1400" spc="-3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1400" dirty="0">
                <a:solidFill>
                  <a:srgbClr val="111E46"/>
                </a:solidFill>
                <a:latin typeface="Calibri"/>
                <a:cs typeface="Calibri"/>
              </a:rPr>
              <a:t>Shanghai.</a:t>
            </a:r>
            <a:r>
              <a:rPr sz="1400" spc="-1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1400" spc="-10" dirty="0">
                <a:solidFill>
                  <a:srgbClr val="111E46"/>
                </a:solidFill>
                <a:latin typeface="Calibri"/>
                <a:cs typeface="Calibri"/>
              </a:rPr>
              <a:t>Stanford</a:t>
            </a:r>
            <a:r>
              <a:rPr sz="1400" spc="-4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1400" dirty="0">
                <a:solidFill>
                  <a:srgbClr val="111E46"/>
                </a:solidFill>
                <a:latin typeface="Calibri"/>
                <a:cs typeface="Calibri"/>
              </a:rPr>
              <a:t>University</a:t>
            </a:r>
            <a:r>
              <a:rPr sz="1400" spc="-2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1400" spc="-10" dirty="0">
                <a:solidFill>
                  <a:srgbClr val="111E46"/>
                </a:solidFill>
                <a:latin typeface="Calibri"/>
                <a:cs typeface="Calibri"/>
              </a:rPr>
              <a:t>Press.</a:t>
            </a:r>
            <a:endParaRPr sz="1400">
              <a:latin typeface="Calibri"/>
              <a:cs typeface="Calibri"/>
            </a:endParaRPr>
          </a:p>
          <a:p>
            <a:pPr marL="299085" indent="-286385">
              <a:lnSpc>
                <a:spcPct val="100000"/>
              </a:lnSpc>
              <a:spcBef>
                <a:spcPts val="815"/>
              </a:spcBef>
              <a:buFont typeface="Wingdings"/>
              <a:buChar char=""/>
              <a:tabLst>
                <a:tab pos="299085" algn="l"/>
              </a:tabLst>
            </a:pPr>
            <a:r>
              <a:rPr sz="1400" spc="-25" dirty="0">
                <a:solidFill>
                  <a:srgbClr val="111E46"/>
                </a:solidFill>
                <a:latin typeface="Calibri"/>
                <a:cs typeface="Calibri"/>
              </a:rPr>
              <a:t>Kranzler,</a:t>
            </a:r>
            <a:r>
              <a:rPr sz="1400" spc="-5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1400" dirty="0">
                <a:solidFill>
                  <a:srgbClr val="111E46"/>
                </a:solidFill>
                <a:latin typeface="Calibri"/>
                <a:cs typeface="Calibri"/>
              </a:rPr>
              <a:t>D.</a:t>
            </a:r>
            <a:r>
              <a:rPr sz="1400" spc="-5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1400" dirty="0">
                <a:solidFill>
                  <a:srgbClr val="111E46"/>
                </a:solidFill>
                <a:latin typeface="Calibri"/>
                <a:cs typeface="Calibri"/>
              </a:rPr>
              <a:t>H.</a:t>
            </a:r>
            <a:r>
              <a:rPr sz="1400" spc="-5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1400" dirty="0">
                <a:solidFill>
                  <a:srgbClr val="111E46"/>
                </a:solidFill>
                <a:latin typeface="Calibri"/>
                <a:cs typeface="Calibri"/>
              </a:rPr>
              <a:t>(1976).</a:t>
            </a:r>
            <a:r>
              <a:rPr sz="1400" spc="-2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1400" dirty="0">
                <a:solidFill>
                  <a:srgbClr val="111E46"/>
                </a:solidFill>
                <a:latin typeface="Calibri"/>
                <a:cs typeface="Calibri"/>
              </a:rPr>
              <a:t>Japanese,</a:t>
            </a:r>
            <a:r>
              <a:rPr sz="1400" spc="-3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1400" dirty="0">
                <a:solidFill>
                  <a:srgbClr val="111E46"/>
                </a:solidFill>
                <a:latin typeface="Calibri"/>
                <a:cs typeface="Calibri"/>
              </a:rPr>
              <a:t>Nazis</a:t>
            </a:r>
            <a:r>
              <a:rPr sz="1400" spc="-5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1400" dirty="0">
                <a:solidFill>
                  <a:srgbClr val="111E46"/>
                </a:solidFill>
                <a:latin typeface="Calibri"/>
                <a:cs typeface="Calibri"/>
              </a:rPr>
              <a:t>&amp;</a:t>
            </a:r>
            <a:r>
              <a:rPr sz="1400" spc="-5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1400" dirty="0">
                <a:solidFill>
                  <a:srgbClr val="111E46"/>
                </a:solidFill>
                <a:latin typeface="Calibri"/>
                <a:cs typeface="Calibri"/>
              </a:rPr>
              <a:t>Jews:</a:t>
            </a:r>
            <a:r>
              <a:rPr sz="1400" spc="-3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1400" dirty="0">
                <a:solidFill>
                  <a:srgbClr val="111E46"/>
                </a:solidFill>
                <a:latin typeface="Calibri"/>
                <a:cs typeface="Calibri"/>
              </a:rPr>
              <a:t>The</a:t>
            </a:r>
            <a:r>
              <a:rPr sz="1400" spc="-4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1400" dirty="0">
                <a:solidFill>
                  <a:srgbClr val="111E46"/>
                </a:solidFill>
                <a:latin typeface="Calibri"/>
                <a:cs typeface="Calibri"/>
              </a:rPr>
              <a:t>Jewish</a:t>
            </a:r>
            <a:r>
              <a:rPr sz="1400" spc="-4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1400" dirty="0">
                <a:solidFill>
                  <a:srgbClr val="111E46"/>
                </a:solidFill>
                <a:latin typeface="Calibri"/>
                <a:cs typeface="Calibri"/>
              </a:rPr>
              <a:t>refugee</a:t>
            </a:r>
            <a:r>
              <a:rPr sz="1400" spc="-3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1400" dirty="0">
                <a:solidFill>
                  <a:srgbClr val="111E46"/>
                </a:solidFill>
                <a:latin typeface="Calibri"/>
                <a:cs typeface="Calibri"/>
              </a:rPr>
              <a:t>community</a:t>
            </a:r>
            <a:r>
              <a:rPr sz="1400" spc="-3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1400" dirty="0">
                <a:solidFill>
                  <a:srgbClr val="111E46"/>
                </a:solidFill>
                <a:latin typeface="Calibri"/>
                <a:cs typeface="Calibri"/>
              </a:rPr>
              <a:t>of</a:t>
            </a:r>
            <a:r>
              <a:rPr sz="1400" spc="-5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1400" dirty="0">
                <a:solidFill>
                  <a:srgbClr val="111E46"/>
                </a:solidFill>
                <a:latin typeface="Calibri"/>
                <a:cs typeface="Calibri"/>
              </a:rPr>
              <a:t>Shanghai,</a:t>
            </a:r>
            <a:r>
              <a:rPr sz="1400" spc="-2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1400" spc="-10" dirty="0">
                <a:solidFill>
                  <a:srgbClr val="111E46"/>
                </a:solidFill>
                <a:latin typeface="Calibri"/>
                <a:cs typeface="Calibri"/>
              </a:rPr>
              <a:t>1938–</a:t>
            </a:r>
            <a:r>
              <a:rPr sz="1400" dirty="0">
                <a:solidFill>
                  <a:srgbClr val="111E46"/>
                </a:solidFill>
                <a:latin typeface="Calibri"/>
                <a:cs typeface="Calibri"/>
              </a:rPr>
              <a:t>1945.</a:t>
            </a:r>
            <a:r>
              <a:rPr sz="1400" spc="-2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1400" spc="-25" dirty="0">
                <a:solidFill>
                  <a:srgbClr val="111E46"/>
                </a:solidFill>
                <a:latin typeface="Calibri"/>
                <a:cs typeface="Calibri"/>
              </a:rPr>
              <a:t>Yeshiva</a:t>
            </a:r>
            <a:r>
              <a:rPr sz="1400" spc="-3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1400" dirty="0">
                <a:solidFill>
                  <a:srgbClr val="111E46"/>
                </a:solidFill>
                <a:latin typeface="Calibri"/>
                <a:cs typeface="Calibri"/>
              </a:rPr>
              <a:t>University</a:t>
            </a:r>
            <a:r>
              <a:rPr sz="1400" spc="-2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1400" spc="-10" dirty="0">
                <a:solidFill>
                  <a:srgbClr val="111E46"/>
                </a:solidFill>
                <a:latin typeface="Calibri"/>
                <a:cs typeface="Calibri"/>
              </a:rPr>
              <a:t>Press.</a:t>
            </a:r>
            <a:endParaRPr sz="1400">
              <a:latin typeface="Calibri"/>
              <a:cs typeface="Calibri"/>
            </a:endParaRPr>
          </a:p>
          <a:p>
            <a:pPr marL="299085" marR="5080" indent="-287020">
              <a:lnSpc>
                <a:spcPts val="2510"/>
              </a:lnSpc>
              <a:spcBef>
                <a:spcPts val="204"/>
              </a:spcBef>
              <a:buFont typeface="Wingdings"/>
              <a:buChar char=""/>
              <a:tabLst>
                <a:tab pos="299085" algn="l"/>
              </a:tabLst>
            </a:pPr>
            <a:r>
              <a:rPr sz="1400" dirty="0">
                <a:solidFill>
                  <a:srgbClr val="111E46"/>
                </a:solidFill>
                <a:latin typeface="Calibri"/>
                <a:cs typeface="Calibri"/>
              </a:rPr>
              <a:t>Shanghai</a:t>
            </a:r>
            <a:r>
              <a:rPr sz="1400" spc="-2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1400" dirty="0">
                <a:solidFill>
                  <a:srgbClr val="111E46"/>
                </a:solidFill>
                <a:latin typeface="Calibri"/>
                <a:cs typeface="Calibri"/>
              </a:rPr>
              <a:t>Jewish</a:t>
            </a:r>
            <a:r>
              <a:rPr sz="1400" spc="-3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1400" spc="-10" dirty="0">
                <a:solidFill>
                  <a:srgbClr val="111E46"/>
                </a:solidFill>
                <a:latin typeface="Calibri"/>
                <a:cs typeface="Calibri"/>
              </a:rPr>
              <a:t>Refugees</a:t>
            </a:r>
            <a:r>
              <a:rPr sz="1400" spc="-2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1400" dirty="0">
                <a:solidFill>
                  <a:srgbClr val="111E46"/>
                </a:solidFill>
                <a:latin typeface="Calibri"/>
                <a:cs typeface="Calibri"/>
              </a:rPr>
              <a:t>Museum.</a:t>
            </a:r>
            <a:r>
              <a:rPr sz="1400" spc="-3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1400" dirty="0">
                <a:solidFill>
                  <a:srgbClr val="111E46"/>
                </a:solidFill>
                <a:latin typeface="Calibri"/>
                <a:cs typeface="Calibri"/>
              </a:rPr>
              <a:t>(n.d.).</a:t>
            </a:r>
            <a:r>
              <a:rPr sz="1400" spc="-4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1400" dirty="0">
                <a:solidFill>
                  <a:srgbClr val="111E46"/>
                </a:solidFill>
                <a:latin typeface="Calibri"/>
                <a:cs typeface="Calibri"/>
              </a:rPr>
              <a:t>News,</a:t>
            </a:r>
            <a:r>
              <a:rPr sz="1400" spc="-4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1400" spc="-10" dirty="0">
                <a:solidFill>
                  <a:srgbClr val="111E46"/>
                </a:solidFill>
                <a:latin typeface="Calibri"/>
                <a:cs typeface="Calibri"/>
              </a:rPr>
              <a:t>documentation,</a:t>
            </a:r>
            <a:r>
              <a:rPr sz="1400" spc="-2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1400" dirty="0">
                <a:solidFill>
                  <a:srgbClr val="111E46"/>
                </a:solidFill>
                <a:latin typeface="Calibri"/>
                <a:cs typeface="Calibri"/>
              </a:rPr>
              <a:t>and</a:t>
            </a:r>
            <a:r>
              <a:rPr sz="1400" spc="-2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1400" dirty="0">
                <a:solidFill>
                  <a:srgbClr val="111E46"/>
                </a:solidFill>
                <a:latin typeface="Calibri"/>
                <a:cs typeface="Calibri"/>
              </a:rPr>
              <a:t>collection</a:t>
            </a:r>
            <a:r>
              <a:rPr sz="1400" spc="-3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1400" spc="-10" dirty="0">
                <a:solidFill>
                  <a:srgbClr val="111E46"/>
                </a:solidFill>
                <a:latin typeface="Calibri"/>
                <a:cs typeface="Calibri"/>
              </a:rPr>
              <a:t>stories</a:t>
            </a:r>
            <a:r>
              <a:rPr sz="1400" spc="-4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1400" dirty="0">
                <a:solidFill>
                  <a:srgbClr val="111E46"/>
                </a:solidFill>
                <a:latin typeface="Calibri"/>
                <a:cs typeface="Calibri"/>
              </a:rPr>
              <a:t>on</a:t>
            </a:r>
            <a:r>
              <a:rPr sz="1400" spc="-3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1400" spc="-10" dirty="0">
                <a:solidFill>
                  <a:srgbClr val="111E46"/>
                </a:solidFill>
                <a:latin typeface="Calibri"/>
                <a:cs typeface="Calibri"/>
              </a:rPr>
              <a:t>descendants’</a:t>
            </a:r>
            <a:r>
              <a:rPr sz="1400" spc="-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1400" dirty="0">
                <a:solidFill>
                  <a:srgbClr val="111E46"/>
                </a:solidFill>
                <a:latin typeface="Calibri"/>
                <a:cs typeface="Calibri"/>
              </a:rPr>
              <a:t>visits</a:t>
            </a:r>
            <a:r>
              <a:rPr sz="1400" spc="-2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1400" dirty="0">
                <a:solidFill>
                  <a:srgbClr val="111E46"/>
                </a:solidFill>
                <a:latin typeface="Calibri"/>
                <a:cs typeface="Calibri"/>
              </a:rPr>
              <a:t>and</a:t>
            </a:r>
            <a:r>
              <a:rPr sz="1400" spc="-2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1400" spc="-10" dirty="0">
                <a:solidFill>
                  <a:srgbClr val="111E46"/>
                </a:solidFill>
                <a:latin typeface="Calibri"/>
                <a:cs typeface="Calibri"/>
              </a:rPr>
              <a:t>donations.</a:t>
            </a:r>
            <a:r>
              <a:rPr sz="1400" spc="-3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1400" spc="-10" dirty="0">
                <a:solidFill>
                  <a:srgbClr val="111E46"/>
                </a:solidFill>
                <a:latin typeface="Calibri"/>
                <a:cs typeface="Calibri"/>
              </a:rPr>
              <a:t>Retrieved </a:t>
            </a:r>
            <a:r>
              <a:rPr sz="1400" dirty="0">
                <a:solidFill>
                  <a:srgbClr val="111E46"/>
                </a:solidFill>
                <a:latin typeface="Calibri"/>
                <a:cs typeface="Calibri"/>
              </a:rPr>
              <a:t>December</a:t>
            </a:r>
            <a:r>
              <a:rPr sz="1400" spc="-2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1400" dirty="0">
                <a:solidFill>
                  <a:srgbClr val="111E46"/>
                </a:solidFill>
                <a:latin typeface="Calibri"/>
                <a:cs typeface="Calibri"/>
              </a:rPr>
              <a:t>6,</a:t>
            </a:r>
            <a:r>
              <a:rPr sz="1400" spc="-4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1400" dirty="0">
                <a:solidFill>
                  <a:srgbClr val="111E46"/>
                </a:solidFill>
                <a:latin typeface="Calibri"/>
                <a:cs typeface="Calibri"/>
              </a:rPr>
              <a:t>2025,</a:t>
            </a:r>
            <a:r>
              <a:rPr sz="1400" spc="-1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1400" dirty="0">
                <a:solidFill>
                  <a:srgbClr val="111E46"/>
                </a:solidFill>
                <a:latin typeface="Calibri"/>
                <a:cs typeface="Calibri"/>
              </a:rPr>
              <a:t>from</a:t>
            </a:r>
            <a:r>
              <a:rPr sz="1400" spc="-5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1400" u="sng" spc="-10" dirty="0">
                <a:solidFill>
                  <a:srgbClr val="6B9F24"/>
                </a:solidFill>
                <a:uFill>
                  <a:solidFill>
                    <a:srgbClr val="6B9F24"/>
                  </a:solidFill>
                </a:uFill>
                <a:latin typeface="Calibri"/>
                <a:cs typeface="Calibri"/>
                <a:hlinkClick r:id="rId2"/>
              </a:rPr>
              <a:t>https://www.shhkjrm.com/zx/xwdt.htm</a:t>
            </a:r>
            <a:endParaRPr sz="1400">
              <a:latin typeface="Calibri"/>
              <a:cs typeface="Calibri"/>
            </a:endParaRPr>
          </a:p>
          <a:p>
            <a:pPr marL="299085" indent="-286385">
              <a:lnSpc>
                <a:spcPct val="100000"/>
              </a:lnSpc>
              <a:spcBef>
                <a:spcPts val="595"/>
              </a:spcBef>
              <a:buFont typeface="Wingdings"/>
              <a:buChar char=""/>
              <a:tabLst>
                <a:tab pos="299085" algn="l"/>
              </a:tabLst>
            </a:pPr>
            <a:r>
              <a:rPr sz="1400" dirty="0">
                <a:solidFill>
                  <a:srgbClr val="111E46"/>
                </a:solidFill>
                <a:latin typeface="Calibri"/>
                <a:cs typeface="Calibri"/>
              </a:rPr>
              <a:t>Shanghai</a:t>
            </a:r>
            <a:r>
              <a:rPr sz="1400" spc="-4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1400" dirty="0">
                <a:solidFill>
                  <a:srgbClr val="111E46"/>
                </a:solidFill>
                <a:latin typeface="Calibri"/>
                <a:cs typeface="Calibri"/>
              </a:rPr>
              <a:t>Jewish</a:t>
            </a:r>
            <a:r>
              <a:rPr sz="1400" spc="-3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1400" spc="-10" dirty="0">
                <a:solidFill>
                  <a:srgbClr val="111E46"/>
                </a:solidFill>
                <a:latin typeface="Calibri"/>
                <a:cs typeface="Calibri"/>
              </a:rPr>
              <a:t>Refugees</a:t>
            </a:r>
            <a:r>
              <a:rPr sz="1400" spc="-3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1400" dirty="0">
                <a:solidFill>
                  <a:srgbClr val="111E46"/>
                </a:solidFill>
                <a:latin typeface="Calibri"/>
                <a:cs typeface="Calibri"/>
              </a:rPr>
              <a:t>Museum.</a:t>
            </a:r>
            <a:r>
              <a:rPr sz="1400" spc="-4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1400" dirty="0">
                <a:solidFill>
                  <a:srgbClr val="111E46"/>
                </a:solidFill>
                <a:latin typeface="Calibri"/>
                <a:cs typeface="Calibri"/>
              </a:rPr>
              <a:t>(n.d.).</a:t>
            </a:r>
            <a:r>
              <a:rPr sz="1400" spc="-5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1400" dirty="0">
                <a:solidFill>
                  <a:srgbClr val="111E46"/>
                </a:solidFill>
                <a:latin typeface="Calibri"/>
                <a:cs typeface="Calibri"/>
              </a:rPr>
              <a:t>About</a:t>
            </a:r>
            <a:r>
              <a:rPr sz="1400" spc="-4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1400" dirty="0">
                <a:solidFill>
                  <a:srgbClr val="111E46"/>
                </a:solidFill>
                <a:latin typeface="Calibri"/>
                <a:cs typeface="Calibri"/>
              </a:rPr>
              <a:t>the</a:t>
            </a:r>
            <a:r>
              <a:rPr sz="1400" spc="-4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1400" dirty="0">
                <a:solidFill>
                  <a:srgbClr val="111E46"/>
                </a:solidFill>
                <a:latin typeface="Calibri"/>
                <a:cs typeface="Calibri"/>
              </a:rPr>
              <a:t>museum.</a:t>
            </a:r>
            <a:r>
              <a:rPr sz="1400" spc="-4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1400" spc="-10" dirty="0">
                <a:solidFill>
                  <a:srgbClr val="111E46"/>
                </a:solidFill>
                <a:latin typeface="Calibri"/>
                <a:cs typeface="Calibri"/>
              </a:rPr>
              <a:t>Retrieved</a:t>
            </a:r>
            <a:r>
              <a:rPr sz="1400" spc="-3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1400" dirty="0">
                <a:solidFill>
                  <a:srgbClr val="111E46"/>
                </a:solidFill>
                <a:latin typeface="Calibri"/>
                <a:cs typeface="Calibri"/>
              </a:rPr>
              <a:t>December</a:t>
            </a:r>
            <a:r>
              <a:rPr sz="1400" spc="-3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1400" dirty="0">
                <a:solidFill>
                  <a:srgbClr val="111E46"/>
                </a:solidFill>
                <a:latin typeface="Calibri"/>
                <a:cs typeface="Calibri"/>
              </a:rPr>
              <a:t>6,</a:t>
            </a:r>
            <a:r>
              <a:rPr sz="1400" spc="-5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1400" dirty="0">
                <a:solidFill>
                  <a:srgbClr val="111E46"/>
                </a:solidFill>
                <a:latin typeface="Calibri"/>
                <a:cs typeface="Calibri"/>
              </a:rPr>
              <a:t>2025,</a:t>
            </a:r>
            <a:r>
              <a:rPr sz="1400" spc="-2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1400" spc="-20" dirty="0">
                <a:solidFill>
                  <a:srgbClr val="111E46"/>
                </a:solidFill>
                <a:latin typeface="Calibri"/>
                <a:cs typeface="Calibri"/>
              </a:rPr>
              <a:t>from</a:t>
            </a:r>
            <a:endParaRPr sz="1400">
              <a:latin typeface="Calibri"/>
              <a:cs typeface="Calibri"/>
            </a:endParaRPr>
          </a:p>
          <a:p>
            <a:pPr marL="299085">
              <a:lnSpc>
                <a:spcPct val="100000"/>
              </a:lnSpc>
              <a:spcBef>
                <a:spcPts val="820"/>
              </a:spcBef>
            </a:pPr>
            <a:r>
              <a:rPr sz="1400" u="sng" spc="-10" dirty="0">
                <a:solidFill>
                  <a:srgbClr val="6B9F24"/>
                </a:solidFill>
                <a:uFill>
                  <a:solidFill>
                    <a:srgbClr val="6B9F24"/>
                  </a:solidFill>
                </a:uFill>
                <a:latin typeface="Calibri"/>
                <a:cs typeface="Calibri"/>
                <a:hlinkClick r:id="rId3"/>
              </a:rPr>
              <a:t>https://www.shhkjrm.com/en/About_Us/About_the_Museum.htm</a:t>
            </a:r>
            <a:endParaRPr sz="1400">
              <a:latin typeface="Calibri"/>
              <a:cs typeface="Calibri"/>
            </a:endParaRPr>
          </a:p>
          <a:p>
            <a:pPr marL="299085" marR="2558415" indent="-287020">
              <a:lnSpc>
                <a:spcPct val="148600"/>
              </a:lnSpc>
              <a:spcBef>
                <a:spcPts val="10"/>
              </a:spcBef>
              <a:buFont typeface="Wingdings"/>
              <a:buChar char=""/>
              <a:tabLst>
                <a:tab pos="299085" algn="l"/>
              </a:tabLst>
            </a:pPr>
            <a:r>
              <a:rPr sz="1400" dirty="0">
                <a:solidFill>
                  <a:srgbClr val="111E46"/>
                </a:solidFill>
                <a:latin typeface="Calibri"/>
                <a:cs typeface="Calibri"/>
              </a:rPr>
              <a:t>Shanghai</a:t>
            </a:r>
            <a:r>
              <a:rPr sz="1400" spc="-3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1400" dirty="0">
                <a:solidFill>
                  <a:srgbClr val="111E46"/>
                </a:solidFill>
                <a:latin typeface="Calibri"/>
                <a:cs typeface="Calibri"/>
              </a:rPr>
              <a:t>Jewish</a:t>
            </a:r>
            <a:r>
              <a:rPr sz="1400" spc="-3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1400" spc="-10" dirty="0">
                <a:solidFill>
                  <a:srgbClr val="111E46"/>
                </a:solidFill>
                <a:latin typeface="Calibri"/>
                <a:cs typeface="Calibri"/>
              </a:rPr>
              <a:t>Refugees</a:t>
            </a:r>
            <a:r>
              <a:rPr sz="1400" spc="-3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1400" dirty="0">
                <a:solidFill>
                  <a:srgbClr val="111E46"/>
                </a:solidFill>
                <a:latin typeface="Calibri"/>
                <a:cs typeface="Calibri"/>
              </a:rPr>
              <a:t>Museum.</a:t>
            </a:r>
            <a:r>
              <a:rPr sz="1400" spc="-4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1400" dirty="0">
                <a:solidFill>
                  <a:srgbClr val="111E46"/>
                </a:solidFill>
                <a:latin typeface="Calibri"/>
                <a:cs typeface="Calibri"/>
              </a:rPr>
              <a:t>(n.d.).</a:t>
            </a:r>
            <a:r>
              <a:rPr sz="1400" spc="-5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1400" spc="-10" dirty="0">
                <a:solidFill>
                  <a:srgbClr val="111E46"/>
                </a:solidFill>
                <a:latin typeface="Calibri"/>
                <a:cs typeface="Calibri"/>
              </a:rPr>
              <a:t>Permanent</a:t>
            </a:r>
            <a:r>
              <a:rPr sz="1400" spc="-2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1400" spc="-10" dirty="0">
                <a:solidFill>
                  <a:srgbClr val="111E46"/>
                </a:solidFill>
                <a:latin typeface="Calibri"/>
                <a:cs typeface="Calibri"/>
              </a:rPr>
              <a:t>exhibition.</a:t>
            </a:r>
            <a:r>
              <a:rPr sz="1400" spc="-3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1400" spc="-10" dirty="0">
                <a:solidFill>
                  <a:srgbClr val="111E46"/>
                </a:solidFill>
                <a:latin typeface="Calibri"/>
                <a:cs typeface="Calibri"/>
              </a:rPr>
              <a:t>Retrieved</a:t>
            </a:r>
            <a:r>
              <a:rPr sz="1400" spc="-3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1400" dirty="0">
                <a:solidFill>
                  <a:srgbClr val="111E46"/>
                </a:solidFill>
                <a:latin typeface="Calibri"/>
                <a:cs typeface="Calibri"/>
              </a:rPr>
              <a:t>December</a:t>
            </a:r>
            <a:r>
              <a:rPr sz="1400" spc="-3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1400" dirty="0">
                <a:solidFill>
                  <a:srgbClr val="111E46"/>
                </a:solidFill>
                <a:latin typeface="Calibri"/>
                <a:cs typeface="Calibri"/>
              </a:rPr>
              <a:t>6,</a:t>
            </a:r>
            <a:r>
              <a:rPr sz="1400" spc="-4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1400" dirty="0">
                <a:solidFill>
                  <a:srgbClr val="111E46"/>
                </a:solidFill>
                <a:latin typeface="Calibri"/>
                <a:cs typeface="Calibri"/>
              </a:rPr>
              <a:t>2025,</a:t>
            </a:r>
            <a:r>
              <a:rPr sz="1400" spc="-3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1400" spc="-20" dirty="0">
                <a:solidFill>
                  <a:srgbClr val="111E46"/>
                </a:solidFill>
                <a:latin typeface="Calibri"/>
                <a:cs typeface="Calibri"/>
              </a:rPr>
              <a:t>from </a:t>
            </a:r>
            <a:r>
              <a:rPr sz="1400" u="sng" spc="-10" dirty="0">
                <a:solidFill>
                  <a:srgbClr val="6B9F24"/>
                </a:solidFill>
                <a:uFill>
                  <a:solidFill>
                    <a:srgbClr val="6B9F24"/>
                  </a:solidFill>
                </a:uFill>
                <a:latin typeface="Calibri"/>
                <a:cs typeface="Calibri"/>
                <a:hlinkClick r:id="rId4"/>
              </a:rPr>
              <a:t>https://www.shhkjrm.com/en/Exhibitions/Permanent_Exhibition.htm</a:t>
            </a:r>
            <a:endParaRPr sz="1400">
              <a:latin typeface="Calibri"/>
              <a:cs typeface="Calibri"/>
            </a:endParaRPr>
          </a:p>
          <a:p>
            <a:pPr marL="299085" indent="-286385">
              <a:lnSpc>
                <a:spcPct val="100000"/>
              </a:lnSpc>
              <a:spcBef>
                <a:spcPts val="815"/>
              </a:spcBef>
              <a:buFont typeface="Wingdings"/>
              <a:buChar char=""/>
              <a:tabLst>
                <a:tab pos="299085" algn="l"/>
              </a:tabLst>
            </a:pPr>
            <a:r>
              <a:rPr sz="1400" dirty="0">
                <a:solidFill>
                  <a:srgbClr val="111E46"/>
                </a:solidFill>
                <a:latin typeface="Calibri"/>
                <a:cs typeface="Calibri"/>
              </a:rPr>
              <a:t>United</a:t>
            </a:r>
            <a:r>
              <a:rPr sz="1400" spc="-4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1400" dirty="0">
                <a:solidFill>
                  <a:srgbClr val="111E46"/>
                </a:solidFill>
                <a:latin typeface="Calibri"/>
                <a:cs typeface="Calibri"/>
              </a:rPr>
              <a:t>States</a:t>
            </a:r>
            <a:r>
              <a:rPr sz="1400" spc="-4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1400" dirty="0">
                <a:solidFill>
                  <a:srgbClr val="111E46"/>
                </a:solidFill>
                <a:latin typeface="Calibri"/>
                <a:cs typeface="Calibri"/>
              </a:rPr>
              <a:t>Holocaust</a:t>
            </a:r>
            <a:r>
              <a:rPr sz="1400" spc="-5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1400" dirty="0">
                <a:solidFill>
                  <a:srgbClr val="111E46"/>
                </a:solidFill>
                <a:latin typeface="Calibri"/>
                <a:cs typeface="Calibri"/>
              </a:rPr>
              <a:t>Memorial</a:t>
            </a:r>
            <a:r>
              <a:rPr sz="1400" spc="-6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1400" dirty="0">
                <a:solidFill>
                  <a:srgbClr val="111E46"/>
                </a:solidFill>
                <a:latin typeface="Calibri"/>
                <a:cs typeface="Calibri"/>
              </a:rPr>
              <a:t>Museum.</a:t>
            </a:r>
            <a:r>
              <a:rPr sz="1400" spc="-5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1400" dirty="0">
                <a:solidFill>
                  <a:srgbClr val="111E46"/>
                </a:solidFill>
                <a:latin typeface="Calibri"/>
                <a:cs typeface="Calibri"/>
              </a:rPr>
              <a:t>(n.d.).</a:t>
            </a:r>
            <a:r>
              <a:rPr sz="1400" spc="-5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1400" dirty="0">
                <a:solidFill>
                  <a:srgbClr val="111E46"/>
                </a:solidFill>
                <a:latin typeface="Calibri"/>
                <a:cs typeface="Calibri"/>
              </a:rPr>
              <a:t>United</a:t>
            </a:r>
            <a:r>
              <a:rPr sz="1400" spc="-3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1400" dirty="0">
                <a:solidFill>
                  <a:srgbClr val="111E46"/>
                </a:solidFill>
                <a:latin typeface="Calibri"/>
                <a:cs typeface="Calibri"/>
              </a:rPr>
              <a:t>States</a:t>
            </a:r>
            <a:r>
              <a:rPr sz="1400" spc="-4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1400" dirty="0">
                <a:solidFill>
                  <a:srgbClr val="111E46"/>
                </a:solidFill>
                <a:latin typeface="Calibri"/>
                <a:cs typeface="Calibri"/>
              </a:rPr>
              <a:t>Holocaust</a:t>
            </a:r>
            <a:r>
              <a:rPr sz="1400" spc="-5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1400" dirty="0">
                <a:solidFill>
                  <a:srgbClr val="111E46"/>
                </a:solidFill>
                <a:latin typeface="Calibri"/>
                <a:cs typeface="Calibri"/>
              </a:rPr>
              <a:t>Memorial</a:t>
            </a:r>
            <a:r>
              <a:rPr sz="1400" spc="-6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1400" dirty="0">
                <a:solidFill>
                  <a:srgbClr val="111E46"/>
                </a:solidFill>
                <a:latin typeface="Calibri"/>
                <a:cs typeface="Calibri"/>
              </a:rPr>
              <a:t>Museum.</a:t>
            </a:r>
            <a:r>
              <a:rPr sz="1400" spc="-4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1400" spc="-10" dirty="0">
                <a:solidFill>
                  <a:srgbClr val="111E46"/>
                </a:solidFill>
                <a:latin typeface="Calibri"/>
                <a:cs typeface="Calibri"/>
              </a:rPr>
              <a:t>Retrieved</a:t>
            </a:r>
            <a:r>
              <a:rPr sz="1400" spc="-3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1400" dirty="0">
                <a:solidFill>
                  <a:srgbClr val="111E46"/>
                </a:solidFill>
                <a:latin typeface="Calibri"/>
                <a:cs typeface="Calibri"/>
              </a:rPr>
              <a:t>December</a:t>
            </a:r>
            <a:r>
              <a:rPr sz="1400" spc="-4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1400" dirty="0">
                <a:solidFill>
                  <a:srgbClr val="111E46"/>
                </a:solidFill>
                <a:latin typeface="Calibri"/>
                <a:cs typeface="Calibri"/>
              </a:rPr>
              <a:t>6,</a:t>
            </a:r>
            <a:r>
              <a:rPr sz="1400" spc="-4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1400" dirty="0">
                <a:solidFill>
                  <a:srgbClr val="111E46"/>
                </a:solidFill>
                <a:latin typeface="Calibri"/>
                <a:cs typeface="Calibri"/>
              </a:rPr>
              <a:t>2025,</a:t>
            </a:r>
            <a:r>
              <a:rPr sz="1400" spc="-3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1400" spc="-20" dirty="0">
                <a:solidFill>
                  <a:srgbClr val="111E46"/>
                </a:solidFill>
                <a:latin typeface="Calibri"/>
                <a:cs typeface="Calibri"/>
              </a:rPr>
              <a:t>from</a:t>
            </a:r>
            <a:endParaRPr sz="1400">
              <a:latin typeface="Calibri"/>
              <a:cs typeface="Calibri"/>
            </a:endParaRPr>
          </a:p>
          <a:p>
            <a:pPr marL="299085">
              <a:lnSpc>
                <a:spcPct val="100000"/>
              </a:lnSpc>
              <a:spcBef>
                <a:spcPts val="830"/>
              </a:spcBef>
            </a:pPr>
            <a:r>
              <a:rPr sz="1400" u="sng" spc="-10" dirty="0">
                <a:solidFill>
                  <a:srgbClr val="6B9F24"/>
                </a:solidFill>
                <a:uFill>
                  <a:solidFill>
                    <a:srgbClr val="6B9F24"/>
                  </a:solidFill>
                </a:uFill>
                <a:latin typeface="Calibri"/>
                <a:cs typeface="Calibri"/>
                <a:hlinkClick r:id="rId5"/>
              </a:rPr>
              <a:t>https://www.ushmm.org</a:t>
            </a:r>
            <a:endParaRPr sz="1400">
              <a:latin typeface="Calibri"/>
              <a:cs typeface="Calibri"/>
            </a:endParaRPr>
          </a:p>
          <a:p>
            <a:pPr marL="299085" marR="2586990" indent="-287020">
              <a:lnSpc>
                <a:spcPct val="148600"/>
              </a:lnSpc>
              <a:buFont typeface="Wingdings"/>
              <a:buChar char=""/>
              <a:tabLst>
                <a:tab pos="299085" algn="l"/>
              </a:tabLst>
            </a:pPr>
            <a:r>
              <a:rPr sz="1400" spc="-25" dirty="0">
                <a:solidFill>
                  <a:srgbClr val="111E46"/>
                </a:solidFill>
                <a:latin typeface="Calibri"/>
                <a:cs typeface="Calibri"/>
              </a:rPr>
              <a:t>Yad</a:t>
            </a:r>
            <a:r>
              <a:rPr sz="1400" spc="-3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1400" spc="-10" dirty="0">
                <a:solidFill>
                  <a:srgbClr val="111E46"/>
                </a:solidFill>
                <a:latin typeface="Calibri"/>
                <a:cs typeface="Calibri"/>
              </a:rPr>
              <a:t>Vashem.</a:t>
            </a:r>
            <a:r>
              <a:rPr sz="1400" spc="-3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1400" dirty="0">
                <a:solidFill>
                  <a:srgbClr val="111E46"/>
                </a:solidFill>
                <a:latin typeface="Calibri"/>
                <a:cs typeface="Calibri"/>
              </a:rPr>
              <a:t>(n.d.).</a:t>
            </a:r>
            <a:r>
              <a:rPr sz="1400" spc="-3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1400" dirty="0">
                <a:solidFill>
                  <a:srgbClr val="111E46"/>
                </a:solidFill>
                <a:latin typeface="Calibri"/>
                <a:cs typeface="Calibri"/>
              </a:rPr>
              <a:t>Ho</a:t>
            </a:r>
            <a:r>
              <a:rPr sz="1400" spc="-4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1400" dirty="0">
                <a:solidFill>
                  <a:srgbClr val="111E46"/>
                </a:solidFill>
                <a:latin typeface="Calibri"/>
                <a:cs typeface="Calibri"/>
              </a:rPr>
              <a:t>Feng</a:t>
            </a:r>
            <a:r>
              <a:rPr sz="1400" spc="-2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1400" dirty="0">
                <a:solidFill>
                  <a:srgbClr val="111E46"/>
                </a:solidFill>
                <a:latin typeface="Calibri"/>
                <a:cs typeface="Calibri"/>
              </a:rPr>
              <a:t>Shan.</a:t>
            </a:r>
            <a:r>
              <a:rPr sz="1400" spc="-4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1400" spc="-10" dirty="0">
                <a:solidFill>
                  <a:srgbClr val="111E46"/>
                </a:solidFill>
                <a:latin typeface="Calibri"/>
                <a:cs typeface="Calibri"/>
              </a:rPr>
              <a:t>Righteous</a:t>
            </a:r>
            <a:r>
              <a:rPr sz="1400" spc="-3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1400" dirty="0">
                <a:solidFill>
                  <a:srgbClr val="111E46"/>
                </a:solidFill>
                <a:latin typeface="Calibri"/>
                <a:cs typeface="Calibri"/>
              </a:rPr>
              <a:t>Among</a:t>
            </a:r>
            <a:r>
              <a:rPr sz="1400" spc="-5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1400" dirty="0">
                <a:solidFill>
                  <a:srgbClr val="111E46"/>
                </a:solidFill>
                <a:latin typeface="Calibri"/>
                <a:cs typeface="Calibri"/>
              </a:rPr>
              <a:t>the</a:t>
            </a:r>
            <a:r>
              <a:rPr sz="1400" spc="-10" dirty="0">
                <a:solidFill>
                  <a:srgbClr val="111E46"/>
                </a:solidFill>
                <a:latin typeface="Calibri"/>
                <a:cs typeface="Calibri"/>
              </a:rPr>
              <a:t> Nations.</a:t>
            </a:r>
            <a:r>
              <a:rPr sz="1400" spc="-4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1400" spc="-10" dirty="0">
                <a:solidFill>
                  <a:srgbClr val="111E46"/>
                </a:solidFill>
                <a:latin typeface="Calibri"/>
                <a:cs typeface="Calibri"/>
              </a:rPr>
              <a:t>Retrieved</a:t>
            </a:r>
            <a:r>
              <a:rPr sz="1400" spc="-2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1400" dirty="0">
                <a:solidFill>
                  <a:srgbClr val="111E46"/>
                </a:solidFill>
                <a:latin typeface="Calibri"/>
                <a:cs typeface="Calibri"/>
              </a:rPr>
              <a:t>December</a:t>
            </a:r>
            <a:r>
              <a:rPr sz="1400" spc="-3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1400" dirty="0">
                <a:solidFill>
                  <a:srgbClr val="111E46"/>
                </a:solidFill>
                <a:latin typeface="Calibri"/>
                <a:cs typeface="Calibri"/>
              </a:rPr>
              <a:t>6,</a:t>
            </a:r>
            <a:r>
              <a:rPr sz="1400" spc="-3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1400" dirty="0">
                <a:solidFill>
                  <a:srgbClr val="111E46"/>
                </a:solidFill>
                <a:latin typeface="Calibri"/>
                <a:cs typeface="Calibri"/>
              </a:rPr>
              <a:t>2025,</a:t>
            </a:r>
            <a:r>
              <a:rPr sz="1400" spc="-1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1400" spc="-20" dirty="0">
                <a:solidFill>
                  <a:srgbClr val="111E46"/>
                </a:solidFill>
                <a:latin typeface="Calibri"/>
                <a:cs typeface="Calibri"/>
              </a:rPr>
              <a:t>from </a:t>
            </a:r>
            <a:r>
              <a:rPr sz="1400" u="sng" spc="-10" dirty="0">
                <a:solidFill>
                  <a:srgbClr val="6B9F24"/>
                </a:solidFill>
                <a:uFill>
                  <a:solidFill>
                    <a:srgbClr val="6B9F24"/>
                  </a:solidFill>
                </a:uFill>
                <a:latin typeface="Calibri"/>
                <a:cs typeface="Calibri"/>
                <a:hlinkClick r:id="rId6"/>
              </a:rPr>
              <a:t>https://www.yadvashem.org/righteous/stories/ho.htm</a:t>
            </a:r>
            <a:r>
              <a:rPr sz="1400" u="sng" spc="-10" dirty="0">
                <a:solidFill>
                  <a:srgbClr val="6B9F24"/>
                </a:solidFill>
                <a:uFill>
                  <a:solidFill>
                    <a:srgbClr val="6B9F24"/>
                  </a:solidFill>
                </a:uFill>
                <a:latin typeface="Calibri"/>
                <a:cs typeface="Calibri"/>
              </a:rPr>
              <a:t>l</a:t>
            </a:r>
            <a:endParaRPr sz="1400">
              <a:latin typeface="Calibri"/>
              <a:cs typeface="Calibri"/>
            </a:endParaRPr>
          </a:p>
          <a:p>
            <a:pPr marL="299085" indent="-286385">
              <a:lnSpc>
                <a:spcPct val="100000"/>
              </a:lnSpc>
              <a:spcBef>
                <a:spcPts val="830"/>
              </a:spcBef>
              <a:buFont typeface="Wingdings"/>
              <a:buChar char=""/>
              <a:tabLst>
                <a:tab pos="299085" algn="l"/>
              </a:tabLst>
            </a:pPr>
            <a:r>
              <a:rPr sz="1400" dirty="0">
                <a:solidFill>
                  <a:srgbClr val="111E46"/>
                </a:solidFill>
                <a:latin typeface="Calibri"/>
                <a:cs typeface="Calibri"/>
              </a:rPr>
              <a:t>Shanghai</a:t>
            </a:r>
            <a:r>
              <a:rPr sz="1400" spc="-2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1400" spc="-10" dirty="0">
                <a:solidFill>
                  <a:srgbClr val="111E46"/>
                </a:solidFill>
                <a:latin typeface="Calibri"/>
                <a:cs typeface="Calibri"/>
              </a:rPr>
              <a:t>Ghetto.</a:t>
            </a:r>
            <a:r>
              <a:rPr sz="1400" spc="-2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1400" dirty="0">
                <a:solidFill>
                  <a:srgbClr val="111E46"/>
                </a:solidFill>
                <a:latin typeface="Calibri"/>
                <a:cs typeface="Calibri"/>
              </a:rPr>
              <a:t>(2025,</a:t>
            </a:r>
            <a:r>
              <a:rPr sz="1400" spc="-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1400" spc="-10" dirty="0">
                <a:solidFill>
                  <a:srgbClr val="111E46"/>
                </a:solidFill>
                <a:latin typeface="Calibri"/>
                <a:cs typeface="Calibri"/>
              </a:rPr>
              <a:t>November</a:t>
            </a:r>
            <a:r>
              <a:rPr sz="1400" spc="-5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1400" dirty="0">
                <a:solidFill>
                  <a:srgbClr val="111E46"/>
                </a:solidFill>
                <a:latin typeface="Calibri"/>
                <a:cs typeface="Calibri"/>
              </a:rPr>
              <a:t>8).</a:t>
            </a:r>
            <a:r>
              <a:rPr sz="1400" spc="-3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1400" dirty="0">
                <a:solidFill>
                  <a:srgbClr val="111E46"/>
                </a:solidFill>
                <a:latin typeface="Calibri"/>
                <a:cs typeface="Calibri"/>
              </a:rPr>
              <a:t>In</a:t>
            </a:r>
            <a:r>
              <a:rPr sz="1400" spc="-3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1400" dirty="0">
                <a:solidFill>
                  <a:srgbClr val="111E46"/>
                </a:solidFill>
                <a:latin typeface="Calibri"/>
                <a:cs typeface="Calibri"/>
              </a:rPr>
              <a:t>Wikipedia.</a:t>
            </a:r>
            <a:r>
              <a:rPr sz="1400" spc="-2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1400" spc="-10" dirty="0">
                <a:solidFill>
                  <a:srgbClr val="111E46"/>
                </a:solidFill>
                <a:latin typeface="Calibri"/>
                <a:cs typeface="Calibri"/>
              </a:rPr>
              <a:t>Retrieved</a:t>
            </a:r>
            <a:r>
              <a:rPr sz="1400" spc="-2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1400" dirty="0">
                <a:solidFill>
                  <a:srgbClr val="111E46"/>
                </a:solidFill>
                <a:latin typeface="Calibri"/>
                <a:cs typeface="Calibri"/>
              </a:rPr>
              <a:t>December</a:t>
            </a:r>
            <a:r>
              <a:rPr sz="1400" spc="-2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1400" dirty="0">
                <a:solidFill>
                  <a:srgbClr val="111E46"/>
                </a:solidFill>
                <a:latin typeface="Calibri"/>
                <a:cs typeface="Calibri"/>
              </a:rPr>
              <a:t>6,</a:t>
            </a:r>
            <a:r>
              <a:rPr sz="1400" spc="-3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1400" dirty="0">
                <a:solidFill>
                  <a:srgbClr val="111E46"/>
                </a:solidFill>
                <a:latin typeface="Calibri"/>
                <a:cs typeface="Calibri"/>
              </a:rPr>
              <a:t>2025,</a:t>
            </a:r>
            <a:r>
              <a:rPr sz="1400" spc="-2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1400" dirty="0">
                <a:solidFill>
                  <a:srgbClr val="111E46"/>
                </a:solidFill>
                <a:latin typeface="Calibri"/>
                <a:cs typeface="Calibri"/>
              </a:rPr>
              <a:t>from</a:t>
            </a:r>
            <a:r>
              <a:rPr sz="1400" spc="-4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1400" u="sng" spc="-10" dirty="0">
                <a:solidFill>
                  <a:srgbClr val="6B9F24"/>
                </a:solidFill>
                <a:uFill>
                  <a:solidFill>
                    <a:srgbClr val="6B9F24"/>
                  </a:solidFill>
                </a:uFill>
                <a:latin typeface="Calibri"/>
                <a:cs typeface="Calibri"/>
                <a:hlinkClick r:id="rId7"/>
              </a:rPr>
              <a:t>https://en.wikipedia.org/wiki/Shanghai_Ghetto</a:t>
            </a:r>
            <a:endParaRPr sz="1400">
              <a:latin typeface="Calibri"/>
              <a:cs typeface="Calibri"/>
            </a:endParaRPr>
          </a:p>
          <a:p>
            <a:pPr marL="299085" marR="200025" indent="-287020">
              <a:lnSpc>
                <a:spcPct val="148600"/>
              </a:lnSpc>
              <a:buFont typeface="Wingdings"/>
              <a:buChar char=""/>
              <a:tabLst>
                <a:tab pos="299085" algn="l"/>
              </a:tabLst>
            </a:pPr>
            <a:r>
              <a:rPr sz="1400" dirty="0">
                <a:solidFill>
                  <a:srgbClr val="111E46"/>
                </a:solidFill>
                <a:latin typeface="Calibri"/>
                <a:cs typeface="Calibri"/>
              </a:rPr>
              <a:t>CGTN.</a:t>
            </a:r>
            <a:r>
              <a:rPr sz="1400" spc="-5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1400" dirty="0">
                <a:solidFill>
                  <a:srgbClr val="111E46"/>
                </a:solidFill>
                <a:latin typeface="Calibri"/>
                <a:cs typeface="Calibri"/>
              </a:rPr>
              <a:t>(2020,</a:t>
            </a:r>
            <a:r>
              <a:rPr sz="1400" spc="-2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1400" dirty="0">
                <a:solidFill>
                  <a:srgbClr val="111E46"/>
                </a:solidFill>
                <a:latin typeface="Calibri"/>
                <a:cs typeface="Calibri"/>
              </a:rPr>
              <a:t>August</a:t>
            </a:r>
            <a:r>
              <a:rPr sz="1400" spc="-4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1400" dirty="0">
                <a:solidFill>
                  <a:srgbClr val="111E46"/>
                </a:solidFill>
                <a:latin typeface="Calibri"/>
                <a:cs typeface="Calibri"/>
              </a:rPr>
              <a:t>12).</a:t>
            </a:r>
            <a:r>
              <a:rPr sz="1400" spc="-3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1400" dirty="0">
                <a:solidFill>
                  <a:srgbClr val="111E46"/>
                </a:solidFill>
                <a:latin typeface="Calibri"/>
                <a:cs typeface="Calibri"/>
              </a:rPr>
              <a:t>Shanghai</a:t>
            </a:r>
            <a:r>
              <a:rPr sz="1400" spc="-3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1400" dirty="0">
                <a:solidFill>
                  <a:srgbClr val="111E46"/>
                </a:solidFill>
                <a:latin typeface="Calibri"/>
                <a:cs typeface="Calibri"/>
              </a:rPr>
              <a:t>Jewish</a:t>
            </a:r>
            <a:r>
              <a:rPr sz="1400" spc="-4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1400" spc="-10" dirty="0">
                <a:solidFill>
                  <a:srgbClr val="111E46"/>
                </a:solidFill>
                <a:latin typeface="Calibri"/>
                <a:cs typeface="Calibri"/>
              </a:rPr>
              <a:t>Refugees</a:t>
            </a:r>
            <a:r>
              <a:rPr sz="1400" spc="-3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1400" dirty="0">
                <a:solidFill>
                  <a:srgbClr val="111E46"/>
                </a:solidFill>
                <a:latin typeface="Calibri"/>
                <a:cs typeface="Calibri"/>
              </a:rPr>
              <a:t>Museum</a:t>
            </a:r>
            <a:r>
              <a:rPr sz="1400" spc="-5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1400" dirty="0">
                <a:solidFill>
                  <a:srgbClr val="111E46"/>
                </a:solidFill>
                <a:latin typeface="Calibri"/>
                <a:cs typeface="Calibri"/>
              </a:rPr>
              <a:t>to</a:t>
            </a:r>
            <a:r>
              <a:rPr sz="1400" spc="-3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1400" dirty="0">
                <a:solidFill>
                  <a:srgbClr val="111E46"/>
                </a:solidFill>
                <a:latin typeface="Calibri"/>
                <a:cs typeface="Calibri"/>
              </a:rPr>
              <a:t>show</a:t>
            </a:r>
            <a:r>
              <a:rPr sz="1400" spc="-5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1400" dirty="0">
                <a:solidFill>
                  <a:srgbClr val="111E46"/>
                </a:solidFill>
                <a:latin typeface="Calibri"/>
                <a:cs typeface="Calibri"/>
              </a:rPr>
              <a:t>over</a:t>
            </a:r>
            <a:r>
              <a:rPr sz="1400" spc="-5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1400" dirty="0">
                <a:solidFill>
                  <a:srgbClr val="111E46"/>
                </a:solidFill>
                <a:latin typeface="Calibri"/>
                <a:cs typeface="Calibri"/>
              </a:rPr>
              <a:t>1,000</a:t>
            </a:r>
            <a:r>
              <a:rPr sz="1400" spc="-2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1400" spc="-10" dirty="0">
                <a:solidFill>
                  <a:srgbClr val="111E46"/>
                </a:solidFill>
                <a:latin typeface="Calibri"/>
                <a:cs typeface="Calibri"/>
              </a:rPr>
              <a:t>exhibits.</a:t>
            </a:r>
            <a:r>
              <a:rPr sz="1400" spc="-3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1400" spc="-10" dirty="0">
                <a:solidFill>
                  <a:srgbClr val="111E46"/>
                </a:solidFill>
                <a:latin typeface="Calibri"/>
                <a:cs typeface="Calibri"/>
              </a:rPr>
              <a:t>Retrieved</a:t>
            </a:r>
            <a:r>
              <a:rPr sz="1400" spc="-3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1400" dirty="0">
                <a:solidFill>
                  <a:srgbClr val="111E46"/>
                </a:solidFill>
                <a:latin typeface="Calibri"/>
                <a:cs typeface="Calibri"/>
              </a:rPr>
              <a:t>December</a:t>
            </a:r>
            <a:r>
              <a:rPr sz="1400" spc="-3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1400" dirty="0">
                <a:solidFill>
                  <a:srgbClr val="111E46"/>
                </a:solidFill>
                <a:latin typeface="Calibri"/>
                <a:cs typeface="Calibri"/>
              </a:rPr>
              <a:t>6,</a:t>
            </a:r>
            <a:r>
              <a:rPr sz="1400" spc="-5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1400" dirty="0">
                <a:solidFill>
                  <a:srgbClr val="111E46"/>
                </a:solidFill>
                <a:latin typeface="Calibri"/>
                <a:cs typeface="Calibri"/>
              </a:rPr>
              <a:t>2025,</a:t>
            </a:r>
            <a:r>
              <a:rPr sz="1400" spc="-2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1400" spc="-20" dirty="0">
                <a:solidFill>
                  <a:srgbClr val="111E46"/>
                </a:solidFill>
                <a:latin typeface="Calibri"/>
                <a:cs typeface="Calibri"/>
              </a:rPr>
              <a:t>from </a:t>
            </a:r>
            <a:r>
              <a:rPr sz="1400" u="sng" spc="-10" dirty="0">
                <a:solidFill>
                  <a:srgbClr val="6B9F24"/>
                </a:solidFill>
                <a:uFill>
                  <a:solidFill>
                    <a:srgbClr val="6B9F24"/>
                  </a:solidFill>
                </a:uFill>
                <a:latin typeface="Calibri"/>
                <a:cs typeface="Calibri"/>
                <a:hlinkClick r:id="rId8"/>
              </a:rPr>
              <a:t>https://news.cgtn.com/news/2020-08-12/Shanghai-Jewish-Refugees-Museum-to-</a:t>
            </a:r>
            <a:r>
              <a:rPr sz="1400" u="sng" dirty="0">
                <a:solidFill>
                  <a:srgbClr val="6B9F24"/>
                </a:solidFill>
                <a:uFill>
                  <a:solidFill>
                    <a:srgbClr val="6B9F24"/>
                  </a:solidFill>
                </a:uFill>
                <a:latin typeface="Calibri"/>
                <a:cs typeface="Calibri"/>
                <a:hlinkClick r:id="rId8"/>
              </a:rPr>
              <a:t>show-</a:t>
            </a:r>
            <a:r>
              <a:rPr sz="1400" u="sng" spc="-10" dirty="0">
                <a:solidFill>
                  <a:srgbClr val="6B9F24"/>
                </a:solidFill>
                <a:uFill>
                  <a:solidFill>
                    <a:srgbClr val="6B9F24"/>
                  </a:solidFill>
                </a:uFill>
                <a:latin typeface="Calibri"/>
                <a:cs typeface="Calibri"/>
                <a:hlinkClick r:id="rId8"/>
              </a:rPr>
              <a:t>over-1-000-</a:t>
            </a:r>
            <a:r>
              <a:rPr sz="1400" u="sng" spc="-20" dirty="0">
                <a:solidFill>
                  <a:srgbClr val="6B9F24"/>
                </a:solidFill>
                <a:uFill>
                  <a:solidFill>
                    <a:srgbClr val="6B9F24"/>
                  </a:solidFill>
                </a:uFill>
                <a:latin typeface="Calibri"/>
                <a:cs typeface="Calibri"/>
                <a:hlinkClick r:id="rId8"/>
              </a:rPr>
              <a:t>exhibits-</a:t>
            </a:r>
            <a:r>
              <a:rPr sz="1400" u="sng" spc="-10" dirty="0">
                <a:solidFill>
                  <a:srgbClr val="6B9F24"/>
                </a:solidFill>
                <a:uFill>
                  <a:solidFill>
                    <a:srgbClr val="6B9F24"/>
                  </a:solidFill>
                </a:uFill>
                <a:latin typeface="Calibri"/>
                <a:cs typeface="Calibri"/>
                <a:hlinkClick r:id="rId8"/>
              </a:rPr>
              <a:t>STR53zGS4M/index.htm</a:t>
            </a:r>
            <a:r>
              <a:rPr sz="1400" u="sng" spc="-10" dirty="0">
                <a:solidFill>
                  <a:srgbClr val="6B9F24"/>
                </a:solidFill>
                <a:uFill>
                  <a:solidFill>
                    <a:srgbClr val="6B9F24"/>
                  </a:solidFill>
                </a:uFill>
                <a:latin typeface="Calibri"/>
                <a:cs typeface="Calibri"/>
              </a:rPr>
              <a:t>l</a:t>
            </a:r>
            <a:endParaRPr sz="1400">
              <a:latin typeface="Calibri"/>
              <a:cs typeface="Calibri"/>
            </a:endParaRPr>
          </a:p>
        </p:txBody>
      </p:sp>
      <p:sp>
        <p:nvSpPr>
          <p:cNvPr id="3" name="object 3" descr="$PPTXTitle"/>
          <p:cNvSpPr txBox="1">
            <a:spLocks noGrp="1"/>
          </p:cNvSpPr>
          <p:nvPr>
            <p:ph type="title"/>
          </p:nvPr>
        </p:nvSpPr>
        <p:spPr>
          <a:xfrm>
            <a:off x="0" y="578154"/>
            <a:ext cx="3148330" cy="671830"/>
          </a:xfrm>
          <a:prstGeom prst="rect">
            <a:avLst/>
          </a:prstGeom>
          <a:solidFill>
            <a:srgbClr val="1889B0"/>
          </a:solidFill>
        </p:spPr>
        <p:txBody>
          <a:bodyPr vert="horz" wrap="square" lIns="0" tIns="0" rIns="0" bIns="0" rtlCol="0">
            <a:spAutoFit/>
          </a:bodyPr>
          <a:lstStyle/>
          <a:p>
            <a:pPr marL="890905">
              <a:lnSpc>
                <a:spcPct val="100000"/>
              </a:lnSpc>
            </a:pPr>
            <a:r>
              <a:rPr spc="-10" dirty="0"/>
              <a:t>References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821676" y="1072780"/>
            <a:ext cx="3433318" cy="1432918"/>
          </a:xfrm>
          <a:prstGeom prst="rect">
            <a:avLst/>
          </a:prstGeom>
        </p:spPr>
      </p:pic>
      <p:sp>
        <p:nvSpPr>
          <p:cNvPr id="3" name="object 3"/>
          <p:cNvSpPr txBox="1"/>
          <p:nvPr/>
        </p:nvSpPr>
        <p:spPr>
          <a:xfrm>
            <a:off x="2768600" y="6172911"/>
            <a:ext cx="4143375" cy="351155"/>
          </a:xfrm>
          <a:prstGeom prst="rect">
            <a:avLst/>
          </a:prstGeom>
        </p:spPr>
        <p:txBody>
          <a:bodyPr vert="horz" wrap="square" lIns="0" tIns="33655" rIns="0" bIns="0" rtlCol="0">
            <a:spAutoFit/>
          </a:bodyPr>
          <a:lstStyle/>
          <a:p>
            <a:pPr marL="12700" marR="5080" algn="just">
              <a:lnSpc>
                <a:spcPct val="83100"/>
              </a:lnSpc>
              <a:spcBef>
                <a:spcPts val="265"/>
              </a:spcBef>
            </a:pPr>
            <a:r>
              <a:rPr sz="800" dirty="0">
                <a:solidFill>
                  <a:srgbClr val="0F153C"/>
                </a:solidFill>
                <a:latin typeface="Calibri"/>
                <a:cs typeface="Calibri"/>
              </a:rPr>
              <a:t>Funded</a:t>
            </a:r>
            <a:r>
              <a:rPr sz="800" spc="10" dirty="0">
                <a:solidFill>
                  <a:srgbClr val="0F153C"/>
                </a:solidFill>
                <a:latin typeface="Calibri"/>
                <a:cs typeface="Calibri"/>
              </a:rPr>
              <a:t> </a:t>
            </a:r>
            <a:r>
              <a:rPr sz="800" dirty="0">
                <a:solidFill>
                  <a:srgbClr val="0F153C"/>
                </a:solidFill>
                <a:latin typeface="Calibri"/>
                <a:cs typeface="Calibri"/>
              </a:rPr>
              <a:t>by</a:t>
            </a:r>
            <a:r>
              <a:rPr sz="800" spc="10" dirty="0">
                <a:solidFill>
                  <a:srgbClr val="0F153C"/>
                </a:solidFill>
                <a:latin typeface="Calibri"/>
                <a:cs typeface="Calibri"/>
              </a:rPr>
              <a:t> </a:t>
            </a:r>
            <a:r>
              <a:rPr sz="800" dirty="0">
                <a:solidFill>
                  <a:srgbClr val="0F153C"/>
                </a:solidFill>
                <a:latin typeface="Calibri"/>
                <a:cs typeface="Calibri"/>
              </a:rPr>
              <a:t>the</a:t>
            </a:r>
            <a:r>
              <a:rPr sz="800" spc="5" dirty="0">
                <a:solidFill>
                  <a:srgbClr val="0F153C"/>
                </a:solidFill>
                <a:latin typeface="Calibri"/>
                <a:cs typeface="Calibri"/>
              </a:rPr>
              <a:t> </a:t>
            </a:r>
            <a:r>
              <a:rPr sz="800" dirty="0">
                <a:solidFill>
                  <a:srgbClr val="0F153C"/>
                </a:solidFill>
                <a:latin typeface="Calibri"/>
                <a:cs typeface="Calibri"/>
              </a:rPr>
              <a:t>European</a:t>
            </a:r>
            <a:r>
              <a:rPr sz="800" spc="15" dirty="0">
                <a:solidFill>
                  <a:srgbClr val="0F153C"/>
                </a:solidFill>
                <a:latin typeface="Calibri"/>
                <a:cs typeface="Calibri"/>
              </a:rPr>
              <a:t> </a:t>
            </a:r>
            <a:r>
              <a:rPr sz="800" dirty="0">
                <a:solidFill>
                  <a:srgbClr val="0F153C"/>
                </a:solidFill>
                <a:latin typeface="Calibri"/>
                <a:cs typeface="Calibri"/>
              </a:rPr>
              <a:t>Union.</a:t>
            </a:r>
            <a:r>
              <a:rPr sz="800" spc="15" dirty="0">
                <a:solidFill>
                  <a:srgbClr val="0F153C"/>
                </a:solidFill>
                <a:latin typeface="Calibri"/>
                <a:cs typeface="Calibri"/>
              </a:rPr>
              <a:t> </a:t>
            </a:r>
            <a:r>
              <a:rPr sz="800" dirty="0">
                <a:solidFill>
                  <a:srgbClr val="0F153C"/>
                </a:solidFill>
                <a:latin typeface="Calibri"/>
                <a:cs typeface="Calibri"/>
              </a:rPr>
              <a:t>Views</a:t>
            </a:r>
            <a:r>
              <a:rPr sz="800" spc="10" dirty="0">
                <a:solidFill>
                  <a:srgbClr val="0F153C"/>
                </a:solidFill>
                <a:latin typeface="Calibri"/>
                <a:cs typeface="Calibri"/>
              </a:rPr>
              <a:t> </a:t>
            </a:r>
            <a:r>
              <a:rPr sz="800" dirty="0">
                <a:solidFill>
                  <a:srgbClr val="0F153C"/>
                </a:solidFill>
                <a:latin typeface="Calibri"/>
                <a:cs typeface="Calibri"/>
              </a:rPr>
              <a:t>and</a:t>
            </a:r>
            <a:r>
              <a:rPr sz="800" spc="15" dirty="0">
                <a:solidFill>
                  <a:srgbClr val="0F153C"/>
                </a:solidFill>
                <a:latin typeface="Calibri"/>
                <a:cs typeface="Calibri"/>
              </a:rPr>
              <a:t> </a:t>
            </a:r>
            <a:r>
              <a:rPr sz="800" dirty="0">
                <a:solidFill>
                  <a:srgbClr val="0F153C"/>
                </a:solidFill>
                <a:latin typeface="Calibri"/>
                <a:cs typeface="Calibri"/>
              </a:rPr>
              <a:t>opinions</a:t>
            </a:r>
            <a:r>
              <a:rPr sz="800" spc="10" dirty="0">
                <a:solidFill>
                  <a:srgbClr val="0F153C"/>
                </a:solidFill>
                <a:latin typeface="Calibri"/>
                <a:cs typeface="Calibri"/>
              </a:rPr>
              <a:t> </a:t>
            </a:r>
            <a:r>
              <a:rPr sz="800" dirty="0">
                <a:solidFill>
                  <a:srgbClr val="0F153C"/>
                </a:solidFill>
                <a:latin typeface="Calibri"/>
                <a:cs typeface="Calibri"/>
              </a:rPr>
              <a:t>expressed</a:t>
            </a:r>
            <a:r>
              <a:rPr sz="800" spc="10" dirty="0">
                <a:solidFill>
                  <a:srgbClr val="0F153C"/>
                </a:solidFill>
                <a:latin typeface="Calibri"/>
                <a:cs typeface="Calibri"/>
              </a:rPr>
              <a:t> </a:t>
            </a:r>
            <a:r>
              <a:rPr sz="800" dirty="0">
                <a:solidFill>
                  <a:srgbClr val="0F153C"/>
                </a:solidFill>
                <a:latin typeface="Calibri"/>
                <a:cs typeface="Calibri"/>
              </a:rPr>
              <a:t>are</a:t>
            </a:r>
            <a:r>
              <a:rPr sz="800" spc="10" dirty="0">
                <a:solidFill>
                  <a:srgbClr val="0F153C"/>
                </a:solidFill>
                <a:latin typeface="Calibri"/>
                <a:cs typeface="Calibri"/>
              </a:rPr>
              <a:t> </a:t>
            </a:r>
            <a:r>
              <a:rPr sz="800" dirty="0">
                <a:solidFill>
                  <a:srgbClr val="0F153C"/>
                </a:solidFill>
                <a:latin typeface="Calibri"/>
                <a:cs typeface="Calibri"/>
              </a:rPr>
              <a:t>however</a:t>
            </a:r>
            <a:r>
              <a:rPr sz="800" spc="15" dirty="0">
                <a:solidFill>
                  <a:srgbClr val="0F153C"/>
                </a:solidFill>
                <a:latin typeface="Calibri"/>
                <a:cs typeface="Calibri"/>
              </a:rPr>
              <a:t> </a:t>
            </a:r>
            <a:r>
              <a:rPr sz="800" dirty="0">
                <a:solidFill>
                  <a:srgbClr val="0F153C"/>
                </a:solidFill>
                <a:latin typeface="Calibri"/>
                <a:cs typeface="Calibri"/>
              </a:rPr>
              <a:t>those</a:t>
            </a:r>
            <a:r>
              <a:rPr sz="800" spc="20" dirty="0">
                <a:solidFill>
                  <a:srgbClr val="0F153C"/>
                </a:solidFill>
                <a:latin typeface="Calibri"/>
                <a:cs typeface="Calibri"/>
              </a:rPr>
              <a:t> </a:t>
            </a:r>
            <a:r>
              <a:rPr sz="800" dirty="0">
                <a:solidFill>
                  <a:srgbClr val="0F153C"/>
                </a:solidFill>
                <a:latin typeface="Calibri"/>
                <a:cs typeface="Calibri"/>
              </a:rPr>
              <a:t>of</a:t>
            </a:r>
            <a:r>
              <a:rPr sz="800" spc="5" dirty="0">
                <a:solidFill>
                  <a:srgbClr val="0F153C"/>
                </a:solidFill>
                <a:latin typeface="Calibri"/>
                <a:cs typeface="Calibri"/>
              </a:rPr>
              <a:t> </a:t>
            </a:r>
            <a:r>
              <a:rPr sz="800" dirty="0">
                <a:solidFill>
                  <a:srgbClr val="0F153C"/>
                </a:solidFill>
                <a:latin typeface="Calibri"/>
                <a:cs typeface="Calibri"/>
              </a:rPr>
              <a:t>the</a:t>
            </a:r>
            <a:r>
              <a:rPr sz="800" spc="15" dirty="0">
                <a:solidFill>
                  <a:srgbClr val="0F153C"/>
                </a:solidFill>
                <a:latin typeface="Calibri"/>
                <a:cs typeface="Calibri"/>
              </a:rPr>
              <a:t> </a:t>
            </a:r>
            <a:r>
              <a:rPr sz="800" spc="-10" dirty="0">
                <a:solidFill>
                  <a:srgbClr val="0F153C"/>
                </a:solidFill>
                <a:latin typeface="Calibri"/>
                <a:cs typeface="Calibri"/>
              </a:rPr>
              <a:t>author(s)</a:t>
            </a:r>
            <a:r>
              <a:rPr sz="800" spc="500" dirty="0">
                <a:solidFill>
                  <a:srgbClr val="0F153C"/>
                </a:solidFill>
                <a:latin typeface="Calibri"/>
                <a:cs typeface="Calibri"/>
              </a:rPr>
              <a:t> </a:t>
            </a:r>
            <a:r>
              <a:rPr sz="800" dirty="0">
                <a:solidFill>
                  <a:srgbClr val="0F153C"/>
                </a:solidFill>
                <a:latin typeface="Calibri"/>
                <a:cs typeface="Calibri"/>
              </a:rPr>
              <a:t>only</a:t>
            </a:r>
            <a:r>
              <a:rPr sz="800" spc="204" dirty="0">
                <a:solidFill>
                  <a:srgbClr val="0F153C"/>
                </a:solidFill>
                <a:latin typeface="Calibri"/>
                <a:cs typeface="Calibri"/>
              </a:rPr>
              <a:t> </a:t>
            </a:r>
            <a:r>
              <a:rPr sz="800" dirty="0">
                <a:solidFill>
                  <a:srgbClr val="0F153C"/>
                </a:solidFill>
                <a:latin typeface="Calibri"/>
                <a:cs typeface="Calibri"/>
              </a:rPr>
              <a:t>and</a:t>
            </a:r>
            <a:r>
              <a:rPr sz="800" spc="215" dirty="0">
                <a:solidFill>
                  <a:srgbClr val="0F153C"/>
                </a:solidFill>
                <a:latin typeface="Calibri"/>
                <a:cs typeface="Calibri"/>
              </a:rPr>
              <a:t> </a:t>
            </a:r>
            <a:r>
              <a:rPr sz="800" dirty="0">
                <a:solidFill>
                  <a:srgbClr val="0F153C"/>
                </a:solidFill>
                <a:latin typeface="Calibri"/>
                <a:cs typeface="Calibri"/>
              </a:rPr>
              <a:t>do</a:t>
            </a:r>
            <a:r>
              <a:rPr sz="800" spc="210" dirty="0">
                <a:solidFill>
                  <a:srgbClr val="0F153C"/>
                </a:solidFill>
                <a:latin typeface="Calibri"/>
                <a:cs typeface="Calibri"/>
              </a:rPr>
              <a:t> </a:t>
            </a:r>
            <a:r>
              <a:rPr sz="800" dirty="0">
                <a:solidFill>
                  <a:srgbClr val="0F153C"/>
                </a:solidFill>
                <a:latin typeface="Calibri"/>
                <a:cs typeface="Calibri"/>
              </a:rPr>
              <a:t>not</a:t>
            </a:r>
            <a:r>
              <a:rPr sz="800" spc="210" dirty="0">
                <a:solidFill>
                  <a:srgbClr val="0F153C"/>
                </a:solidFill>
                <a:latin typeface="Calibri"/>
                <a:cs typeface="Calibri"/>
              </a:rPr>
              <a:t> </a:t>
            </a:r>
            <a:r>
              <a:rPr sz="800" dirty="0">
                <a:solidFill>
                  <a:srgbClr val="0F153C"/>
                </a:solidFill>
                <a:latin typeface="Calibri"/>
                <a:cs typeface="Calibri"/>
              </a:rPr>
              <a:t>necessarily</a:t>
            </a:r>
            <a:r>
              <a:rPr sz="800" spc="210" dirty="0">
                <a:solidFill>
                  <a:srgbClr val="0F153C"/>
                </a:solidFill>
                <a:latin typeface="Calibri"/>
                <a:cs typeface="Calibri"/>
              </a:rPr>
              <a:t> </a:t>
            </a:r>
            <a:r>
              <a:rPr sz="800" dirty="0">
                <a:solidFill>
                  <a:srgbClr val="0F153C"/>
                </a:solidFill>
                <a:latin typeface="Calibri"/>
                <a:cs typeface="Calibri"/>
              </a:rPr>
              <a:t>reflect</a:t>
            </a:r>
            <a:r>
              <a:rPr sz="800" spc="200" dirty="0">
                <a:solidFill>
                  <a:srgbClr val="0F153C"/>
                </a:solidFill>
                <a:latin typeface="Calibri"/>
                <a:cs typeface="Calibri"/>
              </a:rPr>
              <a:t> </a:t>
            </a:r>
            <a:r>
              <a:rPr sz="800" dirty="0">
                <a:solidFill>
                  <a:srgbClr val="0F153C"/>
                </a:solidFill>
                <a:latin typeface="Calibri"/>
                <a:cs typeface="Calibri"/>
              </a:rPr>
              <a:t>those</a:t>
            </a:r>
            <a:r>
              <a:rPr sz="800" spc="210" dirty="0">
                <a:solidFill>
                  <a:srgbClr val="0F153C"/>
                </a:solidFill>
                <a:latin typeface="Calibri"/>
                <a:cs typeface="Calibri"/>
              </a:rPr>
              <a:t> </a:t>
            </a:r>
            <a:r>
              <a:rPr sz="800" dirty="0">
                <a:solidFill>
                  <a:srgbClr val="0F153C"/>
                </a:solidFill>
                <a:latin typeface="Calibri"/>
                <a:cs typeface="Calibri"/>
              </a:rPr>
              <a:t>of</a:t>
            </a:r>
            <a:r>
              <a:rPr sz="800" spc="195" dirty="0">
                <a:solidFill>
                  <a:srgbClr val="0F153C"/>
                </a:solidFill>
                <a:latin typeface="Calibri"/>
                <a:cs typeface="Calibri"/>
              </a:rPr>
              <a:t> </a:t>
            </a:r>
            <a:r>
              <a:rPr sz="800" dirty="0">
                <a:solidFill>
                  <a:srgbClr val="0F153C"/>
                </a:solidFill>
                <a:latin typeface="Calibri"/>
                <a:cs typeface="Calibri"/>
              </a:rPr>
              <a:t>the</a:t>
            </a:r>
            <a:r>
              <a:rPr sz="800" spc="200" dirty="0">
                <a:solidFill>
                  <a:srgbClr val="0F153C"/>
                </a:solidFill>
                <a:latin typeface="Calibri"/>
                <a:cs typeface="Calibri"/>
              </a:rPr>
              <a:t> </a:t>
            </a:r>
            <a:r>
              <a:rPr sz="800" dirty="0">
                <a:solidFill>
                  <a:srgbClr val="0F153C"/>
                </a:solidFill>
                <a:latin typeface="Calibri"/>
                <a:cs typeface="Calibri"/>
              </a:rPr>
              <a:t>European</a:t>
            </a:r>
            <a:r>
              <a:rPr sz="800" spc="200" dirty="0">
                <a:solidFill>
                  <a:srgbClr val="0F153C"/>
                </a:solidFill>
                <a:latin typeface="Calibri"/>
                <a:cs typeface="Calibri"/>
              </a:rPr>
              <a:t> </a:t>
            </a:r>
            <a:r>
              <a:rPr sz="800" dirty="0">
                <a:solidFill>
                  <a:srgbClr val="0F153C"/>
                </a:solidFill>
                <a:latin typeface="Calibri"/>
                <a:cs typeface="Calibri"/>
              </a:rPr>
              <a:t>Union</a:t>
            </a:r>
            <a:r>
              <a:rPr sz="800" spc="215" dirty="0">
                <a:solidFill>
                  <a:srgbClr val="0F153C"/>
                </a:solidFill>
                <a:latin typeface="Calibri"/>
                <a:cs typeface="Calibri"/>
              </a:rPr>
              <a:t> </a:t>
            </a:r>
            <a:r>
              <a:rPr sz="800" dirty="0">
                <a:solidFill>
                  <a:srgbClr val="0F153C"/>
                </a:solidFill>
                <a:latin typeface="Calibri"/>
                <a:cs typeface="Calibri"/>
              </a:rPr>
              <a:t>or</a:t>
            </a:r>
            <a:r>
              <a:rPr sz="800" spc="210" dirty="0">
                <a:solidFill>
                  <a:srgbClr val="0F153C"/>
                </a:solidFill>
                <a:latin typeface="Calibri"/>
                <a:cs typeface="Calibri"/>
              </a:rPr>
              <a:t> </a:t>
            </a:r>
            <a:r>
              <a:rPr sz="800" dirty="0">
                <a:solidFill>
                  <a:srgbClr val="0F153C"/>
                </a:solidFill>
                <a:latin typeface="Calibri"/>
                <a:cs typeface="Calibri"/>
              </a:rPr>
              <a:t>[name</a:t>
            </a:r>
            <a:r>
              <a:rPr sz="800" spc="200" dirty="0">
                <a:solidFill>
                  <a:srgbClr val="0F153C"/>
                </a:solidFill>
                <a:latin typeface="Calibri"/>
                <a:cs typeface="Calibri"/>
              </a:rPr>
              <a:t> </a:t>
            </a:r>
            <a:r>
              <a:rPr sz="800" dirty="0">
                <a:solidFill>
                  <a:srgbClr val="0F153C"/>
                </a:solidFill>
                <a:latin typeface="Calibri"/>
                <a:cs typeface="Calibri"/>
              </a:rPr>
              <a:t>of</a:t>
            </a:r>
            <a:r>
              <a:rPr sz="800" spc="200" dirty="0">
                <a:solidFill>
                  <a:srgbClr val="0F153C"/>
                </a:solidFill>
                <a:latin typeface="Calibri"/>
                <a:cs typeface="Calibri"/>
              </a:rPr>
              <a:t> </a:t>
            </a:r>
            <a:r>
              <a:rPr sz="800" dirty="0">
                <a:solidFill>
                  <a:srgbClr val="0F153C"/>
                </a:solidFill>
                <a:latin typeface="Calibri"/>
                <a:cs typeface="Calibri"/>
              </a:rPr>
              <a:t>the</a:t>
            </a:r>
            <a:r>
              <a:rPr sz="800" spc="200" dirty="0">
                <a:solidFill>
                  <a:srgbClr val="0F153C"/>
                </a:solidFill>
                <a:latin typeface="Calibri"/>
                <a:cs typeface="Calibri"/>
              </a:rPr>
              <a:t> </a:t>
            </a:r>
            <a:r>
              <a:rPr sz="800" spc="-10" dirty="0">
                <a:solidFill>
                  <a:srgbClr val="0F153C"/>
                </a:solidFill>
                <a:latin typeface="Calibri"/>
                <a:cs typeface="Calibri"/>
              </a:rPr>
              <a:t>granting</a:t>
            </a:r>
            <a:r>
              <a:rPr sz="800" spc="500" dirty="0">
                <a:solidFill>
                  <a:srgbClr val="0F153C"/>
                </a:solidFill>
                <a:latin typeface="Calibri"/>
                <a:cs typeface="Calibri"/>
              </a:rPr>
              <a:t> </a:t>
            </a:r>
            <a:r>
              <a:rPr sz="800" spc="-10" dirty="0">
                <a:solidFill>
                  <a:srgbClr val="0F153C"/>
                </a:solidFill>
                <a:latin typeface="Calibri"/>
                <a:cs typeface="Calibri"/>
              </a:rPr>
              <a:t>authority].</a:t>
            </a:r>
            <a:r>
              <a:rPr sz="800" spc="-5" dirty="0">
                <a:solidFill>
                  <a:srgbClr val="0F153C"/>
                </a:solidFill>
                <a:latin typeface="Calibri"/>
                <a:cs typeface="Calibri"/>
              </a:rPr>
              <a:t> </a:t>
            </a:r>
            <a:r>
              <a:rPr sz="800" dirty="0">
                <a:solidFill>
                  <a:srgbClr val="0F153C"/>
                </a:solidFill>
                <a:latin typeface="Calibri"/>
                <a:cs typeface="Calibri"/>
              </a:rPr>
              <a:t>Neither</a:t>
            </a:r>
            <a:r>
              <a:rPr sz="800" spc="-5" dirty="0">
                <a:solidFill>
                  <a:srgbClr val="0F153C"/>
                </a:solidFill>
                <a:latin typeface="Calibri"/>
                <a:cs typeface="Calibri"/>
              </a:rPr>
              <a:t> </a:t>
            </a:r>
            <a:r>
              <a:rPr sz="800" dirty="0">
                <a:solidFill>
                  <a:srgbClr val="0F153C"/>
                </a:solidFill>
                <a:latin typeface="Calibri"/>
                <a:cs typeface="Calibri"/>
              </a:rPr>
              <a:t>the</a:t>
            </a:r>
            <a:r>
              <a:rPr sz="800" spc="-25" dirty="0">
                <a:solidFill>
                  <a:srgbClr val="0F153C"/>
                </a:solidFill>
                <a:latin typeface="Calibri"/>
                <a:cs typeface="Calibri"/>
              </a:rPr>
              <a:t> </a:t>
            </a:r>
            <a:r>
              <a:rPr sz="800" dirty="0">
                <a:solidFill>
                  <a:srgbClr val="0F153C"/>
                </a:solidFill>
                <a:latin typeface="Calibri"/>
                <a:cs typeface="Calibri"/>
              </a:rPr>
              <a:t>European</a:t>
            </a:r>
            <a:r>
              <a:rPr sz="800" spc="-5" dirty="0">
                <a:solidFill>
                  <a:srgbClr val="0F153C"/>
                </a:solidFill>
                <a:latin typeface="Calibri"/>
                <a:cs typeface="Calibri"/>
              </a:rPr>
              <a:t> </a:t>
            </a:r>
            <a:r>
              <a:rPr sz="800" dirty="0">
                <a:solidFill>
                  <a:srgbClr val="0F153C"/>
                </a:solidFill>
                <a:latin typeface="Calibri"/>
                <a:cs typeface="Calibri"/>
              </a:rPr>
              <a:t>Union</a:t>
            </a:r>
            <a:r>
              <a:rPr sz="800" spc="-5" dirty="0">
                <a:solidFill>
                  <a:srgbClr val="0F153C"/>
                </a:solidFill>
                <a:latin typeface="Calibri"/>
                <a:cs typeface="Calibri"/>
              </a:rPr>
              <a:t> </a:t>
            </a:r>
            <a:r>
              <a:rPr sz="800" dirty="0">
                <a:solidFill>
                  <a:srgbClr val="0F153C"/>
                </a:solidFill>
                <a:latin typeface="Calibri"/>
                <a:cs typeface="Calibri"/>
              </a:rPr>
              <a:t>nor</a:t>
            </a:r>
            <a:r>
              <a:rPr sz="800" spc="-10" dirty="0">
                <a:solidFill>
                  <a:srgbClr val="0F153C"/>
                </a:solidFill>
                <a:latin typeface="Calibri"/>
                <a:cs typeface="Calibri"/>
              </a:rPr>
              <a:t> </a:t>
            </a:r>
            <a:r>
              <a:rPr sz="800" dirty="0">
                <a:solidFill>
                  <a:srgbClr val="0F153C"/>
                </a:solidFill>
                <a:latin typeface="Calibri"/>
                <a:cs typeface="Calibri"/>
              </a:rPr>
              <a:t>the</a:t>
            </a:r>
            <a:r>
              <a:rPr sz="800" spc="-20" dirty="0">
                <a:solidFill>
                  <a:srgbClr val="0F153C"/>
                </a:solidFill>
                <a:latin typeface="Calibri"/>
                <a:cs typeface="Calibri"/>
              </a:rPr>
              <a:t> </a:t>
            </a:r>
            <a:r>
              <a:rPr sz="800" dirty="0">
                <a:solidFill>
                  <a:srgbClr val="0F153C"/>
                </a:solidFill>
                <a:latin typeface="Calibri"/>
                <a:cs typeface="Calibri"/>
              </a:rPr>
              <a:t>granting</a:t>
            </a:r>
            <a:r>
              <a:rPr sz="800" spc="-10" dirty="0">
                <a:solidFill>
                  <a:srgbClr val="0F153C"/>
                </a:solidFill>
                <a:latin typeface="Calibri"/>
                <a:cs typeface="Calibri"/>
              </a:rPr>
              <a:t> authority</a:t>
            </a:r>
            <a:r>
              <a:rPr sz="800" spc="-5" dirty="0">
                <a:solidFill>
                  <a:srgbClr val="0F153C"/>
                </a:solidFill>
                <a:latin typeface="Calibri"/>
                <a:cs typeface="Calibri"/>
              </a:rPr>
              <a:t> </a:t>
            </a:r>
            <a:r>
              <a:rPr sz="800" dirty="0">
                <a:solidFill>
                  <a:srgbClr val="0F153C"/>
                </a:solidFill>
                <a:latin typeface="Calibri"/>
                <a:cs typeface="Calibri"/>
              </a:rPr>
              <a:t>can</a:t>
            </a:r>
            <a:r>
              <a:rPr sz="800" spc="-5" dirty="0">
                <a:solidFill>
                  <a:srgbClr val="0F153C"/>
                </a:solidFill>
                <a:latin typeface="Calibri"/>
                <a:cs typeface="Calibri"/>
              </a:rPr>
              <a:t> </a:t>
            </a:r>
            <a:r>
              <a:rPr sz="800" dirty="0">
                <a:solidFill>
                  <a:srgbClr val="0F153C"/>
                </a:solidFill>
                <a:latin typeface="Calibri"/>
                <a:cs typeface="Calibri"/>
              </a:rPr>
              <a:t>be</a:t>
            </a:r>
            <a:r>
              <a:rPr sz="800" spc="-25" dirty="0">
                <a:solidFill>
                  <a:srgbClr val="0F153C"/>
                </a:solidFill>
                <a:latin typeface="Calibri"/>
                <a:cs typeface="Calibri"/>
              </a:rPr>
              <a:t> </a:t>
            </a:r>
            <a:r>
              <a:rPr sz="800" dirty="0">
                <a:solidFill>
                  <a:srgbClr val="0F153C"/>
                </a:solidFill>
                <a:latin typeface="Calibri"/>
                <a:cs typeface="Calibri"/>
              </a:rPr>
              <a:t>held</a:t>
            </a:r>
            <a:r>
              <a:rPr sz="800" spc="-5" dirty="0">
                <a:solidFill>
                  <a:srgbClr val="0F153C"/>
                </a:solidFill>
                <a:latin typeface="Calibri"/>
                <a:cs typeface="Calibri"/>
              </a:rPr>
              <a:t> </a:t>
            </a:r>
            <a:r>
              <a:rPr sz="800" spc="-10" dirty="0">
                <a:solidFill>
                  <a:srgbClr val="0F153C"/>
                </a:solidFill>
                <a:latin typeface="Calibri"/>
                <a:cs typeface="Calibri"/>
              </a:rPr>
              <a:t>responsible</a:t>
            </a:r>
            <a:r>
              <a:rPr sz="800" spc="15" dirty="0">
                <a:solidFill>
                  <a:srgbClr val="0F153C"/>
                </a:solidFill>
                <a:latin typeface="Calibri"/>
                <a:cs typeface="Calibri"/>
              </a:rPr>
              <a:t> </a:t>
            </a:r>
            <a:r>
              <a:rPr sz="800" dirty="0">
                <a:solidFill>
                  <a:srgbClr val="0F153C"/>
                </a:solidFill>
                <a:latin typeface="Calibri"/>
                <a:cs typeface="Calibri"/>
              </a:rPr>
              <a:t>for</a:t>
            </a:r>
            <a:r>
              <a:rPr sz="800" spc="-5" dirty="0">
                <a:solidFill>
                  <a:srgbClr val="0F153C"/>
                </a:solidFill>
                <a:latin typeface="Calibri"/>
                <a:cs typeface="Calibri"/>
              </a:rPr>
              <a:t> </a:t>
            </a:r>
            <a:r>
              <a:rPr sz="800" spc="-20" dirty="0">
                <a:solidFill>
                  <a:srgbClr val="0F153C"/>
                </a:solidFill>
                <a:latin typeface="Calibri"/>
                <a:cs typeface="Calibri"/>
              </a:rPr>
              <a:t>them</a:t>
            </a:r>
            <a:endParaRPr sz="800">
              <a:latin typeface="Calibri"/>
              <a:cs typeface="Calibri"/>
            </a:endParaRPr>
          </a:p>
        </p:txBody>
      </p:sp>
      <p:pic>
        <p:nvPicPr>
          <p:cNvPr id="4" name="object 4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830112" y="6152443"/>
            <a:ext cx="1855717" cy="402123"/>
          </a:xfrm>
          <a:prstGeom prst="rect">
            <a:avLst/>
          </a:prstGeom>
        </p:spPr>
      </p:pic>
      <p:pic>
        <p:nvPicPr>
          <p:cNvPr id="5" name="object 5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802106" y="340995"/>
            <a:ext cx="6265163" cy="5158358"/>
          </a:xfrm>
          <a:prstGeom prst="rect">
            <a:avLst/>
          </a:prstGeom>
        </p:spPr>
      </p:pic>
      <p:sp>
        <p:nvSpPr>
          <p:cNvPr id="6" name="object 6"/>
          <p:cNvSpPr txBox="1"/>
          <p:nvPr/>
        </p:nvSpPr>
        <p:spPr>
          <a:xfrm>
            <a:off x="497738" y="3701338"/>
            <a:ext cx="2846070" cy="553998"/>
          </a:xfrm>
          <a:prstGeom prst="rect">
            <a:avLst/>
          </a:prstGeom>
          <a:solidFill>
            <a:srgbClr val="4DBC97"/>
          </a:solidFill>
        </p:spPr>
        <p:txBody>
          <a:bodyPr vert="horz" wrap="square" lIns="0" tIns="22860" rIns="0" bIns="0" rtlCol="0">
            <a:spAutoFit/>
          </a:bodyPr>
          <a:lstStyle/>
          <a:p>
            <a:pPr marL="91440">
              <a:lnSpc>
                <a:spcPct val="100000"/>
              </a:lnSpc>
              <a:spcBef>
                <a:spcPts val="180"/>
              </a:spcBef>
            </a:pPr>
            <a:r>
              <a:rPr lang="en-IE" sz="3450" b="1" dirty="0">
                <a:solidFill>
                  <a:srgbClr val="FFFFFF"/>
                </a:solidFill>
                <a:latin typeface="Calibri"/>
                <a:cs typeface="Calibri"/>
              </a:rPr>
              <a:t>THANK </a:t>
            </a:r>
            <a:endParaRPr sz="3450" dirty="0">
              <a:latin typeface="Calibri"/>
              <a:cs typeface="Calibri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469950" y="4483658"/>
            <a:ext cx="2225040" cy="553998"/>
          </a:xfrm>
          <a:prstGeom prst="rect">
            <a:avLst/>
          </a:prstGeom>
          <a:solidFill>
            <a:srgbClr val="4DBC97"/>
          </a:solidFill>
        </p:spPr>
        <p:txBody>
          <a:bodyPr vert="horz" wrap="square" lIns="0" tIns="22860" rIns="0" bIns="0" rtlCol="0">
            <a:spAutoFit/>
          </a:bodyPr>
          <a:lstStyle/>
          <a:p>
            <a:pPr marL="91440">
              <a:lnSpc>
                <a:spcPct val="100000"/>
              </a:lnSpc>
              <a:spcBef>
                <a:spcPts val="180"/>
              </a:spcBef>
            </a:pPr>
            <a:r>
              <a:rPr lang="en-IE" sz="3450" b="1" spc="-10" dirty="0">
                <a:solidFill>
                  <a:srgbClr val="FFFFFF"/>
                </a:solidFill>
                <a:latin typeface="Calibri"/>
                <a:cs typeface="Calibri"/>
              </a:rPr>
              <a:t>YOU</a:t>
            </a:r>
            <a:endParaRPr sz="3450" dirty="0">
              <a:latin typeface="Calibri"/>
              <a:cs typeface="Calibri"/>
            </a:endParaRPr>
          </a:p>
        </p:txBody>
      </p:sp>
      <p:grpSp>
        <p:nvGrpSpPr>
          <p:cNvPr id="8" name="object 8"/>
          <p:cNvGrpSpPr/>
          <p:nvPr/>
        </p:nvGrpSpPr>
        <p:grpSpPr>
          <a:xfrm>
            <a:off x="9610090" y="4855717"/>
            <a:ext cx="539115" cy="539115"/>
            <a:chOff x="9610090" y="4855717"/>
            <a:chExt cx="539115" cy="539115"/>
          </a:xfrm>
        </p:grpSpPr>
        <p:sp>
          <p:nvSpPr>
            <p:cNvPr id="9" name="object 9"/>
            <p:cNvSpPr/>
            <p:nvPr/>
          </p:nvSpPr>
          <p:spPr>
            <a:xfrm>
              <a:off x="9610090" y="4855717"/>
              <a:ext cx="539115" cy="539115"/>
            </a:xfrm>
            <a:custGeom>
              <a:avLst/>
              <a:gdLst/>
              <a:ahLst/>
              <a:cxnLst/>
              <a:rect l="l" t="t" r="r" b="b"/>
              <a:pathLst>
                <a:path w="539115" h="539114">
                  <a:moveTo>
                    <a:pt x="269366" y="0"/>
                  </a:moveTo>
                  <a:lnTo>
                    <a:pt x="220927" y="4341"/>
                  </a:lnTo>
                  <a:lnTo>
                    <a:pt x="175345" y="16859"/>
                  </a:lnTo>
                  <a:lnTo>
                    <a:pt x="133378" y="36792"/>
                  </a:lnTo>
                  <a:lnTo>
                    <a:pt x="95785" y="63379"/>
                  </a:lnTo>
                  <a:lnTo>
                    <a:pt x="63326" y="95859"/>
                  </a:lnTo>
                  <a:lnTo>
                    <a:pt x="36759" y="133472"/>
                  </a:lnTo>
                  <a:lnTo>
                    <a:pt x="16843" y="175456"/>
                  </a:lnTo>
                  <a:lnTo>
                    <a:pt x="4337" y="221050"/>
                  </a:lnTo>
                  <a:lnTo>
                    <a:pt x="0" y="269493"/>
                  </a:lnTo>
                  <a:lnTo>
                    <a:pt x="4337" y="317937"/>
                  </a:lnTo>
                  <a:lnTo>
                    <a:pt x="16843" y="363531"/>
                  </a:lnTo>
                  <a:lnTo>
                    <a:pt x="36759" y="405515"/>
                  </a:lnTo>
                  <a:lnTo>
                    <a:pt x="63326" y="443128"/>
                  </a:lnTo>
                  <a:lnTo>
                    <a:pt x="95785" y="475608"/>
                  </a:lnTo>
                  <a:lnTo>
                    <a:pt x="133378" y="502195"/>
                  </a:lnTo>
                  <a:lnTo>
                    <a:pt x="175345" y="522128"/>
                  </a:lnTo>
                  <a:lnTo>
                    <a:pt x="220927" y="534646"/>
                  </a:lnTo>
                  <a:lnTo>
                    <a:pt x="269366" y="538987"/>
                  </a:lnTo>
                  <a:lnTo>
                    <a:pt x="317810" y="534646"/>
                  </a:lnTo>
                  <a:lnTo>
                    <a:pt x="363404" y="522128"/>
                  </a:lnTo>
                  <a:lnTo>
                    <a:pt x="405388" y="502195"/>
                  </a:lnTo>
                  <a:lnTo>
                    <a:pt x="443001" y="475608"/>
                  </a:lnTo>
                  <a:lnTo>
                    <a:pt x="475481" y="443128"/>
                  </a:lnTo>
                  <a:lnTo>
                    <a:pt x="502068" y="405515"/>
                  </a:lnTo>
                  <a:lnTo>
                    <a:pt x="522001" y="363531"/>
                  </a:lnTo>
                  <a:lnTo>
                    <a:pt x="534519" y="317937"/>
                  </a:lnTo>
                  <a:lnTo>
                    <a:pt x="538860" y="269493"/>
                  </a:lnTo>
                  <a:lnTo>
                    <a:pt x="534519" y="221050"/>
                  </a:lnTo>
                  <a:lnTo>
                    <a:pt x="522001" y="175456"/>
                  </a:lnTo>
                  <a:lnTo>
                    <a:pt x="502068" y="133472"/>
                  </a:lnTo>
                  <a:lnTo>
                    <a:pt x="475481" y="95859"/>
                  </a:lnTo>
                  <a:lnTo>
                    <a:pt x="443001" y="63379"/>
                  </a:lnTo>
                  <a:lnTo>
                    <a:pt x="405388" y="36792"/>
                  </a:lnTo>
                  <a:lnTo>
                    <a:pt x="363404" y="16859"/>
                  </a:lnTo>
                  <a:lnTo>
                    <a:pt x="317810" y="4341"/>
                  </a:lnTo>
                  <a:lnTo>
                    <a:pt x="269366" y="0"/>
                  </a:lnTo>
                  <a:close/>
                </a:path>
              </a:pathLst>
            </a:custGeom>
            <a:solidFill>
              <a:srgbClr val="EE476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9709804" y="4955698"/>
              <a:ext cx="339725" cy="339725"/>
            </a:xfrm>
            <a:custGeom>
              <a:avLst/>
              <a:gdLst/>
              <a:ahLst/>
              <a:cxnLst/>
              <a:rect l="l" t="t" r="r" b="b"/>
              <a:pathLst>
                <a:path w="339725" h="339725">
                  <a:moveTo>
                    <a:pt x="204046" y="0"/>
                  </a:moveTo>
                  <a:lnTo>
                    <a:pt x="124297" y="0"/>
                  </a:lnTo>
                  <a:lnTo>
                    <a:pt x="111877" y="377"/>
                  </a:lnTo>
                  <a:lnTo>
                    <a:pt x="67119" y="6094"/>
                  </a:lnTo>
                  <a:lnTo>
                    <a:pt x="28809" y="28670"/>
                  </a:lnTo>
                  <a:lnTo>
                    <a:pt x="17134" y="42830"/>
                  </a:lnTo>
                  <a:lnTo>
                    <a:pt x="17029" y="42973"/>
                  </a:lnTo>
                  <a:lnTo>
                    <a:pt x="2196" y="87197"/>
                  </a:lnTo>
                  <a:lnTo>
                    <a:pt x="71" y="141775"/>
                  </a:lnTo>
                  <a:lnTo>
                    <a:pt x="0" y="197250"/>
                  </a:lnTo>
                  <a:lnTo>
                    <a:pt x="135" y="214534"/>
                  </a:lnTo>
                  <a:lnTo>
                    <a:pt x="3869" y="262651"/>
                  </a:lnTo>
                  <a:lnTo>
                    <a:pt x="16949" y="296068"/>
                  </a:lnTo>
                  <a:lnTo>
                    <a:pt x="17029" y="296211"/>
                  </a:lnTo>
                  <a:lnTo>
                    <a:pt x="22171" y="303299"/>
                  </a:lnTo>
                  <a:lnTo>
                    <a:pt x="22288" y="303460"/>
                  </a:lnTo>
                  <a:lnTo>
                    <a:pt x="28809" y="310483"/>
                  </a:lnTo>
                  <a:lnTo>
                    <a:pt x="67119" y="332986"/>
                  </a:lnTo>
                  <a:lnTo>
                    <a:pt x="111877" y="338488"/>
                  </a:lnTo>
                  <a:lnTo>
                    <a:pt x="146072" y="339165"/>
                  </a:lnTo>
                  <a:lnTo>
                    <a:pt x="210535" y="339165"/>
                  </a:lnTo>
                  <a:lnTo>
                    <a:pt x="252021" y="336970"/>
                  </a:lnTo>
                  <a:lnTo>
                    <a:pt x="288744" y="326449"/>
                  </a:lnTo>
                  <a:lnTo>
                    <a:pt x="311847" y="309118"/>
                  </a:lnTo>
                  <a:lnTo>
                    <a:pt x="125027" y="309118"/>
                  </a:lnTo>
                  <a:lnTo>
                    <a:pt x="112948" y="308891"/>
                  </a:lnTo>
                  <a:lnTo>
                    <a:pt x="74604" y="304325"/>
                  </a:lnTo>
                  <a:lnTo>
                    <a:pt x="40366" y="278098"/>
                  </a:lnTo>
                  <a:lnTo>
                    <a:pt x="31284" y="239363"/>
                  </a:lnTo>
                  <a:lnTo>
                    <a:pt x="31222" y="238601"/>
                  </a:lnTo>
                  <a:lnTo>
                    <a:pt x="30737" y="227341"/>
                  </a:lnTo>
                  <a:lnTo>
                    <a:pt x="30708" y="226651"/>
                  </a:lnTo>
                  <a:lnTo>
                    <a:pt x="30452" y="214915"/>
                  </a:lnTo>
                  <a:lnTo>
                    <a:pt x="30469" y="124110"/>
                  </a:lnTo>
                  <a:lnTo>
                    <a:pt x="33587" y="81597"/>
                  </a:lnTo>
                  <a:lnTo>
                    <a:pt x="55860" y="44164"/>
                  </a:lnTo>
                  <a:lnTo>
                    <a:pt x="101072" y="31464"/>
                  </a:lnTo>
                  <a:lnTo>
                    <a:pt x="125027" y="30686"/>
                  </a:lnTo>
                  <a:lnTo>
                    <a:pt x="312493" y="30686"/>
                  </a:lnTo>
                  <a:lnTo>
                    <a:pt x="310622" y="28670"/>
                  </a:lnTo>
                  <a:lnTo>
                    <a:pt x="272202" y="6094"/>
                  </a:lnTo>
                  <a:lnTo>
                    <a:pt x="227498" y="537"/>
                  </a:lnTo>
                  <a:lnTo>
                    <a:pt x="215102" y="142"/>
                  </a:lnTo>
                  <a:lnTo>
                    <a:pt x="204046" y="0"/>
                  </a:lnTo>
                  <a:close/>
                </a:path>
                <a:path w="339725" h="339725">
                  <a:moveTo>
                    <a:pt x="312493" y="30686"/>
                  </a:moveTo>
                  <a:lnTo>
                    <a:pt x="214149" y="30686"/>
                  </a:lnTo>
                  <a:lnTo>
                    <a:pt x="226355" y="30950"/>
                  </a:lnTo>
                  <a:lnTo>
                    <a:pt x="238359" y="31464"/>
                  </a:lnTo>
                  <a:lnTo>
                    <a:pt x="277856" y="40608"/>
                  </a:lnTo>
                  <a:lnTo>
                    <a:pt x="304097" y="74846"/>
                  </a:lnTo>
                  <a:lnTo>
                    <a:pt x="308593" y="111684"/>
                  </a:lnTo>
                  <a:lnTo>
                    <a:pt x="308649" y="113190"/>
                  </a:lnTo>
                  <a:lnTo>
                    <a:pt x="308854" y="124110"/>
                  </a:lnTo>
                  <a:lnTo>
                    <a:pt x="308868" y="214915"/>
                  </a:lnTo>
                  <a:lnTo>
                    <a:pt x="308649" y="226651"/>
                  </a:lnTo>
                  <a:lnTo>
                    <a:pt x="304064" y="265015"/>
                  </a:lnTo>
                  <a:lnTo>
                    <a:pt x="277856" y="299307"/>
                  </a:lnTo>
                  <a:lnTo>
                    <a:pt x="238359" y="308451"/>
                  </a:lnTo>
                  <a:lnTo>
                    <a:pt x="214292" y="309118"/>
                  </a:lnTo>
                  <a:lnTo>
                    <a:pt x="311847" y="309118"/>
                  </a:lnTo>
                  <a:lnTo>
                    <a:pt x="333126" y="272063"/>
                  </a:lnTo>
                  <a:lnTo>
                    <a:pt x="338681" y="227341"/>
                  </a:lnTo>
                  <a:lnTo>
                    <a:pt x="339252" y="197250"/>
                  </a:lnTo>
                  <a:lnTo>
                    <a:pt x="339181" y="124110"/>
                  </a:lnTo>
                  <a:lnTo>
                    <a:pt x="338883" y="113190"/>
                  </a:lnTo>
                  <a:lnTo>
                    <a:pt x="338841" y="111684"/>
                  </a:lnTo>
                  <a:lnTo>
                    <a:pt x="338271" y="101314"/>
                  </a:lnTo>
                  <a:lnTo>
                    <a:pt x="338181" y="99663"/>
                  </a:lnTo>
                  <a:lnTo>
                    <a:pt x="337163" y="87197"/>
                  </a:lnTo>
                  <a:lnTo>
                    <a:pt x="326612" y="50476"/>
                  </a:lnTo>
                  <a:lnTo>
                    <a:pt x="317188" y="35780"/>
                  </a:lnTo>
                  <a:lnTo>
                    <a:pt x="317071" y="35619"/>
                  </a:lnTo>
                  <a:lnTo>
                    <a:pt x="312493" y="30686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1" name="object 11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9792462" y="5014213"/>
              <a:ext cx="197993" cy="197993"/>
            </a:xfrm>
            <a:prstGeom prst="rect">
              <a:avLst/>
            </a:prstGeom>
          </p:spPr>
        </p:pic>
      </p:grpSp>
      <p:grpSp>
        <p:nvGrpSpPr>
          <p:cNvPr id="15" name="object 15"/>
          <p:cNvGrpSpPr/>
          <p:nvPr/>
        </p:nvGrpSpPr>
        <p:grpSpPr>
          <a:xfrm>
            <a:off x="8946642" y="4855717"/>
            <a:ext cx="539115" cy="539115"/>
            <a:chOff x="8946642" y="4855717"/>
            <a:chExt cx="539115" cy="539115"/>
          </a:xfrm>
        </p:grpSpPr>
        <p:sp>
          <p:nvSpPr>
            <p:cNvPr id="16" name="object 16"/>
            <p:cNvSpPr/>
            <p:nvPr/>
          </p:nvSpPr>
          <p:spPr>
            <a:xfrm>
              <a:off x="8946642" y="4855717"/>
              <a:ext cx="539115" cy="539115"/>
            </a:xfrm>
            <a:custGeom>
              <a:avLst/>
              <a:gdLst/>
              <a:ahLst/>
              <a:cxnLst/>
              <a:rect l="l" t="t" r="r" b="b"/>
              <a:pathLst>
                <a:path w="539115" h="539114">
                  <a:moveTo>
                    <a:pt x="269366" y="0"/>
                  </a:moveTo>
                  <a:lnTo>
                    <a:pt x="220961" y="4341"/>
                  </a:lnTo>
                  <a:lnTo>
                    <a:pt x="175396" y="16859"/>
                  </a:lnTo>
                  <a:lnTo>
                    <a:pt x="133434" y="36792"/>
                  </a:lnTo>
                  <a:lnTo>
                    <a:pt x="95837" y="63379"/>
                  </a:lnTo>
                  <a:lnTo>
                    <a:pt x="63368" y="95859"/>
                  </a:lnTo>
                  <a:lnTo>
                    <a:pt x="36787" y="133472"/>
                  </a:lnTo>
                  <a:lnTo>
                    <a:pt x="16858" y="175456"/>
                  </a:lnTo>
                  <a:lnTo>
                    <a:pt x="4341" y="221050"/>
                  </a:lnTo>
                  <a:lnTo>
                    <a:pt x="0" y="269493"/>
                  </a:lnTo>
                  <a:lnTo>
                    <a:pt x="4341" y="317937"/>
                  </a:lnTo>
                  <a:lnTo>
                    <a:pt x="16858" y="363531"/>
                  </a:lnTo>
                  <a:lnTo>
                    <a:pt x="36787" y="405515"/>
                  </a:lnTo>
                  <a:lnTo>
                    <a:pt x="63368" y="443128"/>
                  </a:lnTo>
                  <a:lnTo>
                    <a:pt x="95837" y="475608"/>
                  </a:lnTo>
                  <a:lnTo>
                    <a:pt x="133434" y="502195"/>
                  </a:lnTo>
                  <a:lnTo>
                    <a:pt x="175396" y="522128"/>
                  </a:lnTo>
                  <a:lnTo>
                    <a:pt x="220961" y="534646"/>
                  </a:lnTo>
                  <a:lnTo>
                    <a:pt x="269366" y="538987"/>
                  </a:lnTo>
                  <a:lnTo>
                    <a:pt x="317810" y="534646"/>
                  </a:lnTo>
                  <a:lnTo>
                    <a:pt x="363404" y="522128"/>
                  </a:lnTo>
                  <a:lnTo>
                    <a:pt x="405388" y="502195"/>
                  </a:lnTo>
                  <a:lnTo>
                    <a:pt x="443001" y="475608"/>
                  </a:lnTo>
                  <a:lnTo>
                    <a:pt x="475481" y="443128"/>
                  </a:lnTo>
                  <a:lnTo>
                    <a:pt x="502068" y="405515"/>
                  </a:lnTo>
                  <a:lnTo>
                    <a:pt x="522001" y="363531"/>
                  </a:lnTo>
                  <a:lnTo>
                    <a:pt x="534519" y="317937"/>
                  </a:lnTo>
                  <a:lnTo>
                    <a:pt x="538860" y="269493"/>
                  </a:lnTo>
                  <a:lnTo>
                    <a:pt x="534519" y="221050"/>
                  </a:lnTo>
                  <a:lnTo>
                    <a:pt x="522001" y="175456"/>
                  </a:lnTo>
                  <a:lnTo>
                    <a:pt x="502068" y="133472"/>
                  </a:lnTo>
                  <a:lnTo>
                    <a:pt x="475481" y="95859"/>
                  </a:lnTo>
                  <a:lnTo>
                    <a:pt x="443001" y="63379"/>
                  </a:lnTo>
                  <a:lnTo>
                    <a:pt x="405388" y="36792"/>
                  </a:lnTo>
                  <a:lnTo>
                    <a:pt x="363404" y="16859"/>
                  </a:lnTo>
                  <a:lnTo>
                    <a:pt x="317810" y="4341"/>
                  </a:lnTo>
                  <a:lnTo>
                    <a:pt x="269366" y="0"/>
                  </a:lnTo>
                  <a:close/>
                </a:path>
              </a:pathLst>
            </a:custGeom>
            <a:solidFill>
              <a:srgbClr val="EE476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7" name="object 17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9170162" y="5051549"/>
              <a:ext cx="224790" cy="227331"/>
            </a:xfrm>
            <a:prstGeom prst="rect">
              <a:avLst/>
            </a:prstGeom>
          </p:spPr>
        </p:pic>
        <p:sp>
          <p:nvSpPr>
            <p:cNvPr id="18" name="object 18"/>
            <p:cNvSpPr/>
            <p:nvPr/>
          </p:nvSpPr>
          <p:spPr>
            <a:xfrm>
              <a:off x="9055608" y="5056885"/>
              <a:ext cx="73660" cy="222250"/>
            </a:xfrm>
            <a:custGeom>
              <a:avLst/>
              <a:gdLst/>
              <a:ahLst/>
              <a:cxnLst/>
              <a:rect l="l" t="t" r="r" b="b"/>
              <a:pathLst>
                <a:path w="73659" h="222250">
                  <a:moveTo>
                    <a:pt x="73660" y="0"/>
                  </a:moveTo>
                  <a:lnTo>
                    <a:pt x="0" y="0"/>
                  </a:lnTo>
                  <a:lnTo>
                    <a:pt x="0" y="221741"/>
                  </a:lnTo>
                  <a:lnTo>
                    <a:pt x="73660" y="221741"/>
                  </a:lnTo>
                  <a:lnTo>
                    <a:pt x="7366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9" name="object 19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9051417" y="4949824"/>
              <a:ext cx="82607" cy="76983"/>
            </a:xfrm>
            <a:prstGeom prst="rect">
              <a:avLst/>
            </a:prstGeom>
          </p:spPr>
        </p:pic>
      </p:grpSp>
      <p:sp>
        <p:nvSpPr>
          <p:cNvPr id="23" name="object 23"/>
          <p:cNvSpPr/>
          <p:nvPr/>
        </p:nvSpPr>
        <p:spPr>
          <a:xfrm>
            <a:off x="409905" y="667766"/>
            <a:ext cx="895985" cy="895985"/>
          </a:xfrm>
          <a:custGeom>
            <a:avLst/>
            <a:gdLst/>
            <a:ahLst/>
            <a:cxnLst/>
            <a:rect l="l" t="t" r="r" b="b"/>
            <a:pathLst>
              <a:path w="895985" h="895985">
                <a:moveTo>
                  <a:pt x="447967" y="0"/>
                </a:moveTo>
                <a:lnTo>
                  <a:pt x="399155" y="2628"/>
                </a:lnTo>
                <a:lnTo>
                  <a:pt x="351866" y="10330"/>
                </a:lnTo>
                <a:lnTo>
                  <a:pt x="306373" y="22834"/>
                </a:lnTo>
                <a:lnTo>
                  <a:pt x="262949" y="39866"/>
                </a:lnTo>
                <a:lnTo>
                  <a:pt x="221868" y="61152"/>
                </a:lnTo>
                <a:lnTo>
                  <a:pt x="183402" y="86420"/>
                </a:lnTo>
                <a:lnTo>
                  <a:pt x="147825" y="115397"/>
                </a:lnTo>
                <a:lnTo>
                  <a:pt x="115410" y="147809"/>
                </a:lnTo>
                <a:lnTo>
                  <a:pt x="86430" y="183382"/>
                </a:lnTo>
                <a:lnTo>
                  <a:pt x="61159" y="221845"/>
                </a:lnTo>
                <a:lnTo>
                  <a:pt x="39871" y="262923"/>
                </a:lnTo>
                <a:lnTo>
                  <a:pt x="22837" y="306344"/>
                </a:lnTo>
                <a:lnTo>
                  <a:pt x="10332" y="351834"/>
                </a:lnTo>
                <a:lnTo>
                  <a:pt x="2628" y="399120"/>
                </a:lnTo>
                <a:lnTo>
                  <a:pt x="0" y="447929"/>
                </a:lnTo>
                <a:lnTo>
                  <a:pt x="2628" y="496739"/>
                </a:lnTo>
                <a:lnTo>
                  <a:pt x="10332" y="544029"/>
                </a:lnTo>
                <a:lnTo>
                  <a:pt x="22837" y="589526"/>
                </a:lnTo>
                <a:lnTo>
                  <a:pt x="39871" y="632956"/>
                </a:lnTo>
                <a:lnTo>
                  <a:pt x="61159" y="674045"/>
                </a:lnTo>
                <a:lnTo>
                  <a:pt x="86430" y="712519"/>
                </a:lnTo>
                <a:lnTo>
                  <a:pt x="115410" y="748105"/>
                </a:lnTo>
                <a:lnTo>
                  <a:pt x="147825" y="780530"/>
                </a:lnTo>
                <a:lnTo>
                  <a:pt x="183402" y="809519"/>
                </a:lnTo>
                <a:lnTo>
                  <a:pt x="221868" y="834799"/>
                </a:lnTo>
                <a:lnTo>
                  <a:pt x="262949" y="856096"/>
                </a:lnTo>
                <a:lnTo>
                  <a:pt x="306373" y="873137"/>
                </a:lnTo>
                <a:lnTo>
                  <a:pt x="351866" y="885647"/>
                </a:lnTo>
                <a:lnTo>
                  <a:pt x="399155" y="893355"/>
                </a:lnTo>
                <a:lnTo>
                  <a:pt x="447967" y="895985"/>
                </a:lnTo>
                <a:lnTo>
                  <a:pt x="496776" y="893355"/>
                </a:lnTo>
                <a:lnTo>
                  <a:pt x="544062" y="885647"/>
                </a:lnTo>
                <a:lnTo>
                  <a:pt x="589553" y="873137"/>
                </a:lnTo>
                <a:lnTo>
                  <a:pt x="632974" y="856096"/>
                </a:lnTo>
                <a:lnTo>
                  <a:pt x="674053" y="834799"/>
                </a:lnTo>
                <a:lnTo>
                  <a:pt x="712517" y="809519"/>
                </a:lnTo>
                <a:lnTo>
                  <a:pt x="748092" y="780530"/>
                </a:lnTo>
                <a:lnTo>
                  <a:pt x="780505" y="748105"/>
                </a:lnTo>
                <a:lnTo>
                  <a:pt x="809483" y="712519"/>
                </a:lnTo>
                <a:lnTo>
                  <a:pt x="834752" y="674045"/>
                </a:lnTo>
                <a:lnTo>
                  <a:pt x="856040" y="632956"/>
                </a:lnTo>
                <a:lnTo>
                  <a:pt x="873072" y="589526"/>
                </a:lnTo>
                <a:lnTo>
                  <a:pt x="885577" y="544029"/>
                </a:lnTo>
                <a:lnTo>
                  <a:pt x="893280" y="496739"/>
                </a:lnTo>
                <a:lnTo>
                  <a:pt x="895908" y="447929"/>
                </a:lnTo>
                <a:lnTo>
                  <a:pt x="893280" y="399120"/>
                </a:lnTo>
                <a:lnTo>
                  <a:pt x="885577" y="351834"/>
                </a:lnTo>
                <a:lnTo>
                  <a:pt x="873072" y="306344"/>
                </a:lnTo>
                <a:lnTo>
                  <a:pt x="856040" y="262923"/>
                </a:lnTo>
                <a:lnTo>
                  <a:pt x="834752" y="221845"/>
                </a:lnTo>
                <a:lnTo>
                  <a:pt x="809483" y="183382"/>
                </a:lnTo>
                <a:lnTo>
                  <a:pt x="780505" y="147809"/>
                </a:lnTo>
                <a:lnTo>
                  <a:pt x="748092" y="115397"/>
                </a:lnTo>
                <a:lnTo>
                  <a:pt x="712517" y="86420"/>
                </a:lnTo>
                <a:lnTo>
                  <a:pt x="674053" y="61152"/>
                </a:lnTo>
                <a:lnTo>
                  <a:pt x="632974" y="39866"/>
                </a:lnTo>
                <a:lnTo>
                  <a:pt x="589553" y="22834"/>
                </a:lnTo>
                <a:lnTo>
                  <a:pt x="544062" y="10330"/>
                </a:lnTo>
                <a:lnTo>
                  <a:pt x="496776" y="2628"/>
                </a:lnTo>
                <a:lnTo>
                  <a:pt x="447967" y="0"/>
                </a:lnTo>
                <a:close/>
              </a:path>
            </a:pathLst>
          </a:custGeom>
          <a:solidFill>
            <a:srgbClr val="1889B0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24" name="object 24"/>
          <p:cNvGrpSpPr/>
          <p:nvPr/>
        </p:nvGrpSpPr>
        <p:grpSpPr>
          <a:xfrm>
            <a:off x="10871200" y="3484117"/>
            <a:ext cx="1320800" cy="2639695"/>
            <a:chOff x="10871200" y="3484117"/>
            <a:chExt cx="1320800" cy="2639695"/>
          </a:xfrm>
        </p:grpSpPr>
        <p:sp>
          <p:nvSpPr>
            <p:cNvPr id="25" name="object 25"/>
            <p:cNvSpPr/>
            <p:nvPr/>
          </p:nvSpPr>
          <p:spPr>
            <a:xfrm>
              <a:off x="10871200" y="3484117"/>
              <a:ext cx="1320800" cy="2614295"/>
            </a:xfrm>
            <a:custGeom>
              <a:avLst/>
              <a:gdLst/>
              <a:ahLst/>
              <a:cxnLst/>
              <a:rect l="l" t="t" r="r" b="b"/>
              <a:pathLst>
                <a:path w="1320800" h="2614295">
                  <a:moveTo>
                    <a:pt x="532257" y="256159"/>
                  </a:moveTo>
                  <a:lnTo>
                    <a:pt x="490867" y="288378"/>
                  </a:lnTo>
                  <a:lnTo>
                    <a:pt x="450723" y="322059"/>
                  </a:lnTo>
                  <a:lnTo>
                    <a:pt x="411886" y="357187"/>
                  </a:lnTo>
                  <a:lnTo>
                    <a:pt x="374434" y="393712"/>
                  </a:lnTo>
                  <a:lnTo>
                    <a:pt x="338429" y="431596"/>
                  </a:lnTo>
                  <a:lnTo>
                    <a:pt x="303949" y="470827"/>
                  </a:lnTo>
                  <a:lnTo>
                    <a:pt x="271056" y="511365"/>
                  </a:lnTo>
                  <a:lnTo>
                    <a:pt x="239826" y="553173"/>
                  </a:lnTo>
                  <a:lnTo>
                    <a:pt x="210324" y="596214"/>
                  </a:lnTo>
                  <a:lnTo>
                    <a:pt x="182626" y="640461"/>
                  </a:lnTo>
                  <a:lnTo>
                    <a:pt x="532257" y="256159"/>
                  </a:lnTo>
                  <a:close/>
                </a:path>
                <a:path w="1320800" h="2614295">
                  <a:moveTo>
                    <a:pt x="840994" y="87388"/>
                  </a:moveTo>
                  <a:lnTo>
                    <a:pt x="805738" y="102349"/>
                  </a:lnTo>
                  <a:lnTo>
                    <a:pt x="770128" y="118211"/>
                  </a:lnTo>
                  <a:lnTo>
                    <a:pt x="734504" y="135178"/>
                  </a:lnTo>
                  <a:lnTo>
                    <a:pt x="699262" y="153416"/>
                  </a:lnTo>
                  <a:lnTo>
                    <a:pt x="99060" y="813181"/>
                  </a:lnTo>
                  <a:lnTo>
                    <a:pt x="84836" y="849630"/>
                  </a:lnTo>
                  <a:lnTo>
                    <a:pt x="71348" y="886434"/>
                  </a:lnTo>
                  <a:lnTo>
                    <a:pt x="58597" y="923950"/>
                  </a:lnTo>
                  <a:lnTo>
                    <a:pt x="46609" y="962533"/>
                  </a:lnTo>
                  <a:lnTo>
                    <a:pt x="840994" y="87388"/>
                  </a:lnTo>
                  <a:close/>
                </a:path>
                <a:path w="1320800" h="2614295">
                  <a:moveTo>
                    <a:pt x="1050798" y="25273"/>
                  </a:moveTo>
                  <a:lnTo>
                    <a:pt x="971346" y="47117"/>
                  </a:lnTo>
                  <a:lnTo>
                    <a:pt x="943991" y="54356"/>
                  </a:lnTo>
                  <a:lnTo>
                    <a:pt x="17526" y="1073150"/>
                  </a:lnTo>
                  <a:lnTo>
                    <a:pt x="12014" y="1100848"/>
                  </a:lnTo>
                  <a:lnTo>
                    <a:pt x="7277" y="1128509"/>
                  </a:lnTo>
                  <a:lnTo>
                    <a:pt x="3289" y="1156144"/>
                  </a:lnTo>
                  <a:lnTo>
                    <a:pt x="0" y="1183767"/>
                  </a:lnTo>
                  <a:lnTo>
                    <a:pt x="1050798" y="25273"/>
                  </a:lnTo>
                  <a:close/>
                </a:path>
                <a:path w="1320800" h="2614295">
                  <a:moveTo>
                    <a:pt x="1233424" y="2032"/>
                  </a:moveTo>
                  <a:lnTo>
                    <a:pt x="1186764" y="5384"/>
                  </a:lnTo>
                  <a:lnTo>
                    <a:pt x="1140206" y="11684"/>
                  </a:lnTo>
                  <a:lnTo>
                    <a:pt x="1905" y="1267206"/>
                  </a:lnTo>
                  <a:lnTo>
                    <a:pt x="1600" y="1280363"/>
                  </a:lnTo>
                  <a:lnTo>
                    <a:pt x="292" y="1307338"/>
                  </a:lnTo>
                  <a:lnTo>
                    <a:pt x="0" y="1321562"/>
                  </a:lnTo>
                  <a:lnTo>
                    <a:pt x="228" y="1341958"/>
                  </a:lnTo>
                  <a:lnTo>
                    <a:pt x="800" y="1352143"/>
                  </a:lnTo>
                  <a:lnTo>
                    <a:pt x="1905" y="1362329"/>
                  </a:lnTo>
                  <a:lnTo>
                    <a:pt x="1233424" y="2032"/>
                  </a:lnTo>
                  <a:close/>
                </a:path>
                <a:path w="1320800" h="2614295">
                  <a:moveTo>
                    <a:pt x="1320800" y="2210333"/>
                  </a:moveTo>
                  <a:lnTo>
                    <a:pt x="971169" y="2596527"/>
                  </a:lnTo>
                  <a:lnTo>
                    <a:pt x="1041146" y="2613990"/>
                  </a:lnTo>
                  <a:lnTo>
                    <a:pt x="1320800" y="2305227"/>
                  </a:lnTo>
                  <a:lnTo>
                    <a:pt x="1320800" y="2210333"/>
                  </a:lnTo>
                  <a:close/>
                </a:path>
                <a:path w="1320800" h="2614295">
                  <a:moveTo>
                    <a:pt x="1320800" y="2036876"/>
                  </a:moveTo>
                  <a:lnTo>
                    <a:pt x="848868" y="2557716"/>
                  </a:lnTo>
                  <a:lnTo>
                    <a:pt x="912876" y="2580995"/>
                  </a:lnTo>
                  <a:lnTo>
                    <a:pt x="1320800" y="2130336"/>
                  </a:lnTo>
                  <a:lnTo>
                    <a:pt x="1320800" y="2036876"/>
                  </a:lnTo>
                  <a:close/>
                </a:path>
                <a:path w="1320800" h="2614295">
                  <a:moveTo>
                    <a:pt x="1320800" y="1862137"/>
                  </a:moveTo>
                  <a:lnTo>
                    <a:pt x="734187" y="2505316"/>
                  </a:lnTo>
                  <a:lnTo>
                    <a:pt x="763562" y="2519629"/>
                  </a:lnTo>
                  <a:lnTo>
                    <a:pt x="778700" y="2526334"/>
                  </a:lnTo>
                  <a:lnTo>
                    <a:pt x="794385" y="2532481"/>
                  </a:lnTo>
                  <a:lnTo>
                    <a:pt x="1320800" y="1955685"/>
                  </a:lnTo>
                  <a:lnTo>
                    <a:pt x="1320800" y="1862137"/>
                  </a:lnTo>
                  <a:close/>
                </a:path>
                <a:path w="1320800" h="2614295">
                  <a:moveTo>
                    <a:pt x="1320800" y="1694764"/>
                  </a:moveTo>
                  <a:lnTo>
                    <a:pt x="633222" y="2452928"/>
                  </a:lnTo>
                  <a:lnTo>
                    <a:pt x="647471" y="2461336"/>
                  </a:lnTo>
                  <a:lnTo>
                    <a:pt x="661339" y="2469184"/>
                  </a:lnTo>
                  <a:lnTo>
                    <a:pt x="675220" y="2476677"/>
                  </a:lnTo>
                  <a:lnTo>
                    <a:pt x="689483" y="2483980"/>
                  </a:lnTo>
                  <a:lnTo>
                    <a:pt x="1320800" y="1787842"/>
                  </a:lnTo>
                  <a:lnTo>
                    <a:pt x="1320800" y="1694764"/>
                  </a:lnTo>
                  <a:close/>
                </a:path>
                <a:path w="1320800" h="2614295">
                  <a:moveTo>
                    <a:pt x="1320800" y="1528076"/>
                  </a:moveTo>
                  <a:lnTo>
                    <a:pt x="540004" y="2388882"/>
                  </a:lnTo>
                  <a:lnTo>
                    <a:pt x="553072" y="2398750"/>
                  </a:lnTo>
                  <a:lnTo>
                    <a:pt x="566178" y="2408047"/>
                  </a:lnTo>
                  <a:lnTo>
                    <a:pt x="592455" y="2425763"/>
                  </a:lnTo>
                  <a:lnTo>
                    <a:pt x="1320800" y="1623136"/>
                  </a:lnTo>
                  <a:lnTo>
                    <a:pt x="1320800" y="1528076"/>
                  </a:lnTo>
                  <a:close/>
                </a:path>
                <a:path w="1320800" h="2614295">
                  <a:moveTo>
                    <a:pt x="1320800" y="1351051"/>
                  </a:moveTo>
                  <a:lnTo>
                    <a:pt x="444754" y="2317089"/>
                  </a:lnTo>
                  <a:lnTo>
                    <a:pt x="491363" y="2357844"/>
                  </a:lnTo>
                  <a:lnTo>
                    <a:pt x="1320800" y="1442923"/>
                  </a:lnTo>
                  <a:lnTo>
                    <a:pt x="1320800" y="1351051"/>
                  </a:lnTo>
                  <a:close/>
                </a:path>
                <a:path w="1320800" h="2614295">
                  <a:moveTo>
                    <a:pt x="1320800" y="1179423"/>
                  </a:moveTo>
                  <a:lnTo>
                    <a:pt x="365125" y="2231694"/>
                  </a:lnTo>
                  <a:lnTo>
                    <a:pt x="386753" y="2254021"/>
                  </a:lnTo>
                  <a:lnTo>
                    <a:pt x="398208" y="2265540"/>
                  </a:lnTo>
                  <a:lnTo>
                    <a:pt x="409829" y="2276335"/>
                  </a:lnTo>
                  <a:lnTo>
                    <a:pt x="1320800" y="1274597"/>
                  </a:lnTo>
                  <a:lnTo>
                    <a:pt x="1320800" y="1179423"/>
                  </a:lnTo>
                  <a:close/>
                </a:path>
                <a:path w="1320800" h="2614295">
                  <a:moveTo>
                    <a:pt x="1320800" y="1013091"/>
                  </a:moveTo>
                  <a:lnTo>
                    <a:pt x="291338" y="2146312"/>
                  </a:lnTo>
                  <a:lnTo>
                    <a:pt x="332105" y="2194826"/>
                  </a:lnTo>
                  <a:lnTo>
                    <a:pt x="1320800" y="1106068"/>
                  </a:lnTo>
                  <a:lnTo>
                    <a:pt x="1320800" y="1013091"/>
                  </a:lnTo>
                  <a:close/>
                </a:path>
                <a:path w="1320800" h="2614295">
                  <a:moveTo>
                    <a:pt x="1320800" y="837717"/>
                  </a:moveTo>
                  <a:lnTo>
                    <a:pt x="215646" y="2047367"/>
                  </a:lnTo>
                  <a:lnTo>
                    <a:pt x="234010" y="2074252"/>
                  </a:lnTo>
                  <a:lnTo>
                    <a:pt x="243408" y="2087435"/>
                  </a:lnTo>
                  <a:lnTo>
                    <a:pt x="252476" y="2099691"/>
                  </a:lnTo>
                  <a:lnTo>
                    <a:pt x="1320800" y="930402"/>
                  </a:lnTo>
                  <a:lnTo>
                    <a:pt x="1320800" y="837717"/>
                  </a:lnTo>
                  <a:close/>
                </a:path>
                <a:path w="1320800" h="2614295">
                  <a:moveTo>
                    <a:pt x="1320800" y="666978"/>
                  </a:moveTo>
                  <a:lnTo>
                    <a:pt x="155448" y="1948434"/>
                  </a:lnTo>
                  <a:lnTo>
                    <a:pt x="163029" y="1962937"/>
                  </a:lnTo>
                  <a:lnTo>
                    <a:pt x="171196" y="1977478"/>
                  </a:lnTo>
                  <a:lnTo>
                    <a:pt x="188468" y="2006600"/>
                  </a:lnTo>
                  <a:lnTo>
                    <a:pt x="1320800" y="759333"/>
                  </a:lnTo>
                  <a:lnTo>
                    <a:pt x="1320800" y="666978"/>
                  </a:lnTo>
                  <a:close/>
                </a:path>
                <a:path w="1320800" h="2614295">
                  <a:moveTo>
                    <a:pt x="1320800" y="495909"/>
                  </a:moveTo>
                  <a:lnTo>
                    <a:pt x="100965" y="1837817"/>
                  </a:lnTo>
                  <a:lnTo>
                    <a:pt x="107416" y="1853793"/>
                  </a:lnTo>
                  <a:lnTo>
                    <a:pt x="114808" y="1869592"/>
                  </a:lnTo>
                  <a:lnTo>
                    <a:pt x="130175" y="1899920"/>
                  </a:lnTo>
                  <a:lnTo>
                    <a:pt x="1320800" y="588441"/>
                  </a:lnTo>
                  <a:lnTo>
                    <a:pt x="1320800" y="495909"/>
                  </a:lnTo>
                  <a:close/>
                </a:path>
                <a:path w="1320800" h="2614295">
                  <a:moveTo>
                    <a:pt x="1320800" y="323608"/>
                  </a:moveTo>
                  <a:lnTo>
                    <a:pt x="60198" y="1717421"/>
                  </a:lnTo>
                  <a:lnTo>
                    <a:pt x="71120" y="1751444"/>
                  </a:lnTo>
                  <a:lnTo>
                    <a:pt x="76873" y="1768233"/>
                  </a:lnTo>
                  <a:lnTo>
                    <a:pt x="83566" y="1785366"/>
                  </a:lnTo>
                  <a:lnTo>
                    <a:pt x="1320800" y="416509"/>
                  </a:lnTo>
                  <a:lnTo>
                    <a:pt x="1320800" y="323608"/>
                  </a:lnTo>
                  <a:close/>
                </a:path>
                <a:path w="1320800" h="2614295">
                  <a:moveTo>
                    <a:pt x="1320800" y="154978"/>
                  </a:moveTo>
                  <a:lnTo>
                    <a:pt x="21336" y="1581658"/>
                  </a:lnTo>
                  <a:lnTo>
                    <a:pt x="24904" y="1600542"/>
                  </a:lnTo>
                  <a:lnTo>
                    <a:pt x="29375" y="1619465"/>
                  </a:lnTo>
                  <a:lnTo>
                    <a:pt x="38862" y="1657350"/>
                  </a:lnTo>
                  <a:lnTo>
                    <a:pt x="1320800" y="249796"/>
                  </a:lnTo>
                  <a:lnTo>
                    <a:pt x="1320800" y="154978"/>
                  </a:lnTo>
                  <a:close/>
                </a:path>
                <a:path w="1320800" h="2614295">
                  <a:moveTo>
                    <a:pt x="1320800" y="12"/>
                  </a:moveTo>
                  <a:lnTo>
                    <a:pt x="1305306" y="0"/>
                  </a:lnTo>
                  <a:lnTo>
                    <a:pt x="0" y="1432179"/>
                  </a:lnTo>
                  <a:lnTo>
                    <a:pt x="1765" y="1452867"/>
                  </a:lnTo>
                  <a:lnTo>
                    <a:pt x="4102" y="1473898"/>
                  </a:lnTo>
                  <a:lnTo>
                    <a:pt x="9652" y="1515618"/>
                  </a:lnTo>
                  <a:lnTo>
                    <a:pt x="1320800" y="76606"/>
                  </a:lnTo>
                  <a:lnTo>
                    <a:pt x="1320800" y="12"/>
                  </a:lnTo>
                  <a:close/>
                </a:path>
              </a:pathLst>
            </a:custGeom>
            <a:solidFill>
              <a:srgbClr val="FFD168">
                <a:alpha val="6195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6" name="object 26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1970511" y="5861863"/>
              <a:ext cx="221488" cy="261466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010818" y="1914271"/>
            <a:ext cx="5398135" cy="2296795"/>
          </a:xfrm>
          <a:prstGeom prst="rect">
            <a:avLst/>
          </a:prstGeom>
        </p:spPr>
        <p:txBody>
          <a:bodyPr vert="horz" wrap="square" lIns="0" tIns="60325" rIns="0" bIns="0" rtlCol="0">
            <a:spAutoFit/>
          </a:bodyPr>
          <a:lstStyle/>
          <a:p>
            <a:pPr marL="354965" marR="5080" indent="-342900" algn="just">
              <a:lnSpc>
                <a:spcPct val="86900"/>
              </a:lnSpc>
              <a:spcBef>
                <a:spcPts val="475"/>
              </a:spcBef>
              <a:buClr>
                <a:srgbClr val="111E46"/>
              </a:buClr>
              <a:buFont typeface="Wingdings"/>
              <a:buChar char=""/>
              <a:tabLst>
                <a:tab pos="354965" algn="l"/>
              </a:tabLst>
            </a:pP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Title:</a:t>
            </a:r>
            <a:r>
              <a:rPr sz="2400" spc="240" dirty="0">
                <a:solidFill>
                  <a:srgbClr val="111E46"/>
                </a:solidFill>
                <a:latin typeface="Calibri"/>
                <a:cs typeface="Calibri"/>
              </a:rPr>
              <a:t> 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From</a:t>
            </a:r>
            <a:r>
              <a:rPr sz="2400" spc="235" dirty="0">
                <a:solidFill>
                  <a:srgbClr val="111E46"/>
                </a:solidFill>
                <a:latin typeface="Calibri"/>
                <a:cs typeface="Calibri"/>
              </a:rPr>
              <a:t> 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Refuge</a:t>
            </a:r>
            <a:r>
              <a:rPr sz="2400" spc="245" dirty="0">
                <a:solidFill>
                  <a:srgbClr val="111E46"/>
                </a:solidFill>
                <a:latin typeface="Calibri"/>
                <a:cs typeface="Calibri"/>
              </a:rPr>
              <a:t> 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to</a:t>
            </a:r>
            <a:r>
              <a:rPr sz="2400" spc="235" dirty="0">
                <a:solidFill>
                  <a:srgbClr val="111E46"/>
                </a:solidFill>
                <a:latin typeface="Calibri"/>
                <a:cs typeface="Calibri"/>
              </a:rPr>
              <a:t> 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Heritage:</a:t>
            </a:r>
            <a:r>
              <a:rPr sz="2400" spc="240" dirty="0">
                <a:solidFill>
                  <a:srgbClr val="111E46"/>
                </a:solidFill>
                <a:latin typeface="Calibri"/>
                <a:cs typeface="Calibri"/>
              </a:rPr>
              <a:t>  </a:t>
            </a:r>
            <a:r>
              <a:rPr sz="2400" spc="-25" dirty="0">
                <a:solidFill>
                  <a:srgbClr val="111E46"/>
                </a:solidFill>
                <a:latin typeface="Calibri"/>
                <a:cs typeface="Calibri"/>
              </a:rPr>
              <a:t>The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Jewish</a:t>
            </a:r>
            <a:r>
              <a:rPr sz="2400" spc="204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Refugees</a:t>
            </a:r>
            <a:r>
              <a:rPr sz="2400" spc="21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in</a:t>
            </a:r>
            <a:r>
              <a:rPr sz="2400" spc="21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Shanghai</a:t>
            </a:r>
            <a:r>
              <a:rPr sz="2400" spc="21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during</a:t>
            </a:r>
            <a:r>
              <a:rPr sz="2400" spc="21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spc="-25" dirty="0">
                <a:solidFill>
                  <a:srgbClr val="111E46"/>
                </a:solidFill>
                <a:latin typeface="Calibri"/>
                <a:cs typeface="Calibri"/>
              </a:rPr>
              <a:t>the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Second</a:t>
            </a:r>
            <a:r>
              <a:rPr sz="2400" spc="-8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spc="-10" dirty="0">
                <a:solidFill>
                  <a:srgbClr val="111E46"/>
                </a:solidFill>
                <a:latin typeface="Calibri"/>
                <a:cs typeface="Calibri"/>
              </a:rPr>
              <a:t>World</a:t>
            </a:r>
            <a:r>
              <a:rPr sz="2400" spc="-8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spc="-25" dirty="0">
                <a:solidFill>
                  <a:srgbClr val="111E46"/>
                </a:solidFill>
                <a:latin typeface="Calibri"/>
                <a:cs typeface="Calibri"/>
              </a:rPr>
              <a:t>War</a:t>
            </a:r>
            <a:endParaRPr sz="2400">
              <a:latin typeface="Calibri"/>
              <a:cs typeface="Calibri"/>
            </a:endParaRPr>
          </a:p>
          <a:p>
            <a:pPr marL="354965" indent="-342265" algn="just">
              <a:lnSpc>
                <a:spcPts val="2310"/>
              </a:lnSpc>
              <a:buFont typeface="Wingdings"/>
              <a:buChar char=""/>
              <a:tabLst>
                <a:tab pos="354965" algn="l"/>
              </a:tabLst>
            </a:pP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Speaker:</a:t>
            </a:r>
            <a:r>
              <a:rPr sz="2400" spc="250" dirty="0">
                <a:solidFill>
                  <a:srgbClr val="111E46"/>
                </a:solidFill>
                <a:latin typeface="Calibri"/>
                <a:cs typeface="Calibri"/>
              </a:rPr>
              <a:t> 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Chao</a:t>
            </a:r>
            <a:r>
              <a:rPr sz="2400" spc="260" dirty="0">
                <a:solidFill>
                  <a:srgbClr val="111E46"/>
                </a:solidFill>
                <a:latin typeface="Calibri"/>
                <a:cs typeface="Calibri"/>
              </a:rPr>
              <a:t> 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Liu,</a:t>
            </a:r>
            <a:r>
              <a:rPr sz="2400" spc="254" dirty="0">
                <a:solidFill>
                  <a:srgbClr val="111E46"/>
                </a:solidFill>
                <a:latin typeface="Calibri"/>
                <a:cs typeface="Calibri"/>
              </a:rPr>
              <a:t> 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MA</a:t>
            </a:r>
            <a:r>
              <a:rPr sz="2400" spc="260" dirty="0">
                <a:solidFill>
                  <a:srgbClr val="111E46"/>
                </a:solidFill>
                <a:latin typeface="Calibri"/>
                <a:cs typeface="Calibri"/>
              </a:rPr>
              <a:t> 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in</a:t>
            </a:r>
            <a:r>
              <a:rPr sz="2400" spc="250" dirty="0">
                <a:solidFill>
                  <a:srgbClr val="111E46"/>
                </a:solidFill>
                <a:latin typeface="Calibri"/>
                <a:cs typeface="Calibri"/>
              </a:rPr>
              <a:t>  </a:t>
            </a:r>
            <a:r>
              <a:rPr sz="2400" spc="-10" dirty="0">
                <a:solidFill>
                  <a:srgbClr val="111E46"/>
                </a:solidFill>
                <a:latin typeface="Calibri"/>
                <a:cs typeface="Calibri"/>
              </a:rPr>
              <a:t>European</a:t>
            </a:r>
            <a:endParaRPr sz="2400">
              <a:latin typeface="Calibri"/>
              <a:cs typeface="Calibri"/>
            </a:endParaRPr>
          </a:p>
          <a:p>
            <a:pPr marL="354965" algn="just">
              <a:lnSpc>
                <a:spcPts val="2695"/>
              </a:lnSpc>
            </a:pP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Studies,</a:t>
            </a:r>
            <a:r>
              <a:rPr sz="2400" spc="-7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Jagiellonian</a:t>
            </a:r>
            <a:r>
              <a:rPr sz="2400" spc="-5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spc="-10" dirty="0">
                <a:solidFill>
                  <a:srgbClr val="111E46"/>
                </a:solidFill>
                <a:latin typeface="Calibri"/>
                <a:cs typeface="Calibri"/>
              </a:rPr>
              <a:t>University</a:t>
            </a:r>
            <a:endParaRPr sz="2400">
              <a:latin typeface="Calibri"/>
              <a:cs typeface="Calibri"/>
            </a:endParaRPr>
          </a:p>
          <a:p>
            <a:pPr marL="354965" indent="-342265" algn="just">
              <a:lnSpc>
                <a:spcPct val="100000"/>
              </a:lnSpc>
              <a:spcBef>
                <a:spcPts val="2115"/>
              </a:spcBef>
              <a:buFont typeface="Wingdings"/>
              <a:buChar char=""/>
              <a:tabLst>
                <a:tab pos="354965" algn="l"/>
              </a:tabLst>
            </a:pP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A</a:t>
            </a:r>
            <a:r>
              <a:rPr sz="2400" spc="190" dirty="0">
                <a:solidFill>
                  <a:srgbClr val="111E46"/>
                </a:solidFill>
                <a:latin typeface="Calibri"/>
                <a:cs typeface="Calibri"/>
              </a:rPr>
              <a:t>  </a:t>
            </a:r>
            <a:r>
              <a:rPr sz="2400" spc="-10" dirty="0">
                <a:solidFill>
                  <a:srgbClr val="111E46"/>
                </a:solidFill>
                <a:latin typeface="Calibri"/>
                <a:cs typeface="Calibri"/>
              </a:rPr>
              <a:t>lesser-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known</a:t>
            </a:r>
            <a:r>
              <a:rPr sz="2400" spc="195" dirty="0">
                <a:solidFill>
                  <a:srgbClr val="111E46"/>
                </a:solidFill>
                <a:latin typeface="Calibri"/>
                <a:cs typeface="Calibri"/>
              </a:rPr>
              <a:t> 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chapter</a:t>
            </a:r>
            <a:r>
              <a:rPr sz="2400" spc="195" dirty="0">
                <a:solidFill>
                  <a:srgbClr val="111E46"/>
                </a:solidFill>
                <a:latin typeface="Calibri"/>
                <a:cs typeface="Calibri"/>
              </a:rPr>
              <a:t> 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of</a:t>
            </a:r>
            <a:r>
              <a:rPr sz="2400" spc="190" dirty="0">
                <a:solidFill>
                  <a:srgbClr val="111E46"/>
                </a:solidFill>
                <a:latin typeface="Calibri"/>
                <a:cs typeface="Calibri"/>
              </a:rPr>
              <a:t>  </a:t>
            </a:r>
            <a:r>
              <a:rPr sz="2400" spc="-10" dirty="0">
                <a:solidFill>
                  <a:srgbClr val="111E46"/>
                </a:solidFill>
                <a:latin typeface="Calibri"/>
                <a:cs typeface="Calibri"/>
              </a:rPr>
              <a:t>Holocaust</a:t>
            </a:r>
            <a:endParaRPr sz="2400">
              <a:latin typeface="Calibri"/>
              <a:cs typeface="Calibri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1010818" y="4137736"/>
            <a:ext cx="5396230" cy="1026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4965">
              <a:lnSpc>
                <a:spcPts val="2690"/>
              </a:lnSpc>
              <a:spcBef>
                <a:spcPts val="100"/>
              </a:spcBef>
            </a:pP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history</a:t>
            </a:r>
            <a:r>
              <a:rPr sz="2400" spc="-7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in</a:t>
            </a:r>
            <a:r>
              <a:rPr sz="2400" spc="-5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East</a:t>
            </a:r>
            <a:r>
              <a:rPr sz="2400" spc="-7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spc="-20" dirty="0">
                <a:solidFill>
                  <a:srgbClr val="111E46"/>
                </a:solidFill>
                <a:latin typeface="Calibri"/>
                <a:cs typeface="Calibri"/>
              </a:rPr>
              <a:t>Asia</a:t>
            </a:r>
            <a:endParaRPr sz="2400">
              <a:latin typeface="Calibri"/>
              <a:cs typeface="Calibri"/>
            </a:endParaRPr>
          </a:p>
          <a:p>
            <a:pPr marL="354965" marR="5080" indent="-342900">
              <a:lnSpc>
                <a:spcPts val="2500"/>
              </a:lnSpc>
              <a:spcBef>
                <a:spcPts val="210"/>
              </a:spcBef>
              <a:buFont typeface="Wingdings"/>
              <a:buChar char=""/>
              <a:tabLst>
                <a:tab pos="354965" algn="l"/>
                <a:tab pos="1170305" algn="l"/>
                <a:tab pos="2196465" algn="l"/>
                <a:tab pos="2833370" algn="l"/>
                <a:tab pos="3949065" algn="l"/>
                <a:tab pos="4349750" algn="l"/>
              </a:tabLst>
            </a:pPr>
            <a:r>
              <a:rPr sz="2400" spc="-20" dirty="0">
                <a:solidFill>
                  <a:srgbClr val="111E46"/>
                </a:solidFill>
                <a:latin typeface="Calibri"/>
                <a:cs typeface="Calibri"/>
              </a:rPr>
              <a:t>From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	</a:t>
            </a:r>
            <a:r>
              <a:rPr sz="2400" spc="-10" dirty="0">
                <a:solidFill>
                  <a:srgbClr val="111E46"/>
                </a:solidFill>
                <a:latin typeface="Calibri"/>
                <a:cs typeface="Calibri"/>
              </a:rPr>
              <a:t>escape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	</a:t>
            </a:r>
            <a:r>
              <a:rPr sz="2400" spc="-25" dirty="0">
                <a:solidFill>
                  <a:srgbClr val="111E46"/>
                </a:solidFill>
                <a:latin typeface="Calibri"/>
                <a:cs typeface="Calibri"/>
              </a:rPr>
              <a:t>and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	</a:t>
            </a:r>
            <a:r>
              <a:rPr sz="2400" spc="-10" dirty="0">
                <a:solidFill>
                  <a:srgbClr val="111E46"/>
                </a:solidFill>
                <a:latin typeface="Calibri"/>
                <a:cs typeface="Calibri"/>
              </a:rPr>
              <a:t>survival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	</a:t>
            </a:r>
            <a:r>
              <a:rPr sz="2400" spc="-25" dirty="0">
                <a:solidFill>
                  <a:srgbClr val="111E46"/>
                </a:solidFill>
                <a:latin typeface="Calibri"/>
                <a:cs typeface="Calibri"/>
              </a:rPr>
              <a:t>in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	</a:t>
            </a:r>
            <a:r>
              <a:rPr sz="2400" spc="-10" dirty="0">
                <a:solidFill>
                  <a:srgbClr val="111E46"/>
                </a:solidFill>
                <a:latin typeface="Calibri"/>
                <a:cs typeface="Calibri"/>
              </a:rPr>
              <a:t>wartime Shanghai</a:t>
            </a:r>
            <a:endParaRPr sz="2400">
              <a:latin typeface="Calibri"/>
              <a:cs typeface="Calibri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1010818" y="5090921"/>
            <a:ext cx="5396865" cy="708660"/>
          </a:xfrm>
          <a:prstGeom prst="rect">
            <a:avLst/>
          </a:prstGeom>
        </p:spPr>
        <p:txBody>
          <a:bodyPr vert="horz" wrap="square" lIns="0" tIns="63500" rIns="0" bIns="0" rtlCol="0">
            <a:spAutoFit/>
          </a:bodyPr>
          <a:lstStyle/>
          <a:p>
            <a:pPr marL="354965" marR="5080" indent="-342900">
              <a:lnSpc>
                <a:spcPts val="2500"/>
              </a:lnSpc>
              <a:spcBef>
                <a:spcPts val="500"/>
              </a:spcBef>
              <a:buFont typeface="Wingdings"/>
              <a:buChar char=""/>
              <a:tabLst>
                <a:tab pos="354965" algn="l"/>
                <a:tab pos="954405" algn="l"/>
                <a:tab pos="2299970" algn="l"/>
                <a:tab pos="3084830" algn="l"/>
                <a:tab pos="4151629" algn="l"/>
              </a:tabLst>
            </a:pPr>
            <a:r>
              <a:rPr sz="2400" spc="-25" dirty="0">
                <a:solidFill>
                  <a:srgbClr val="111E46"/>
                </a:solidFill>
                <a:latin typeface="Calibri"/>
                <a:cs typeface="Calibri"/>
              </a:rPr>
              <a:t>To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	</a:t>
            </a:r>
            <a:r>
              <a:rPr sz="2400" spc="-10" dirty="0">
                <a:solidFill>
                  <a:srgbClr val="111E46"/>
                </a:solidFill>
                <a:latin typeface="Calibri"/>
                <a:cs typeface="Calibri"/>
              </a:rPr>
              <a:t>heritage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	</a:t>
            </a:r>
            <a:r>
              <a:rPr sz="2400" spc="-25" dirty="0">
                <a:solidFill>
                  <a:srgbClr val="111E46"/>
                </a:solidFill>
                <a:latin typeface="Calibri"/>
                <a:cs typeface="Calibri"/>
              </a:rPr>
              <a:t>and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	</a:t>
            </a:r>
            <a:r>
              <a:rPr sz="2400" spc="-10" dirty="0">
                <a:solidFill>
                  <a:srgbClr val="111E46"/>
                </a:solidFill>
                <a:latin typeface="Calibri"/>
                <a:cs typeface="Calibri"/>
              </a:rPr>
              <a:t>global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	</a:t>
            </a:r>
            <a:r>
              <a:rPr sz="2400" spc="-10" dirty="0">
                <a:solidFill>
                  <a:srgbClr val="111E46"/>
                </a:solidFill>
                <a:latin typeface="Calibri"/>
                <a:cs typeface="Calibri"/>
              </a:rPr>
              <a:t>Holocaust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memory</a:t>
            </a:r>
            <a:r>
              <a:rPr sz="2400" spc="-2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spc="-10" dirty="0">
                <a:solidFill>
                  <a:srgbClr val="111E46"/>
                </a:solidFill>
                <a:latin typeface="Calibri"/>
                <a:cs typeface="Calibri"/>
              </a:rPr>
              <a:t>today</a:t>
            </a:r>
            <a:endParaRPr sz="2400">
              <a:latin typeface="Calibri"/>
              <a:cs typeface="Calibri"/>
            </a:endParaRPr>
          </a:p>
        </p:txBody>
      </p:sp>
      <p:sp>
        <p:nvSpPr>
          <p:cNvPr id="5" name="object 5" descr="$PPTXTitle"/>
          <p:cNvSpPr txBox="1">
            <a:spLocks noGrp="1"/>
          </p:cNvSpPr>
          <p:nvPr>
            <p:ph type="title"/>
          </p:nvPr>
        </p:nvSpPr>
        <p:spPr>
          <a:xfrm>
            <a:off x="0" y="578040"/>
            <a:ext cx="3148330" cy="1231900"/>
          </a:xfrm>
          <a:prstGeom prst="rect">
            <a:avLst/>
          </a:prstGeom>
          <a:solidFill>
            <a:srgbClr val="1889B0"/>
          </a:solidFill>
        </p:spPr>
        <p:txBody>
          <a:bodyPr vert="horz" wrap="square" lIns="0" tIns="342900" rIns="0" bIns="0" rtlCol="0">
            <a:spAutoFit/>
          </a:bodyPr>
          <a:lstStyle/>
          <a:p>
            <a:pPr marL="890905">
              <a:lnSpc>
                <a:spcPct val="100000"/>
              </a:lnSpc>
              <a:spcBef>
                <a:spcPts val="2700"/>
              </a:spcBef>
            </a:pPr>
            <a:r>
              <a:rPr sz="3200" spc="-10" dirty="0"/>
              <a:t>Introduction</a:t>
            </a:r>
            <a:endParaRPr sz="3200"/>
          </a:p>
        </p:txBody>
      </p:sp>
      <p:grpSp>
        <p:nvGrpSpPr>
          <p:cNvPr id="6" name="object 6"/>
          <p:cNvGrpSpPr/>
          <p:nvPr/>
        </p:nvGrpSpPr>
        <p:grpSpPr>
          <a:xfrm>
            <a:off x="10622153" y="6104229"/>
            <a:ext cx="649605" cy="763905"/>
            <a:chOff x="10622153" y="6104229"/>
            <a:chExt cx="649605" cy="763905"/>
          </a:xfrm>
        </p:grpSpPr>
        <p:sp>
          <p:nvSpPr>
            <p:cNvPr id="7" name="object 7"/>
            <p:cNvSpPr/>
            <p:nvPr/>
          </p:nvSpPr>
          <p:spPr>
            <a:xfrm>
              <a:off x="10631678" y="6755923"/>
              <a:ext cx="71755" cy="102235"/>
            </a:xfrm>
            <a:custGeom>
              <a:avLst/>
              <a:gdLst/>
              <a:ahLst/>
              <a:cxnLst/>
              <a:rect l="l" t="t" r="r" b="b"/>
              <a:pathLst>
                <a:path w="71754" h="102234">
                  <a:moveTo>
                    <a:pt x="71629" y="102075"/>
                  </a:moveTo>
                  <a:lnTo>
                    <a:pt x="0" y="0"/>
                  </a:lnTo>
                </a:path>
              </a:pathLst>
            </a:custGeom>
            <a:ln w="19050">
              <a:solidFill>
                <a:srgbClr val="EE476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10667746" y="6541427"/>
              <a:ext cx="222250" cy="316865"/>
            </a:xfrm>
            <a:custGeom>
              <a:avLst/>
              <a:gdLst/>
              <a:ahLst/>
              <a:cxnLst/>
              <a:rect l="l" t="t" r="r" b="b"/>
              <a:pathLst>
                <a:path w="222250" h="316865">
                  <a:moveTo>
                    <a:pt x="222146" y="316572"/>
                  </a:moveTo>
                  <a:lnTo>
                    <a:pt x="0" y="0"/>
                  </a:lnTo>
                </a:path>
              </a:pathLst>
            </a:custGeom>
            <a:ln w="19049">
              <a:solidFill>
                <a:srgbClr val="EE476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10703687" y="6113754"/>
              <a:ext cx="558165" cy="744855"/>
            </a:xfrm>
            <a:custGeom>
              <a:avLst/>
              <a:gdLst/>
              <a:ahLst/>
              <a:cxnLst/>
              <a:rect l="l" t="t" r="r" b="b"/>
              <a:pathLst>
                <a:path w="558165" h="744854">
                  <a:moveTo>
                    <a:pt x="372667" y="744243"/>
                  </a:moveTo>
                  <a:lnTo>
                    <a:pt x="0" y="213169"/>
                  </a:lnTo>
                </a:path>
                <a:path w="558165" h="744854">
                  <a:moveTo>
                    <a:pt x="558068" y="744245"/>
                  </a:moveTo>
                  <a:lnTo>
                    <a:pt x="35814" y="0"/>
                  </a:lnTo>
                </a:path>
              </a:pathLst>
            </a:custGeom>
            <a:ln w="19050">
              <a:solidFill>
                <a:srgbClr val="EE476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0" name="object 10"/>
          <p:cNvSpPr/>
          <p:nvPr/>
        </p:nvSpPr>
        <p:spPr>
          <a:xfrm>
            <a:off x="9471914" y="0"/>
            <a:ext cx="1045210" cy="522605"/>
          </a:xfrm>
          <a:custGeom>
            <a:avLst/>
            <a:gdLst/>
            <a:ahLst/>
            <a:cxnLst/>
            <a:rect l="l" t="t" r="r" b="b"/>
            <a:pathLst>
              <a:path w="1045209" h="522605">
                <a:moveTo>
                  <a:pt x="1044701" y="0"/>
                </a:moveTo>
                <a:lnTo>
                  <a:pt x="0" y="0"/>
                </a:lnTo>
                <a:lnTo>
                  <a:pt x="2135" y="47534"/>
                </a:lnTo>
                <a:lnTo>
                  <a:pt x="8418" y="93874"/>
                </a:lnTo>
                <a:lnTo>
                  <a:pt x="18663" y="138837"/>
                </a:lnTo>
                <a:lnTo>
                  <a:pt x="32687" y="182237"/>
                </a:lnTo>
                <a:lnTo>
                  <a:pt x="50305" y="223889"/>
                </a:lnTo>
                <a:lnTo>
                  <a:pt x="71331" y="263609"/>
                </a:lnTo>
                <a:lnTo>
                  <a:pt x="95582" y="301213"/>
                </a:lnTo>
                <a:lnTo>
                  <a:pt x="122873" y="336515"/>
                </a:lnTo>
                <a:lnTo>
                  <a:pt x="153019" y="369331"/>
                </a:lnTo>
                <a:lnTo>
                  <a:pt x="185835" y="399477"/>
                </a:lnTo>
                <a:lnTo>
                  <a:pt x="221137" y="426768"/>
                </a:lnTo>
                <a:lnTo>
                  <a:pt x="258741" y="451019"/>
                </a:lnTo>
                <a:lnTo>
                  <a:pt x="298461" y="472045"/>
                </a:lnTo>
                <a:lnTo>
                  <a:pt x="340113" y="489663"/>
                </a:lnTo>
                <a:lnTo>
                  <a:pt x="383513" y="503687"/>
                </a:lnTo>
                <a:lnTo>
                  <a:pt x="428476" y="513932"/>
                </a:lnTo>
                <a:lnTo>
                  <a:pt x="474816" y="520215"/>
                </a:lnTo>
                <a:lnTo>
                  <a:pt x="522350" y="522350"/>
                </a:lnTo>
                <a:lnTo>
                  <a:pt x="569904" y="520215"/>
                </a:lnTo>
                <a:lnTo>
                  <a:pt x="616259" y="513932"/>
                </a:lnTo>
                <a:lnTo>
                  <a:pt x="661232" y="503687"/>
                </a:lnTo>
                <a:lnTo>
                  <a:pt x="704639" y="489663"/>
                </a:lnTo>
                <a:lnTo>
                  <a:pt x="746295" y="472045"/>
                </a:lnTo>
                <a:lnTo>
                  <a:pt x="786017" y="451019"/>
                </a:lnTo>
                <a:lnTo>
                  <a:pt x="823619" y="426768"/>
                </a:lnTo>
                <a:lnTo>
                  <a:pt x="858918" y="399477"/>
                </a:lnTo>
                <a:lnTo>
                  <a:pt x="891730" y="369331"/>
                </a:lnTo>
                <a:lnTo>
                  <a:pt x="921870" y="336515"/>
                </a:lnTo>
                <a:lnTo>
                  <a:pt x="949154" y="301213"/>
                </a:lnTo>
                <a:lnTo>
                  <a:pt x="973398" y="263609"/>
                </a:lnTo>
                <a:lnTo>
                  <a:pt x="994418" y="223889"/>
                </a:lnTo>
                <a:lnTo>
                  <a:pt x="1012029" y="182237"/>
                </a:lnTo>
                <a:lnTo>
                  <a:pt x="1026047" y="138837"/>
                </a:lnTo>
                <a:lnTo>
                  <a:pt x="1036288" y="93874"/>
                </a:lnTo>
                <a:lnTo>
                  <a:pt x="1042567" y="47534"/>
                </a:lnTo>
                <a:lnTo>
                  <a:pt x="1044701" y="0"/>
                </a:lnTo>
                <a:close/>
              </a:path>
            </a:pathLst>
          </a:custGeom>
          <a:solidFill>
            <a:srgbClr val="4DBC97">
              <a:alpha val="76077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1" name="object 11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858000" y="2391791"/>
            <a:ext cx="4634357" cy="2516505"/>
          </a:xfrm>
          <a:prstGeom prst="rect">
            <a:avLst/>
          </a:prstGeom>
        </p:spPr>
      </p:pic>
      <p:sp>
        <p:nvSpPr>
          <p:cNvPr id="12" name="object 12"/>
          <p:cNvSpPr txBox="1"/>
          <p:nvPr/>
        </p:nvSpPr>
        <p:spPr>
          <a:xfrm>
            <a:off x="10426065" y="4931790"/>
            <a:ext cx="927100" cy="221615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1250" dirty="0">
                <a:latin typeface="Calibri"/>
                <a:cs typeface="Calibri"/>
              </a:rPr>
              <a:t>Source:</a:t>
            </a:r>
            <a:r>
              <a:rPr sz="1250" spc="20" dirty="0">
                <a:latin typeface="Calibri"/>
                <a:cs typeface="Calibri"/>
              </a:rPr>
              <a:t> </a:t>
            </a:r>
            <a:r>
              <a:rPr sz="1250" spc="-20" dirty="0">
                <a:latin typeface="Calibri"/>
                <a:cs typeface="Calibri"/>
              </a:rPr>
              <a:t>CGTN</a:t>
            </a:r>
            <a:endParaRPr sz="125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010818" y="1692909"/>
            <a:ext cx="10327640" cy="44157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4965" indent="-342265">
              <a:lnSpc>
                <a:spcPct val="100000"/>
              </a:lnSpc>
              <a:spcBef>
                <a:spcPts val="100"/>
              </a:spcBef>
              <a:buClr>
                <a:srgbClr val="111E46"/>
              </a:buClr>
              <a:buFont typeface="Wingdings"/>
              <a:buChar char=""/>
              <a:tabLst>
                <a:tab pos="354965" algn="l"/>
              </a:tabLst>
            </a:pP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Key</a:t>
            </a:r>
            <a:r>
              <a:rPr sz="2400" spc="-5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Moments:</a:t>
            </a:r>
            <a:r>
              <a:rPr sz="2400" spc="-7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From</a:t>
            </a:r>
            <a:r>
              <a:rPr sz="2400" spc="-7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Europe</a:t>
            </a:r>
            <a:r>
              <a:rPr sz="2400" spc="-6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to</a:t>
            </a:r>
            <a:r>
              <a:rPr sz="2400" spc="-6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Shanghai</a:t>
            </a:r>
            <a:r>
              <a:rPr sz="2400" spc="-6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and</a:t>
            </a:r>
            <a:r>
              <a:rPr sz="2400" spc="-5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spc="-10" dirty="0">
                <a:solidFill>
                  <a:srgbClr val="111E46"/>
                </a:solidFill>
                <a:latin typeface="Calibri"/>
                <a:cs typeface="Calibri"/>
              </a:rPr>
              <a:t>Beyond</a:t>
            </a:r>
            <a:endParaRPr sz="2400">
              <a:latin typeface="Calibri"/>
              <a:cs typeface="Calibri"/>
            </a:endParaRPr>
          </a:p>
          <a:p>
            <a:pPr marL="354965" indent="-342265">
              <a:lnSpc>
                <a:spcPct val="100000"/>
              </a:lnSpc>
              <a:buFont typeface="Wingdings"/>
              <a:buChar char=""/>
              <a:tabLst>
                <a:tab pos="354965" algn="l"/>
              </a:tabLst>
            </a:pP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1933:</a:t>
            </a:r>
            <a:r>
              <a:rPr sz="2400" spc="-5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Rise</a:t>
            </a:r>
            <a:r>
              <a:rPr sz="2400" spc="-5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of</a:t>
            </a:r>
            <a:r>
              <a:rPr sz="2400" spc="-3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the</a:t>
            </a:r>
            <a:r>
              <a:rPr sz="2400" spc="-5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Nazi</a:t>
            </a:r>
            <a:r>
              <a:rPr sz="2400" spc="-4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regime</a:t>
            </a:r>
            <a:r>
              <a:rPr sz="2400" spc="-4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in</a:t>
            </a:r>
            <a:r>
              <a:rPr sz="2400" spc="-5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spc="-10" dirty="0">
                <a:solidFill>
                  <a:srgbClr val="111E46"/>
                </a:solidFill>
                <a:latin typeface="Calibri"/>
                <a:cs typeface="Calibri"/>
              </a:rPr>
              <a:t>Germany</a:t>
            </a:r>
            <a:endParaRPr sz="2400">
              <a:latin typeface="Calibri"/>
              <a:cs typeface="Calibri"/>
            </a:endParaRPr>
          </a:p>
          <a:p>
            <a:pPr marL="354965" marR="6350" indent="-342900">
              <a:lnSpc>
                <a:spcPct val="100000"/>
              </a:lnSpc>
              <a:buFont typeface="Wingdings"/>
              <a:buChar char=""/>
              <a:tabLst>
                <a:tab pos="354965" algn="l"/>
              </a:tabLst>
            </a:pP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1938:</a:t>
            </a:r>
            <a:r>
              <a:rPr sz="2400" spc="-2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Anschluss</a:t>
            </a:r>
            <a:r>
              <a:rPr sz="2400" spc="-2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with</a:t>
            </a:r>
            <a:r>
              <a:rPr sz="2400" spc="-1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Austria;</a:t>
            </a:r>
            <a:r>
              <a:rPr sz="2400" spc="-1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spc="-10" dirty="0">
                <a:solidFill>
                  <a:srgbClr val="111E46"/>
                </a:solidFill>
                <a:latin typeface="Calibri"/>
                <a:cs typeface="Calibri"/>
              </a:rPr>
              <a:t>Kristallnacht;</a:t>
            </a:r>
            <a:r>
              <a:rPr sz="2400" spc="-1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Ho</a:t>
            </a:r>
            <a:r>
              <a:rPr sz="2400" spc="-2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Fengshan</a:t>
            </a:r>
            <a:r>
              <a:rPr sz="2400" spc="-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issues</a:t>
            </a:r>
            <a:r>
              <a:rPr sz="2400" spc="-1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Shanghai</a:t>
            </a:r>
            <a:r>
              <a:rPr sz="2400" spc="-4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visas</a:t>
            </a:r>
            <a:r>
              <a:rPr sz="2400" spc="-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spc="-25" dirty="0">
                <a:solidFill>
                  <a:srgbClr val="111E46"/>
                </a:solidFill>
                <a:latin typeface="Calibri"/>
                <a:cs typeface="Calibri"/>
              </a:rPr>
              <a:t>in </a:t>
            </a:r>
            <a:r>
              <a:rPr sz="2400" spc="-10" dirty="0">
                <a:solidFill>
                  <a:srgbClr val="111E46"/>
                </a:solidFill>
                <a:latin typeface="Calibri"/>
                <a:cs typeface="Calibri"/>
              </a:rPr>
              <a:t>Vienna</a:t>
            </a:r>
            <a:endParaRPr sz="2400">
              <a:latin typeface="Calibri"/>
              <a:cs typeface="Calibri"/>
            </a:endParaRPr>
          </a:p>
          <a:p>
            <a:pPr marL="354965" marR="5080" indent="-342900">
              <a:lnSpc>
                <a:spcPct val="100000"/>
              </a:lnSpc>
              <a:buFont typeface="Wingdings"/>
              <a:buChar char=""/>
              <a:tabLst>
                <a:tab pos="354965" algn="l"/>
              </a:tabLst>
            </a:pPr>
            <a:r>
              <a:rPr sz="2400" spc="-10" dirty="0">
                <a:solidFill>
                  <a:srgbClr val="111E46"/>
                </a:solidFill>
                <a:latin typeface="Calibri"/>
                <a:cs typeface="Calibri"/>
              </a:rPr>
              <a:t>1938–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1941:</a:t>
            </a:r>
            <a:r>
              <a:rPr sz="2400" spc="8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Large</a:t>
            </a:r>
            <a:r>
              <a:rPr sz="2400" spc="9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numbers</a:t>
            </a:r>
            <a:r>
              <a:rPr sz="2400" spc="8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of</a:t>
            </a:r>
            <a:r>
              <a:rPr sz="2400" spc="9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Jewish</a:t>
            </a:r>
            <a:r>
              <a:rPr sz="2400" spc="9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refugees</a:t>
            </a:r>
            <a:r>
              <a:rPr sz="2400" spc="8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travel</a:t>
            </a:r>
            <a:r>
              <a:rPr sz="2400" spc="9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by</a:t>
            </a:r>
            <a:r>
              <a:rPr sz="2400" spc="9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sea</a:t>
            </a:r>
            <a:r>
              <a:rPr sz="2400" spc="8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to</a:t>
            </a:r>
            <a:r>
              <a:rPr sz="2400" spc="8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Shanghai</a:t>
            </a:r>
            <a:r>
              <a:rPr sz="2400" spc="7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spc="-10" dirty="0">
                <a:solidFill>
                  <a:srgbClr val="111E46"/>
                </a:solidFill>
                <a:latin typeface="Calibri"/>
                <a:cs typeface="Calibri"/>
              </a:rPr>
              <a:t>(about 18,000–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20,000</a:t>
            </a:r>
            <a:r>
              <a:rPr sz="2400" spc="-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spc="-10" dirty="0">
                <a:solidFill>
                  <a:srgbClr val="111E46"/>
                </a:solidFill>
                <a:latin typeface="Calibri"/>
                <a:cs typeface="Calibri"/>
              </a:rPr>
              <a:t>people)</a:t>
            </a:r>
            <a:endParaRPr sz="2400">
              <a:latin typeface="Calibri"/>
              <a:cs typeface="Calibri"/>
            </a:endParaRPr>
          </a:p>
          <a:p>
            <a:pPr marL="354965" indent="-342265">
              <a:lnSpc>
                <a:spcPct val="100000"/>
              </a:lnSpc>
              <a:buFont typeface="Wingdings"/>
              <a:buChar char=""/>
              <a:tabLst>
                <a:tab pos="354965" algn="l"/>
              </a:tabLst>
            </a:pPr>
            <a:r>
              <a:rPr sz="2400" spc="-20" dirty="0">
                <a:solidFill>
                  <a:srgbClr val="111E46"/>
                </a:solidFill>
                <a:latin typeface="Calibri"/>
                <a:cs typeface="Calibri"/>
              </a:rPr>
              <a:t>1941–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1943:</a:t>
            </a:r>
            <a:r>
              <a:rPr sz="2400" spc="-5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Japanese</a:t>
            </a:r>
            <a:r>
              <a:rPr sz="2400" spc="-4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spc="-10" dirty="0">
                <a:solidFill>
                  <a:srgbClr val="111E46"/>
                </a:solidFill>
                <a:latin typeface="Calibri"/>
                <a:cs typeface="Calibri"/>
              </a:rPr>
              <a:t>forces</a:t>
            </a:r>
            <a:r>
              <a:rPr sz="2400" spc="-6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spc="-10" dirty="0">
                <a:solidFill>
                  <a:srgbClr val="111E46"/>
                </a:solidFill>
                <a:latin typeface="Calibri"/>
                <a:cs typeface="Calibri"/>
              </a:rPr>
              <a:t>take</a:t>
            </a:r>
            <a:r>
              <a:rPr sz="2400" spc="-6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full</a:t>
            </a:r>
            <a:r>
              <a:rPr sz="2400" spc="-4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control</a:t>
            </a:r>
            <a:r>
              <a:rPr sz="2400" spc="-6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of</a:t>
            </a:r>
            <a:r>
              <a:rPr sz="2400" spc="-4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Shanghai;</a:t>
            </a:r>
            <a:r>
              <a:rPr sz="2400" spc="-5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spc="-10" dirty="0">
                <a:solidFill>
                  <a:srgbClr val="111E46"/>
                </a:solidFill>
                <a:latin typeface="Calibri"/>
                <a:cs typeface="Calibri"/>
              </a:rPr>
              <a:t>restrictions</a:t>
            </a:r>
            <a:r>
              <a:rPr sz="2400" spc="-7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spc="-10" dirty="0">
                <a:solidFill>
                  <a:srgbClr val="111E46"/>
                </a:solidFill>
                <a:latin typeface="Calibri"/>
                <a:cs typeface="Calibri"/>
              </a:rPr>
              <a:t>tighten</a:t>
            </a:r>
            <a:endParaRPr sz="2400">
              <a:latin typeface="Calibri"/>
              <a:cs typeface="Calibri"/>
            </a:endParaRPr>
          </a:p>
          <a:p>
            <a:pPr marL="354965" indent="-342265">
              <a:lnSpc>
                <a:spcPct val="100000"/>
              </a:lnSpc>
              <a:spcBef>
                <a:spcPts val="5"/>
              </a:spcBef>
              <a:buFont typeface="Wingdings"/>
              <a:buChar char=""/>
              <a:tabLst>
                <a:tab pos="354965" algn="l"/>
                <a:tab pos="1269365" algn="l"/>
                <a:tab pos="2620010" algn="l"/>
                <a:tab pos="4187190" algn="l"/>
                <a:tab pos="5494655" algn="l"/>
                <a:tab pos="6125845" algn="l"/>
                <a:tab pos="7855584" algn="l"/>
                <a:tab pos="8651240" algn="l"/>
                <a:tab pos="9221470" algn="l"/>
              </a:tabLst>
            </a:pPr>
            <a:r>
              <a:rPr sz="2400" spc="-10" dirty="0">
                <a:solidFill>
                  <a:srgbClr val="111E46"/>
                </a:solidFill>
                <a:latin typeface="Calibri"/>
                <a:cs typeface="Calibri"/>
              </a:rPr>
              <a:t>1943: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	</a:t>
            </a:r>
            <a:r>
              <a:rPr sz="2400" spc="-10" dirty="0">
                <a:solidFill>
                  <a:srgbClr val="111E46"/>
                </a:solidFill>
                <a:latin typeface="Calibri"/>
                <a:cs typeface="Calibri"/>
              </a:rPr>
              <a:t>Japanese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	</a:t>
            </a:r>
            <a:r>
              <a:rPr sz="2400" spc="-10" dirty="0">
                <a:solidFill>
                  <a:srgbClr val="111E46"/>
                </a:solidFill>
                <a:latin typeface="Calibri"/>
                <a:cs typeface="Calibri"/>
              </a:rPr>
              <a:t>authorities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	</a:t>
            </a:r>
            <a:r>
              <a:rPr sz="2400" spc="-10" dirty="0">
                <a:solidFill>
                  <a:srgbClr val="111E46"/>
                </a:solidFill>
                <a:latin typeface="Calibri"/>
                <a:cs typeface="Calibri"/>
              </a:rPr>
              <a:t>establish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	</a:t>
            </a:r>
            <a:r>
              <a:rPr sz="2400" spc="-25" dirty="0">
                <a:solidFill>
                  <a:srgbClr val="111E46"/>
                </a:solidFill>
                <a:latin typeface="Calibri"/>
                <a:cs typeface="Calibri"/>
              </a:rPr>
              <a:t>the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	</a:t>
            </a:r>
            <a:r>
              <a:rPr sz="2400" spc="-10" dirty="0">
                <a:solidFill>
                  <a:srgbClr val="111E46"/>
                </a:solidFill>
                <a:latin typeface="Calibri"/>
                <a:cs typeface="Calibri"/>
              </a:rPr>
              <a:t>“Designated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	</a:t>
            </a:r>
            <a:r>
              <a:rPr sz="2400" spc="-20" dirty="0">
                <a:solidFill>
                  <a:srgbClr val="111E46"/>
                </a:solidFill>
                <a:latin typeface="Calibri"/>
                <a:cs typeface="Calibri"/>
              </a:rPr>
              <a:t>Area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	</a:t>
            </a:r>
            <a:r>
              <a:rPr sz="2400" spc="-25" dirty="0">
                <a:solidFill>
                  <a:srgbClr val="111E46"/>
                </a:solidFill>
                <a:latin typeface="Calibri"/>
                <a:cs typeface="Calibri"/>
              </a:rPr>
              <a:t>for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	</a:t>
            </a:r>
            <a:r>
              <a:rPr sz="2400" spc="-10" dirty="0">
                <a:solidFill>
                  <a:srgbClr val="111E46"/>
                </a:solidFill>
                <a:latin typeface="Calibri"/>
                <a:cs typeface="Calibri"/>
              </a:rPr>
              <a:t>Stateless</a:t>
            </a:r>
            <a:endParaRPr sz="2400">
              <a:latin typeface="Calibri"/>
              <a:cs typeface="Calibri"/>
            </a:endParaRPr>
          </a:p>
          <a:p>
            <a:pPr marL="354965">
              <a:lnSpc>
                <a:spcPct val="100000"/>
              </a:lnSpc>
            </a:pPr>
            <a:r>
              <a:rPr sz="2400" spc="-10" dirty="0">
                <a:solidFill>
                  <a:srgbClr val="111E46"/>
                </a:solidFill>
                <a:latin typeface="Calibri"/>
                <a:cs typeface="Calibri"/>
              </a:rPr>
              <a:t>Refugees”</a:t>
            </a:r>
            <a:r>
              <a:rPr sz="2400" spc="-5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(known</a:t>
            </a:r>
            <a:r>
              <a:rPr sz="2400" spc="-5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as</a:t>
            </a:r>
            <a:r>
              <a:rPr sz="2400" spc="-4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the</a:t>
            </a:r>
            <a:r>
              <a:rPr sz="2400" spc="-4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Shanghai</a:t>
            </a:r>
            <a:r>
              <a:rPr sz="2400" spc="-6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Ghetto</a:t>
            </a:r>
            <a:r>
              <a:rPr sz="2400" spc="-6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in</a:t>
            </a:r>
            <a:r>
              <a:rPr sz="2400" spc="-4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spc="-10" dirty="0">
                <a:solidFill>
                  <a:srgbClr val="111E46"/>
                </a:solidFill>
                <a:latin typeface="Calibri"/>
                <a:cs typeface="Calibri"/>
              </a:rPr>
              <a:t>Hongkou)</a:t>
            </a:r>
            <a:endParaRPr sz="2400">
              <a:latin typeface="Calibri"/>
              <a:cs typeface="Calibri"/>
            </a:endParaRPr>
          </a:p>
          <a:p>
            <a:pPr marL="354965" indent="-342265">
              <a:lnSpc>
                <a:spcPct val="100000"/>
              </a:lnSpc>
              <a:buFont typeface="Wingdings"/>
              <a:buChar char=""/>
              <a:tabLst>
                <a:tab pos="354965" algn="l"/>
              </a:tabLst>
            </a:pP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1945:</a:t>
            </a:r>
            <a:r>
              <a:rPr sz="2400" spc="-7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End</a:t>
            </a:r>
            <a:r>
              <a:rPr sz="2400" spc="-6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of</a:t>
            </a:r>
            <a:r>
              <a:rPr sz="2400" spc="-5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the</a:t>
            </a:r>
            <a:r>
              <a:rPr sz="2400" spc="-7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war;</a:t>
            </a:r>
            <a:r>
              <a:rPr sz="2400" spc="-8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spc="-10" dirty="0">
                <a:solidFill>
                  <a:srgbClr val="111E46"/>
                </a:solidFill>
                <a:latin typeface="Calibri"/>
                <a:cs typeface="Calibri"/>
              </a:rPr>
              <a:t>refugees</a:t>
            </a:r>
            <a:r>
              <a:rPr sz="2400" spc="-6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gradually</a:t>
            </a:r>
            <a:r>
              <a:rPr sz="2400" spc="-7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leave</a:t>
            </a:r>
            <a:r>
              <a:rPr sz="2400" spc="-5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spc="-10" dirty="0">
                <a:solidFill>
                  <a:srgbClr val="111E46"/>
                </a:solidFill>
                <a:latin typeface="Calibri"/>
                <a:cs typeface="Calibri"/>
              </a:rPr>
              <a:t>Shanghai</a:t>
            </a:r>
            <a:endParaRPr sz="2400">
              <a:latin typeface="Calibri"/>
              <a:cs typeface="Calibri"/>
            </a:endParaRPr>
          </a:p>
          <a:p>
            <a:pPr marL="354965" indent="-342265">
              <a:lnSpc>
                <a:spcPct val="100000"/>
              </a:lnSpc>
              <a:buFont typeface="Wingdings"/>
              <a:buChar char=""/>
              <a:tabLst>
                <a:tab pos="354965" algn="l"/>
              </a:tabLst>
            </a:pPr>
            <a:r>
              <a:rPr sz="2400" spc="-20" dirty="0">
                <a:solidFill>
                  <a:srgbClr val="111E46"/>
                </a:solidFill>
                <a:latin typeface="Calibri"/>
                <a:cs typeface="Calibri"/>
              </a:rPr>
              <a:t>2007–2020–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today:</a:t>
            </a:r>
            <a:r>
              <a:rPr sz="2400" spc="38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Establishment</a:t>
            </a:r>
            <a:r>
              <a:rPr sz="2400" spc="39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and</a:t>
            </a:r>
            <a:r>
              <a:rPr sz="2400" spc="37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later</a:t>
            </a:r>
            <a:r>
              <a:rPr sz="2400" spc="39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expansion</a:t>
            </a:r>
            <a:r>
              <a:rPr sz="2400" spc="39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of</a:t>
            </a:r>
            <a:r>
              <a:rPr sz="2400" spc="39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the</a:t>
            </a:r>
            <a:r>
              <a:rPr sz="2400" spc="39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Shanghai</a:t>
            </a:r>
            <a:r>
              <a:rPr sz="2400" spc="36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spc="-10" dirty="0">
                <a:solidFill>
                  <a:srgbClr val="111E46"/>
                </a:solidFill>
                <a:latin typeface="Calibri"/>
                <a:cs typeface="Calibri"/>
              </a:rPr>
              <a:t>Jewish</a:t>
            </a:r>
            <a:endParaRPr sz="2400">
              <a:latin typeface="Calibri"/>
              <a:cs typeface="Calibri"/>
            </a:endParaRPr>
          </a:p>
          <a:p>
            <a:pPr marL="354965">
              <a:lnSpc>
                <a:spcPct val="100000"/>
              </a:lnSpc>
            </a:pPr>
            <a:r>
              <a:rPr sz="2400" spc="-10" dirty="0">
                <a:solidFill>
                  <a:srgbClr val="111E46"/>
                </a:solidFill>
                <a:latin typeface="Calibri"/>
                <a:cs typeface="Calibri"/>
              </a:rPr>
              <a:t>Refugees</a:t>
            </a:r>
            <a:r>
              <a:rPr sz="2400" spc="-8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spc="-10" dirty="0">
                <a:solidFill>
                  <a:srgbClr val="111E46"/>
                </a:solidFill>
                <a:latin typeface="Calibri"/>
                <a:cs typeface="Calibri"/>
              </a:rPr>
              <a:t>Museum</a:t>
            </a:r>
            <a:endParaRPr sz="2400">
              <a:latin typeface="Calibri"/>
              <a:cs typeface="Calibri"/>
            </a:endParaRPr>
          </a:p>
        </p:txBody>
      </p:sp>
      <p:sp>
        <p:nvSpPr>
          <p:cNvPr id="3" name="object 3" descr="$PPTXTitle"/>
          <p:cNvSpPr txBox="1">
            <a:spLocks noGrp="1"/>
          </p:cNvSpPr>
          <p:nvPr>
            <p:ph type="title"/>
          </p:nvPr>
        </p:nvSpPr>
        <p:spPr>
          <a:xfrm>
            <a:off x="0" y="578154"/>
            <a:ext cx="3148330" cy="671830"/>
          </a:xfrm>
          <a:prstGeom prst="rect">
            <a:avLst/>
          </a:prstGeom>
          <a:solidFill>
            <a:srgbClr val="1889B0"/>
          </a:solidFill>
        </p:spPr>
        <p:txBody>
          <a:bodyPr vert="horz" wrap="square" lIns="0" tIns="0" rIns="0" bIns="0" rtlCol="0">
            <a:spAutoFit/>
          </a:bodyPr>
          <a:lstStyle/>
          <a:p>
            <a:pPr marL="890905">
              <a:lnSpc>
                <a:spcPct val="100000"/>
              </a:lnSpc>
            </a:pPr>
            <a:r>
              <a:rPr spc="-10" dirty="0"/>
              <a:t>Timeline</a:t>
            </a:r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8032622" y="139954"/>
            <a:ext cx="3382645" cy="2219833"/>
          </a:xfrm>
          <a:prstGeom prst="rect">
            <a:avLst/>
          </a:prstGeom>
        </p:spPr>
      </p:pic>
      <p:sp>
        <p:nvSpPr>
          <p:cNvPr id="5" name="object 5"/>
          <p:cNvSpPr txBox="1"/>
          <p:nvPr/>
        </p:nvSpPr>
        <p:spPr>
          <a:xfrm>
            <a:off x="5247259" y="162001"/>
            <a:ext cx="2733040" cy="221615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1250" dirty="0">
                <a:latin typeface="Calibri"/>
                <a:cs typeface="Calibri"/>
              </a:rPr>
              <a:t>Source:</a:t>
            </a:r>
            <a:r>
              <a:rPr sz="1250" spc="45" dirty="0">
                <a:latin typeface="Calibri"/>
                <a:cs typeface="Calibri"/>
              </a:rPr>
              <a:t> </a:t>
            </a:r>
            <a:r>
              <a:rPr sz="1250" dirty="0">
                <a:latin typeface="Calibri"/>
                <a:cs typeface="Calibri"/>
              </a:rPr>
              <a:t>US</a:t>
            </a:r>
            <a:r>
              <a:rPr sz="1250" spc="45" dirty="0">
                <a:latin typeface="Calibri"/>
                <a:cs typeface="Calibri"/>
              </a:rPr>
              <a:t> </a:t>
            </a:r>
            <a:r>
              <a:rPr sz="1250" dirty="0">
                <a:latin typeface="Calibri"/>
                <a:cs typeface="Calibri"/>
              </a:rPr>
              <a:t>Holocaust</a:t>
            </a:r>
            <a:r>
              <a:rPr sz="1250" spc="30" dirty="0">
                <a:latin typeface="Calibri"/>
                <a:cs typeface="Calibri"/>
              </a:rPr>
              <a:t> </a:t>
            </a:r>
            <a:r>
              <a:rPr sz="1250" dirty="0">
                <a:latin typeface="Calibri"/>
                <a:cs typeface="Calibri"/>
              </a:rPr>
              <a:t>Memorial</a:t>
            </a:r>
            <a:r>
              <a:rPr sz="1250" spc="70" dirty="0">
                <a:latin typeface="Calibri"/>
                <a:cs typeface="Calibri"/>
              </a:rPr>
              <a:t> </a:t>
            </a:r>
            <a:r>
              <a:rPr sz="1250" spc="-10" dirty="0">
                <a:latin typeface="Calibri"/>
                <a:cs typeface="Calibri"/>
              </a:rPr>
              <a:t>Museum</a:t>
            </a:r>
            <a:endParaRPr sz="125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010818" y="1645665"/>
            <a:ext cx="5920740" cy="2615565"/>
          </a:xfrm>
          <a:prstGeom prst="rect">
            <a:avLst/>
          </a:prstGeom>
        </p:spPr>
        <p:txBody>
          <a:bodyPr vert="horz" wrap="square" lIns="0" tIns="62230" rIns="0" bIns="0" rtlCol="0">
            <a:spAutoFit/>
          </a:bodyPr>
          <a:lstStyle/>
          <a:p>
            <a:pPr marL="354965" marR="6350" indent="-342900">
              <a:lnSpc>
                <a:spcPts val="2510"/>
              </a:lnSpc>
              <a:spcBef>
                <a:spcPts val="490"/>
              </a:spcBef>
              <a:buClr>
                <a:srgbClr val="111E46"/>
              </a:buClr>
              <a:buFont typeface="Wingdings"/>
              <a:buChar char=""/>
              <a:tabLst>
                <a:tab pos="354965" algn="l"/>
                <a:tab pos="840105" algn="l"/>
                <a:tab pos="2233295" algn="l"/>
                <a:tab pos="3469004" algn="l"/>
                <a:tab pos="4891405" algn="l"/>
                <a:tab pos="5491480" algn="l"/>
              </a:tabLst>
            </a:pPr>
            <a:r>
              <a:rPr sz="2400" spc="-25" dirty="0">
                <a:solidFill>
                  <a:srgbClr val="111E46"/>
                </a:solidFill>
                <a:latin typeface="Calibri"/>
                <a:cs typeface="Calibri"/>
              </a:rPr>
              <a:t>Ho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	</a:t>
            </a:r>
            <a:r>
              <a:rPr sz="2400" spc="-10" dirty="0">
                <a:solidFill>
                  <a:srgbClr val="111E46"/>
                </a:solidFill>
                <a:latin typeface="Calibri"/>
                <a:cs typeface="Calibri"/>
              </a:rPr>
              <a:t>Fengshan: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	</a:t>
            </a:r>
            <a:r>
              <a:rPr sz="2400" spc="-10" dirty="0">
                <a:solidFill>
                  <a:srgbClr val="111E46"/>
                </a:solidFill>
                <a:latin typeface="Calibri"/>
                <a:cs typeface="Calibri"/>
              </a:rPr>
              <a:t>“Chinese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	</a:t>
            </a:r>
            <a:r>
              <a:rPr sz="2400" spc="-10" dirty="0">
                <a:solidFill>
                  <a:srgbClr val="111E46"/>
                </a:solidFill>
                <a:latin typeface="Calibri"/>
                <a:cs typeface="Calibri"/>
              </a:rPr>
              <a:t>Schindler”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	</a:t>
            </a:r>
            <a:r>
              <a:rPr sz="2400" spc="-25" dirty="0">
                <a:solidFill>
                  <a:srgbClr val="111E46"/>
                </a:solidFill>
                <a:latin typeface="Calibri"/>
                <a:cs typeface="Calibri"/>
              </a:rPr>
              <a:t>and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	</a:t>
            </a:r>
            <a:r>
              <a:rPr sz="2400" spc="-25" dirty="0">
                <a:solidFill>
                  <a:srgbClr val="111E46"/>
                </a:solidFill>
                <a:latin typeface="Calibri"/>
                <a:cs typeface="Calibri"/>
              </a:rPr>
              <a:t>the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Shanghai</a:t>
            </a:r>
            <a:r>
              <a:rPr sz="2400" spc="-2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spc="-10" dirty="0">
                <a:solidFill>
                  <a:srgbClr val="111E46"/>
                </a:solidFill>
                <a:latin typeface="Calibri"/>
                <a:cs typeface="Calibri"/>
              </a:rPr>
              <a:t>Visas</a:t>
            </a:r>
            <a:endParaRPr sz="2400">
              <a:latin typeface="Calibri"/>
              <a:cs typeface="Calibri"/>
            </a:endParaRPr>
          </a:p>
          <a:p>
            <a:pPr marL="354965" indent="-342265">
              <a:lnSpc>
                <a:spcPts val="2280"/>
              </a:lnSpc>
              <a:buFont typeface="Wingdings"/>
              <a:buChar char=""/>
              <a:tabLst>
                <a:tab pos="354965" algn="l"/>
                <a:tab pos="1464945" algn="l"/>
                <a:tab pos="3408045" algn="l"/>
                <a:tab pos="3770629" algn="l"/>
                <a:tab pos="4765040" algn="l"/>
                <a:tab pos="5493385" algn="l"/>
              </a:tabLst>
            </a:pPr>
            <a:r>
              <a:rPr sz="2400" spc="-10" dirty="0">
                <a:solidFill>
                  <a:srgbClr val="111E46"/>
                </a:solidFill>
                <a:latin typeface="Calibri"/>
                <a:cs typeface="Calibri"/>
              </a:rPr>
              <a:t>Chinese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	</a:t>
            </a:r>
            <a:r>
              <a:rPr sz="2400" spc="-20" dirty="0">
                <a:solidFill>
                  <a:srgbClr val="111E46"/>
                </a:solidFill>
                <a:latin typeface="Calibri"/>
                <a:cs typeface="Calibri"/>
              </a:rPr>
              <a:t>consul-</a:t>
            </a:r>
            <a:r>
              <a:rPr sz="2400" spc="-10" dirty="0">
                <a:solidFill>
                  <a:srgbClr val="111E46"/>
                </a:solidFill>
                <a:latin typeface="Calibri"/>
                <a:cs typeface="Calibri"/>
              </a:rPr>
              <a:t>general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	</a:t>
            </a:r>
            <a:r>
              <a:rPr sz="2400" spc="-25" dirty="0">
                <a:solidFill>
                  <a:srgbClr val="111E46"/>
                </a:solidFill>
                <a:latin typeface="Calibri"/>
                <a:cs typeface="Calibri"/>
              </a:rPr>
              <a:t>in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	</a:t>
            </a:r>
            <a:r>
              <a:rPr sz="2400" spc="-10" dirty="0">
                <a:solidFill>
                  <a:srgbClr val="111E46"/>
                </a:solidFill>
                <a:latin typeface="Calibri"/>
                <a:cs typeface="Calibri"/>
              </a:rPr>
              <a:t>Vienna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	</a:t>
            </a:r>
            <a:r>
              <a:rPr sz="2400" spc="-10" dirty="0">
                <a:solidFill>
                  <a:srgbClr val="111E46"/>
                </a:solidFill>
                <a:latin typeface="Calibri"/>
                <a:cs typeface="Calibri"/>
              </a:rPr>
              <a:t>after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	</a:t>
            </a:r>
            <a:r>
              <a:rPr sz="2400" spc="-25" dirty="0">
                <a:solidFill>
                  <a:srgbClr val="111E46"/>
                </a:solidFill>
                <a:latin typeface="Calibri"/>
                <a:cs typeface="Calibri"/>
              </a:rPr>
              <a:t>the</a:t>
            </a:r>
            <a:endParaRPr sz="2400">
              <a:latin typeface="Calibri"/>
              <a:cs typeface="Calibri"/>
            </a:endParaRPr>
          </a:p>
          <a:p>
            <a:pPr marL="354965">
              <a:lnSpc>
                <a:spcPts val="2505"/>
              </a:lnSpc>
            </a:pP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1938</a:t>
            </a:r>
            <a:r>
              <a:rPr sz="2400" spc="-4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spc="-10" dirty="0">
                <a:solidFill>
                  <a:srgbClr val="111E46"/>
                </a:solidFill>
                <a:latin typeface="Calibri"/>
                <a:cs typeface="Calibri"/>
              </a:rPr>
              <a:t>Anschluss</a:t>
            </a:r>
            <a:endParaRPr sz="2400">
              <a:latin typeface="Calibri"/>
              <a:cs typeface="Calibri"/>
            </a:endParaRPr>
          </a:p>
          <a:p>
            <a:pPr marL="354965" marR="5080" indent="-342900">
              <a:lnSpc>
                <a:spcPts val="2500"/>
              </a:lnSpc>
              <a:spcBef>
                <a:spcPts val="215"/>
              </a:spcBef>
              <a:buFont typeface="Wingdings"/>
              <a:buChar char=""/>
              <a:tabLst>
                <a:tab pos="354965" algn="l"/>
                <a:tab pos="1363980" algn="l"/>
                <a:tab pos="2838450" algn="l"/>
                <a:tab pos="4065270" algn="l"/>
                <a:tab pos="5651500" algn="l"/>
              </a:tabLst>
            </a:pPr>
            <a:r>
              <a:rPr sz="2400" spc="-10" dirty="0">
                <a:solidFill>
                  <a:srgbClr val="111E46"/>
                </a:solidFill>
                <a:latin typeface="Calibri"/>
                <a:cs typeface="Calibri"/>
              </a:rPr>
              <a:t>Issued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	</a:t>
            </a:r>
            <a:r>
              <a:rPr sz="2400" spc="-10" dirty="0">
                <a:solidFill>
                  <a:srgbClr val="111E46"/>
                </a:solidFill>
                <a:latin typeface="Calibri"/>
                <a:cs typeface="Calibri"/>
              </a:rPr>
              <a:t>hundreds,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	</a:t>
            </a:r>
            <a:r>
              <a:rPr sz="2400" spc="-10" dirty="0">
                <a:solidFill>
                  <a:srgbClr val="111E46"/>
                </a:solidFill>
                <a:latin typeface="Calibri"/>
                <a:cs typeface="Calibri"/>
              </a:rPr>
              <a:t>perhaps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	</a:t>
            </a:r>
            <a:r>
              <a:rPr sz="2400" spc="-10" dirty="0">
                <a:solidFill>
                  <a:srgbClr val="111E46"/>
                </a:solidFill>
                <a:latin typeface="Calibri"/>
                <a:cs typeface="Calibri"/>
              </a:rPr>
              <a:t>thousands,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	</a:t>
            </a:r>
            <a:r>
              <a:rPr sz="2400" spc="-25" dirty="0">
                <a:solidFill>
                  <a:srgbClr val="111E46"/>
                </a:solidFill>
                <a:latin typeface="Calibri"/>
                <a:cs typeface="Calibri"/>
              </a:rPr>
              <a:t>of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visas</a:t>
            </a:r>
            <a:r>
              <a:rPr sz="2400" spc="-2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listing</a:t>
            </a:r>
            <a:r>
              <a:rPr sz="2400" spc="-4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Shanghai</a:t>
            </a:r>
            <a:r>
              <a:rPr sz="2400" spc="-4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as</a:t>
            </a:r>
            <a:r>
              <a:rPr sz="2400" spc="-3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spc="-10" dirty="0">
                <a:solidFill>
                  <a:srgbClr val="111E46"/>
                </a:solidFill>
                <a:latin typeface="Calibri"/>
                <a:cs typeface="Calibri"/>
              </a:rPr>
              <a:t>destination</a:t>
            </a:r>
            <a:endParaRPr sz="2400">
              <a:latin typeface="Calibri"/>
              <a:cs typeface="Calibri"/>
            </a:endParaRPr>
          </a:p>
          <a:p>
            <a:pPr marL="354965" indent="-342265">
              <a:lnSpc>
                <a:spcPts val="2285"/>
              </a:lnSpc>
              <a:buFont typeface="Wingdings"/>
              <a:buChar char=""/>
              <a:tabLst>
                <a:tab pos="354965" algn="l"/>
                <a:tab pos="1263650" algn="l"/>
                <a:tab pos="2031364" algn="l"/>
                <a:tab pos="3208655" algn="l"/>
                <a:tab pos="4066540" algn="l"/>
                <a:tab pos="4822825" algn="l"/>
                <a:tab pos="5257165" algn="l"/>
              </a:tabLst>
            </a:pPr>
            <a:r>
              <a:rPr sz="2400" spc="-10" dirty="0">
                <a:solidFill>
                  <a:srgbClr val="111E46"/>
                </a:solidFill>
                <a:latin typeface="Calibri"/>
                <a:cs typeface="Calibri"/>
              </a:rPr>
              <a:t>These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	</a:t>
            </a:r>
            <a:r>
              <a:rPr sz="2400" spc="-20" dirty="0">
                <a:solidFill>
                  <a:srgbClr val="111E46"/>
                </a:solidFill>
                <a:latin typeface="Calibri"/>
                <a:cs typeface="Calibri"/>
              </a:rPr>
              <a:t>visas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	</a:t>
            </a:r>
            <a:r>
              <a:rPr sz="2400" spc="-10" dirty="0">
                <a:solidFill>
                  <a:srgbClr val="111E46"/>
                </a:solidFill>
                <a:latin typeface="Calibri"/>
                <a:cs typeface="Calibri"/>
              </a:rPr>
              <a:t>enabled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	</a:t>
            </a:r>
            <a:r>
              <a:rPr sz="2400" spc="-20" dirty="0">
                <a:solidFill>
                  <a:srgbClr val="111E46"/>
                </a:solidFill>
                <a:latin typeface="Calibri"/>
                <a:cs typeface="Calibri"/>
              </a:rPr>
              <a:t>many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	</a:t>
            </a:r>
            <a:r>
              <a:rPr sz="2400" spc="-20" dirty="0">
                <a:solidFill>
                  <a:srgbClr val="111E46"/>
                </a:solidFill>
                <a:latin typeface="Calibri"/>
                <a:cs typeface="Calibri"/>
              </a:rPr>
              <a:t>Jews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	</a:t>
            </a:r>
            <a:r>
              <a:rPr sz="2400" spc="-25" dirty="0">
                <a:solidFill>
                  <a:srgbClr val="111E46"/>
                </a:solidFill>
                <a:latin typeface="Calibri"/>
                <a:cs typeface="Calibri"/>
              </a:rPr>
              <a:t>to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	</a:t>
            </a:r>
            <a:r>
              <a:rPr sz="2400" spc="-10" dirty="0">
                <a:solidFill>
                  <a:srgbClr val="111E46"/>
                </a:solidFill>
                <a:latin typeface="Calibri"/>
                <a:cs typeface="Calibri"/>
              </a:rPr>
              <a:t>leave</a:t>
            </a:r>
            <a:endParaRPr sz="2400">
              <a:latin typeface="Calibri"/>
              <a:cs typeface="Calibri"/>
            </a:endParaRPr>
          </a:p>
          <a:p>
            <a:pPr marL="354965">
              <a:lnSpc>
                <a:spcPts val="2695"/>
              </a:lnSpc>
            </a:pP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Austria</a:t>
            </a:r>
            <a:r>
              <a:rPr sz="2400" spc="-5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and</a:t>
            </a:r>
            <a:r>
              <a:rPr sz="2400" spc="-4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book</a:t>
            </a:r>
            <a:r>
              <a:rPr sz="2400" spc="-4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passage</a:t>
            </a:r>
            <a:r>
              <a:rPr sz="2400" spc="-4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by</a:t>
            </a:r>
            <a:r>
              <a:rPr sz="2400" spc="-5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spc="-20" dirty="0">
                <a:solidFill>
                  <a:srgbClr val="111E46"/>
                </a:solidFill>
                <a:latin typeface="Calibri"/>
                <a:cs typeface="Calibri"/>
              </a:rPr>
              <a:t>ship</a:t>
            </a:r>
            <a:endParaRPr sz="2400">
              <a:latin typeface="Calibri"/>
              <a:cs typeface="Calibri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1010818" y="4186250"/>
            <a:ext cx="5184140" cy="7092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42265" marR="25400" indent="-342265" algn="r">
              <a:lnSpc>
                <a:spcPts val="2690"/>
              </a:lnSpc>
              <a:spcBef>
                <a:spcPts val="100"/>
              </a:spcBef>
              <a:buFont typeface="Wingdings"/>
              <a:buChar char=""/>
              <a:tabLst>
                <a:tab pos="342265" algn="l"/>
                <a:tab pos="1247775" algn="l"/>
                <a:tab pos="2313305" algn="l"/>
                <a:tab pos="2851150" algn="l"/>
                <a:tab pos="4265930" algn="l"/>
              </a:tabLst>
            </a:pPr>
            <a:r>
              <a:rPr sz="2400" spc="-10" dirty="0">
                <a:solidFill>
                  <a:srgbClr val="111E46"/>
                </a:solidFill>
                <a:latin typeface="Calibri"/>
                <a:cs typeface="Calibri"/>
              </a:rPr>
              <a:t>Acted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	</a:t>
            </a:r>
            <a:r>
              <a:rPr sz="2400" spc="-10" dirty="0">
                <a:solidFill>
                  <a:srgbClr val="111E46"/>
                </a:solidFill>
                <a:latin typeface="Calibri"/>
                <a:cs typeface="Calibri"/>
              </a:rPr>
              <a:t>against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	</a:t>
            </a:r>
            <a:r>
              <a:rPr sz="2400" spc="-25" dirty="0">
                <a:solidFill>
                  <a:srgbClr val="111E46"/>
                </a:solidFill>
                <a:latin typeface="Calibri"/>
                <a:cs typeface="Calibri"/>
              </a:rPr>
              <a:t>his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	</a:t>
            </a:r>
            <a:r>
              <a:rPr sz="2400" spc="-10" dirty="0">
                <a:solidFill>
                  <a:srgbClr val="111E46"/>
                </a:solidFill>
                <a:latin typeface="Calibri"/>
                <a:cs typeface="Calibri"/>
              </a:rPr>
              <a:t>superiors’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	</a:t>
            </a:r>
            <a:r>
              <a:rPr sz="2400" spc="-10" dirty="0">
                <a:solidFill>
                  <a:srgbClr val="111E46"/>
                </a:solidFill>
                <a:latin typeface="Calibri"/>
                <a:cs typeface="Calibri"/>
              </a:rPr>
              <a:t>orders,</a:t>
            </a:r>
            <a:endParaRPr sz="2400">
              <a:latin typeface="Calibri"/>
              <a:cs typeface="Calibri"/>
            </a:endParaRPr>
          </a:p>
          <a:p>
            <a:pPr marR="5080" algn="r">
              <a:lnSpc>
                <a:spcPts val="2690"/>
              </a:lnSpc>
            </a:pPr>
            <a:r>
              <a:rPr sz="2400" spc="-10" dirty="0">
                <a:solidFill>
                  <a:srgbClr val="111E46"/>
                </a:solidFill>
                <a:latin typeface="Calibri"/>
                <a:cs typeface="Calibri"/>
              </a:rPr>
              <a:t>Among</a:t>
            </a:r>
            <a:endParaRPr sz="2400">
              <a:latin typeface="Calibri"/>
              <a:cs typeface="Calibri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6336284" y="4186250"/>
            <a:ext cx="596900" cy="7092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R="6985" algn="r">
              <a:lnSpc>
                <a:spcPts val="2690"/>
              </a:lnSpc>
              <a:spcBef>
                <a:spcPts val="100"/>
              </a:spcBef>
            </a:pPr>
            <a:r>
              <a:rPr sz="2400" spc="-10" dirty="0">
                <a:solidFill>
                  <a:srgbClr val="111E46"/>
                </a:solidFill>
                <a:latin typeface="Calibri"/>
                <a:cs typeface="Calibri"/>
              </a:rPr>
              <a:t>later</a:t>
            </a:r>
            <a:endParaRPr sz="2400">
              <a:latin typeface="Calibri"/>
              <a:cs typeface="Calibri"/>
            </a:endParaRPr>
          </a:p>
          <a:p>
            <a:pPr marR="5080" algn="r">
              <a:lnSpc>
                <a:spcPts val="2690"/>
              </a:lnSpc>
            </a:pPr>
            <a:r>
              <a:rPr sz="2400" spc="-25" dirty="0">
                <a:solidFill>
                  <a:srgbClr val="111E46"/>
                </a:solidFill>
                <a:latin typeface="Calibri"/>
                <a:cs typeface="Calibri"/>
              </a:rPr>
              <a:t>the</a:t>
            </a:r>
            <a:endParaRPr sz="2400">
              <a:latin typeface="Calibri"/>
              <a:cs typeface="Calibri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1353692" y="4503801"/>
            <a:ext cx="3632200" cy="709930"/>
          </a:xfrm>
          <a:prstGeom prst="rect">
            <a:avLst/>
          </a:prstGeom>
        </p:spPr>
        <p:txBody>
          <a:bodyPr vert="horz" wrap="square" lIns="0" tIns="62230" rIns="0" bIns="0" rtlCol="0">
            <a:spAutoFit/>
          </a:bodyPr>
          <a:lstStyle/>
          <a:p>
            <a:pPr marL="12700" marR="5080">
              <a:lnSpc>
                <a:spcPts val="2510"/>
              </a:lnSpc>
              <a:spcBef>
                <a:spcPts val="490"/>
              </a:spcBef>
              <a:tabLst>
                <a:tab pos="1678305" algn="l"/>
                <a:tab pos="2266950" algn="l"/>
              </a:tabLst>
            </a:pPr>
            <a:r>
              <a:rPr sz="2400" spc="-10" dirty="0">
                <a:solidFill>
                  <a:srgbClr val="111E46"/>
                </a:solidFill>
                <a:latin typeface="Calibri"/>
                <a:cs typeface="Calibri"/>
              </a:rPr>
              <a:t>recognized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	</a:t>
            </a:r>
            <a:r>
              <a:rPr sz="2400" spc="-25" dirty="0">
                <a:solidFill>
                  <a:srgbClr val="111E46"/>
                </a:solidFill>
                <a:latin typeface="Calibri"/>
                <a:cs typeface="Calibri"/>
              </a:rPr>
              <a:t>as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	</a:t>
            </a:r>
            <a:r>
              <a:rPr sz="2400" spc="-10" dirty="0">
                <a:solidFill>
                  <a:srgbClr val="111E46"/>
                </a:solidFill>
                <a:latin typeface="Calibri"/>
                <a:cs typeface="Calibri"/>
              </a:rPr>
              <a:t>“Righteous Nations”</a:t>
            </a:r>
            <a:endParaRPr sz="2400">
              <a:latin typeface="Calibri"/>
              <a:cs typeface="Calibri"/>
            </a:endParaRPr>
          </a:p>
        </p:txBody>
      </p:sp>
      <p:sp>
        <p:nvSpPr>
          <p:cNvPr id="6" name="object 6" descr="$PPTXTitle"/>
          <p:cNvSpPr txBox="1">
            <a:spLocks noGrp="1"/>
          </p:cNvSpPr>
          <p:nvPr>
            <p:ph type="title"/>
          </p:nvPr>
        </p:nvSpPr>
        <p:spPr>
          <a:xfrm>
            <a:off x="0" y="578154"/>
            <a:ext cx="3148330" cy="671830"/>
          </a:xfrm>
          <a:prstGeom prst="rect">
            <a:avLst/>
          </a:prstGeom>
          <a:solidFill>
            <a:srgbClr val="1889B0"/>
          </a:solidFill>
        </p:spPr>
        <p:txBody>
          <a:bodyPr vert="horz" wrap="square" lIns="0" tIns="0" rIns="0" bIns="0" rtlCol="0">
            <a:spAutoFit/>
          </a:bodyPr>
          <a:lstStyle/>
          <a:p>
            <a:pPr marL="890905">
              <a:lnSpc>
                <a:spcPct val="100000"/>
              </a:lnSpc>
            </a:pPr>
            <a:r>
              <a:rPr spc="-10" dirty="0"/>
              <a:t>Visas</a:t>
            </a:r>
          </a:p>
        </p:txBody>
      </p:sp>
      <p:pic>
        <p:nvPicPr>
          <p:cNvPr id="7" name="object 7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9466198" y="1766189"/>
            <a:ext cx="2056510" cy="3090291"/>
          </a:xfrm>
          <a:prstGeom prst="rect">
            <a:avLst/>
          </a:prstGeom>
        </p:spPr>
      </p:pic>
      <p:pic>
        <p:nvPicPr>
          <p:cNvPr id="8" name="object 8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7272401" y="1766189"/>
            <a:ext cx="2056510" cy="3090291"/>
          </a:xfrm>
          <a:prstGeom prst="rect">
            <a:avLst/>
          </a:prstGeom>
        </p:spPr>
      </p:pic>
      <p:sp>
        <p:nvSpPr>
          <p:cNvPr id="9" name="object 9"/>
          <p:cNvSpPr txBox="1"/>
          <p:nvPr/>
        </p:nvSpPr>
        <p:spPr>
          <a:xfrm>
            <a:off x="10098405" y="4979034"/>
            <a:ext cx="1346200" cy="221615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1250" dirty="0">
                <a:latin typeface="Calibri"/>
                <a:cs typeface="Calibri"/>
              </a:rPr>
              <a:t>Source:</a:t>
            </a:r>
            <a:r>
              <a:rPr sz="1250" spc="-15" dirty="0">
                <a:latin typeface="Calibri"/>
                <a:cs typeface="Calibri"/>
              </a:rPr>
              <a:t> </a:t>
            </a:r>
            <a:r>
              <a:rPr sz="1250" dirty="0">
                <a:latin typeface="Calibri"/>
                <a:cs typeface="Calibri"/>
              </a:rPr>
              <a:t>Yad</a:t>
            </a:r>
            <a:r>
              <a:rPr sz="1250" spc="-10" dirty="0">
                <a:latin typeface="Calibri"/>
                <a:cs typeface="Calibri"/>
              </a:rPr>
              <a:t> Vashem</a:t>
            </a:r>
            <a:endParaRPr sz="125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010818" y="1836801"/>
            <a:ext cx="5880100" cy="3249295"/>
          </a:xfrm>
          <a:prstGeom prst="rect">
            <a:avLst/>
          </a:prstGeom>
        </p:spPr>
        <p:txBody>
          <a:bodyPr vert="horz" wrap="square" lIns="0" tIns="62230" rIns="0" bIns="0" rtlCol="0">
            <a:spAutoFit/>
          </a:bodyPr>
          <a:lstStyle/>
          <a:p>
            <a:pPr marL="354965" marR="6350" indent="-342900">
              <a:lnSpc>
                <a:spcPts val="2510"/>
              </a:lnSpc>
              <a:spcBef>
                <a:spcPts val="490"/>
              </a:spcBef>
              <a:buClr>
                <a:srgbClr val="111E46"/>
              </a:buClr>
              <a:buFont typeface="Wingdings"/>
              <a:buChar char=""/>
              <a:tabLst>
                <a:tab pos="354965" algn="l"/>
                <a:tab pos="1158240" algn="l"/>
                <a:tab pos="2037714" algn="l"/>
                <a:tab pos="2663190" algn="l"/>
                <a:tab pos="4002404" algn="l"/>
                <a:tab pos="4805680" algn="l"/>
              </a:tabLst>
            </a:pPr>
            <a:r>
              <a:rPr sz="2400" spc="-25" dirty="0">
                <a:solidFill>
                  <a:srgbClr val="111E46"/>
                </a:solidFill>
                <a:latin typeface="Calibri"/>
                <a:cs typeface="Calibri"/>
              </a:rPr>
              <a:t>Who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	</a:t>
            </a:r>
            <a:r>
              <a:rPr sz="2400" spc="-20" dirty="0">
                <a:solidFill>
                  <a:srgbClr val="111E46"/>
                </a:solidFill>
                <a:latin typeface="Calibri"/>
                <a:cs typeface="Calibri"/>
              </a:rPr>
              <a:t>Were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	</a:t>
            </a:r>
            <a:r>
              <a:rPr sz="2400" spc="-25" dirty="0">
                <a:solidFill>
                  <a:srgbClr val="111E46"/>
                </a:solidFill>
                <a:latin typeface="Calibri"/>
                <a:cs typeface="Calibri"/>
              </a:rPr>
              <a:t>the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	</a:t>
            </a:r>
            <a:r>
              <a:rPr sz="2400" spc="-10" dirty="0">
                <a:solidFill>
                  <a:srgbClr val="111E46"/>
                </a:solidFill>
                <a:latin typeface="Calibri"/>
                <a:cs typeface="Calibri"/>
              </a:rPr>
              <a:t>Refugees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	</a:t>
            </a:r>
            <a:r>
              <a:rPr sz="2400" spc="-25" dirty="0">
                <a:solidFill>
                  <a:srgbClr val="111E46"/>
                </a:solidFill>
                <a:latin typeface="Calibri"/>
                <a:cs typeface="Calibri"/>
              </a:rPr>
              <a:t>Who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	</a:t>
            </a:r>
            <a:r>
              <a:rPr sz="2400" spc="-20" dirty="0">
                <a:solidFill>
                  <a:srgbClr val="111E46"/>
                </a:solidFill>
                <a:latin typeface="Calibri"/>
                <a:cs typeface="Calibri"/>
              </a:rPr>
              <a:t>Reached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Shanghai?</a:t>
            </a:r>
            <a:r>
              <a:rPr sz="2400" spc="-7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Routes</a:t>
            </a:r>
            <a:r>
              <a:rPr sz="2400" spc="-7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and</a:t>
            </a:r>
            <a:r>
              <a:rPr sz="2400" spc="-6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First</a:t>
            </a:r>
            <a:r>
              <a:rPr sz="2400" spc="-8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spc="-10" dirty="0">
                <a:solidFill>
                  <a:srgbClr val="111E46"/>
                </a:solidFill>
                <a:latin typeface="Calibri"/>
                <a:cs typeface="Calibri"/>
              </a:rPr>
              <a:t>Impressions</a:t>
            </a:r>
            <a:endParaRPr sz="2400">
              <a:latin typeface="Calibri"/>
              <a:cs typeface="Calibri"/>
            </a:endParaRPr>
          </a:p>
          <a:p>
            <a:pPr marL="354965" indent="-342265">
              <a:lnSpc>
                <a:spcPts val="2280"/>
              </a:lnSpc>
              <a:buFont typeface="Wingdings"/>
              <a:buChar char=""/>
              <a:tabLst>
                <a:tab pos="354965" algn="l"/>
              </a:tabLst>
            </a:pP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Mostly</a:t>
            </a:r>
            <a:r>
              <a:rPr sz="2400" spc="31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from</a:t>
            </a:r>
            <a:r>
              <a:rPr sz="2400" spc="30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Austria,</a:t>
            </a:r>
            <a:r>
              <a:rPr sz="2400" spc="31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Germany,</a:t>
            </a:r>
            <a:r>
              <a:rPr sz="2400" spc="31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Poland</a:t>
            </a:r>
            <a:r>
              <a:rPr sz="2400" spc="31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spc="-25" dirty="0">
                <a:solidFill>
                  <a:srgbClr val="111E46"/>
                </a:solidFill>
                <a:latin typeface="Calibri"/>
                <a:cs typeface="Calibri"/>
              </a:rPr>
              <a:t>and</a:t>
            </a:r>
            <a:endParaRPr sz="2400">
              <a:latin typeface="Calibri"/>
              <a:cs typeface="Calibri"/>
            </a:endParaRPr>
          </a:p>
          <a:p>
            <a:pPr marL="354965">
              <a:lnSpc>
                <a:spcPts val="2505"/>
              </a:lnSpc>
            </a:pP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other</a:t>
            </a:r>
            <a:r>
              <a:rPr sz="2400" spc="-4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spc="-20" dirty="0">
                <a:solidFill>
                  <a:srgbClr val="111E46"/>
                </a:solidFill>
                <a:latin typeface="Calibri"/>
                <a:cs typeface="Calibri"/>
              </a:rPr>
              <a:t>Central/Eastern</a:t>
            </a:r>
            <a:r>
              <a:rPr sz="2400" spc="-6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spc="-10" dirty="0">
                <a:solidFill>
                  <a:srgbClr val="111E46"/>
                </a:solidFill>
                <a:latin typeface="Calibri"/>
                <a:cs typeface="Calibri"/>
              </a:rPr>
              <a:t>European</a:t>
            </a:r>
            <a:r>
              <a:rPr sz="2400" spc="-3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spc="-10" dirty="0">
                <a:solidFill>
                  <a:srgbClr val="111E46"/>
                </a:solidFill>
                <a:latin typeface="Calibri"/>
                <a:cs typeface="Calibri"/>
              </a:rPr>
              <a:t>countries</a:t>
            </a:r>
            <a:endParaRPr sz="2400">
              <a:latin typeface="Calibri"/>
              <a:cs typeface="Calibri"/>
            </a:endParaRPr>
          </a:p>
          <a:p>
            <a:pPr marL="354965" marR="5080" indent="-342900">
              <a:lnSpc>
                <a:spcPts val="2500"/>
              </a:lnSpc>
              <a:spcBef>
                <a:spcPts val="215"/>
              </a:spcBef>
              <a:buFont typeface="Wingdings"/>
              <a:buChar char=""/>
              <a:tabLst>
                <a:tab pos="354965" algn="l"/>
                <a:tab pos="1144905" algn="l"/>
                <a:tab pos="1979930" algn="l"/>
                <a:tab pos="2368550" algn="l"/>
                <a:tab pos="4165600" algn="l"/>
              </a:tabLst>
            </a:pPr>
            <a:r>
              <a:rPr sz="2400" spc="-20" dirty="0">
                <a:solidFill>
                  <a:srgbClr val="111E46"/>
                </a:solidFill>
                <a:latin typeface="Calibri"/>
                <a:cs typeface="Calibri"/>
              </a:rPr>
              <a:t>Wide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	</a:t>
            </a:r>
            <a:r>
              <a:rPr sz="2400" spc="-20" dirty="0">
                <a:solidFill>
                  <a:srgbClr val="111E46"/>
                </a:solidFill>
                <a:latin typeface="Calibri"/>
                <a:cs typeface="Calibri"/>
              </a:rPr>
              <a:t>range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	</a:t>
            </a:r>
            <a:r>
              <a:rPr sz="2400" spc="-25" dirty="0">
                <a:solidFill>
                  <a:srgbClr val="111E46"/>
                </a:solidFill>
                <a:latin typeface="Calibri"/>
                <a:cs typeface="Calibri"/>
              </a:rPr>
              <a:t>of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	</a:t>
            </a:r>
            <a:r>
              <a:rPr sz="2400" spc="-10" dirty="0">
                <a:solidFill>
                  <a:srgbClr val="111E46"/>
                </a:solidFill>
                <a:latin typeface="Calibri"/>
                <a:cs typeface="Calibri"/>
              </a:rPr>
              <a:t>backgrounds: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	</a:t>
            </a:r>
            <a:r>
              <a:rPr sz="2400" spc="-10" dirty="0">
                <a:solidFill>
                  <a:srgbClr val="111E46"/>
                </a:solidFill>
                <a:latin typeface="Calibri"/>
                <a:cs typeface="Calibri"/>
              </a:rPr>
              <a:t>professionals, shopkeepers,</a:t>
            </a:r>
            <a:r>
              <a:rPr sz="2400" spc="-5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artisans,</a:t>
            </a:r>
            <a:r>
              <a:rPr sz="2400" spc="-4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spc="-10" dirty="0">
                <a:solidFill>
                  <a:srgbClr val="111E46"/>
                </a:solidFill>
                <a:latin typeface="Calibri"/>
                <a:cs typeface="Calibri"/>
              </a:rPr>
              <a:t>students,</a:t>
            </a:r>
            <a:r>
              <a:rPr sz="2400" spc="-3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spc="-10" dirty="0">
                <a:solidFill>
                  <a:srgbClr val="111E46"/>
                </a:solidFill>
                <a:latin typeface="Calibri"/>
                <a:cs typeface="Calibri"/>
              </a:rPr>
              <a:t>families</a:t>
            </a:r>
            <a:endParaRPr sz="2400">
              <a:latin typeface="Calibri"/>
              <a:cs typeface="Calibri"/>
            </a:endParaRPr>
          </a:p>
          <a:p>
            <a:pPr marL="354965" indent="-342265">
              <a:lnSpc>
                <a:spcPts val="2285"/>
              </a:lnSpc>
              <a:buFont typeface="Wingdings"/>
              <a:buChar char=""/>
              <a:tabLst>
                <a:tab pos="354965" algn="l"/>
              </a:tabLst>
            </a:pP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Many</a:t>
            </a:r>
            <a:r>
              <a:rPr sz="2400" spc="39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were</a:t>
            </a:r>
            <a:r>
              <a:rPr sz="2400" spc="40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urban</a:t>
            </a:r>
            <a:r>
              <a:rPr sz="2400" spc="40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spc="-10" dirty="0">
                <a:solidFill>
                  <a:srgbClr val="111E46"/>
                </a:solidFill>
                <a:latin typeface="Calibri"/>
                <a:cs typeface="Calibri"/>
              </a:rPr>
              <a:t>middle-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class</a:t>
            </a:r>
            <a:r>
              <a:rPr sz="2400" spc="39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but</a:t>
            </a:r>
            <a:r>
              <a:rPr sz="2400" spc="39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spc="-10" dirty="0">
                <a:solidFill>
                  <a:srgbClr val="111E46"/>
                </a:solidFill>
                <a:latin typeface="Calibri"/>
                <a:cs typeface="Calibri"/>
              </a:rPr>
              <a:t>arrived</a:t>
            </a:r>
            <a:endParaRPr sz="2400">
              <a:latin typeface="Calibri"/>
              <a:cs typeface="Calibri"/>
            </a:endParaRPr>
          </a:p>
          <a:p>
            <a:pPr marL="354965">
              <a:lnSpc>
                <a:spcPts val="2505"/>
              </a:lnSpc>
            </a:pP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with</a:t>
            </a:r>
            <a:r>
              <a:rPr sz="2400" spc="-6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very</a:t>
            </a:r>
            <a:r>
              <a:rPr sz="2400" spc="-3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limited</a:t>
            </a:r>
            <a:r>
              <a:rPr sz="2400" spc="-6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spc="-10" dirty="0">
                <a:solidFill>
                  <a:srgbClr val="111E46"/>
                </a:solidFill>
                <a:latin typeface="Calibri"/>
                <a:cs typeface="Calibri"/>
              </a:rPr>
              <a:t>resources</a:t>
            </a:r>
            <a:endParaRPr sz="2400">
              <a:latin typeface="Calibri"/>
              <a:cs typeface="Calibri"/>
            </a:endParaRPr>
          </a:p>
          <a:p>
            <a:pPr marL="354965" marR="5080" indent="-342900">
              <a:lnSpc>
                <a:spcPts val="2500"/>
              </a:lnSpc>
              <a:spcBef>
                <a:spcPts val="204"/>
              </a:spcBef>
              <a:buFont typeface="Wingdings"/>
              <a:buChar char=""/>
              <a:tabLst>
                <a:tab pos="354965" algn="l"/>
              </a:tabLst>
            </a:pP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They</a:t>
            </a:r>
            <a:r>
              <a:rPr sz="2400" spc="30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imagined</a:t>
            </a:r>
            <a:r>
              <a:rPr sz="2400" spc="31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an</a:t>
            </a:r>
            <a:r>
              <a:rPr sz="2400" spc="30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unknown</a:t>
            </a:r>
            <a:r>
              <a:rPr sz="2400" spc="30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“Far</a:t>
            </a:r>
            <a:r>
              <a:rPr sz="2400" spc="29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East”</a:t>
            </a:r>
            <a:r>
              <a:rPr sz="2400" spc="28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spc="-25" dirty="0">
                <a:solidFill>
                  <a:srgbClr val="111E46"/>
                </a:solidFill>
                <a:latin typeface="Calibri"/>
                <a:cs typeface="Calibri"/>
              </a:rPr>
              <a:t>and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landed</a:t>
            </a:r>
            <a:r>
              <a:rPr sz="2400" spc="-4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in</a:t>
            </a:r>
            <a:r>
              <a:rPr sz="2400" spc="-5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a</a:t>
            </a:r>
            <a:r>
              <a:rPr sz="2400" spc="-5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bustling,</a:t>
            </a:r>
            <a:r>
              <a:rPr sz="2400" spc="-6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divided</a:t>
            </a:r>
            <a:r>
              <a:rPr sz="2400" spc="-4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port</a:t>
            </a:r>
            <a:r>
              <a:rPr sz="2400" spc="-5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spc="-20" dirty="0">
                <a:solidFill>
                  <a:srgbClr val="111E46"/>
                </a:solidFill>
                <a:latin typeface="Calibri"/>
                <a:cs typeface="Calibri"/>
              </a:rPr>
              <a:t>city</a:t>
            </a:r>
            <a:endParaRPr sz="2400">
              <a:latin typeface="Calibri"/>
              <a:cs typeface="Calibri"/>
            </a:endParaRPr>
          </a:p>
        </p:txBody>
      </p:sp>
      <p:sp>
        <p:nvSpPr>
          <p:cNvPr id="3" name="object 3" descr="$PPTXTitle"/>
          <p:cNvSpPr txBox="1">
            <a:spLocks noGrp="1"/>
          </p:cNvSpPr>
          <p:nvPr>
            <p:ph type="title"/>
          </p:nvPr>
        </p:nvSpPr>
        <p:spPr>
          <a:xfrm>
            <a:off x="0" y="578154"/>
            <a:ext cx="3148330" cy="671830"/>
          </a:xfrm>
          <a:prstGeom prst="rect">
            <a:avLst/>
          </a:prstGeom>
          <a:solidFill>
            <a:srgbClr val="1889B0"/>
          </a:solidFill>
        </p:spPr>
        <p:txBody>
          <a:bodyPr vert="horz" wrap="square" lIns="0" tIns="0" rIns="0" bIns="0" rtlCol="0">
            <a:spAutoFit/>
          </a:bodyPr>
          <a:lstStyle/>
          <a:p>
            <a:pPr marL="890905">
              <a:lnSpc>
                <a:spcPct val="100000"/>
              </a:lnSpc>
            </a:pPr>
            <a:r>
              <a:rPr spc="-10" dirty="0"/>
              <a:t>Refugees</a:t>
            </a:r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324343" y="412369"/>
            <a:ext cx="3780917" cy="2703322"/>
          </a:xfrm>
          <a:prstGeom prst="rect">
            <a:avLst/>
          </a:prstGeom>
        </p:spPr>
      </p:pic>
      <p:pic>
        <p:nvPicPr>
          <p:cNvPr id="5" name="object 5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7324343" y="3281451"/>
            <a:ext cx="3780917" cy="3288538"/>
          </a:xfrm>
          <a:prstGeom prst="rect">
            <a:avLst/>
          </a:prstGeom>
        </p:spPr>
      </p:pic>
      <p:sp>
        <p:nvSpPr>
          <p:cNvPr id="6" name="object 6"/>
          <p:cNvSpPr txBox="1"/>
          <p:nvPr/>
        </p:nvSpPr>
        <p:spPr>
          <a:xfrm>
            <a:off x="4324603" y="6106159"/>
            <a:ext cx="2905125" cy="417195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1250" dirty="0">
                <a:latin typeface="Calibri"/>
                <a:cs typeface="Calibri"/>
              </a:rPr>
              <a:t>Source:</a:t>
            </a:r>
            <a:r>
              <a:rPr sz="1250" spc="50" dirty="0">
                <a:latin typeface="Calibri"/>
                <a:cs typeface="Calibri"/>
              </a:rPr>
              <a:t> </a:t>
            </a:r>
            <a:r>
              <a:rPr sz="1250" dirty="0">
                <a:latin typeface="Calibri"/>
                <a:cs typeface="Calibri"/>
              </a:rPr>
              <a:t>US</a:t>
            </a:r>
            <a:r>
              <a:rPr sz="1250" spc="55" dirty="0">
                <a:latin typeface="Calibri"/>
                <a:cs typeface="Calibri"/>
              </a:rPr>
              <a:t> </a:t>
            </a:r>
            <a:r>
              <a:rPr sz="1250" dirty="0">
                <a:latin typeface="Calibri"/>
                <a:cs typeface="Calibri"/>
              </a:rPr>
              <a:t>Holocaust</a:t>
            </a:r>
            <a:r>
              <a:rPr sz="1250" spc="35" dirty="0">
                <a:latin typeface="Calibri"/>
                <a:cs typeface="Calibri"/>
              </a:rPr>
              <a:t> </a:t>
            </a:r>
            <a:r>
              <a:rPr sz="1250" dirty="0">
                <a:latin typeface="Calibri"/>
                <a:cs typeface="Calibri"/>
              </a:rPr>
              <a:t>Memorial</a:t>
            </a:r>
            <a:r>
              <a:rPr sz="1250" spc="85" dirty="0">
                <a:latin typeface="Calibri"/>
                <a:cs typeface="Calibri"/>
              </a:rPr>
              <a:t> </a:t>
            </a:r>
            <a:r>
              <a:rPr sz="1250" dirty="0">
                <a:latin typeface="Calibri"/>
                <a:cs typeface="Calibri"/>
              </a:rPr>
              <a:t>Museum</a:t>
            </a:r>
            <a:r>
              <a:rPr sz="1250" spc="65" dirty="0">
                <a:latin typeface="Calibri"/>
                <a:cs typeface="Calibri"/>
              </a:rPr>
              <a:t> </a:t>
            </a:r>
            <a:r>
              <a:rPr sz="1250" spc="-50" dirty="0">
                <a:latin typeface="Calibri"/>
                <a:cs typeface="Calibri"/>
              </a:rPr>
              <a:t>/</a:t>
            </a:r>
            <a:endParaRPr sz="1250">
              <a:latin typeface="Calibri"/>
              <a:cs typeface="Calibri"/>
            </a:endParaRPr>
          </a:p>
          <a:p>
            <a:pPr marL="559435">
              <a:lnSpc>
                <a:spcPct val="100000"/>
              </a:lnSpc>
              <a:spcBef>
                <a:spcPts val="40"/>
              </a:spcBef>
            </a:pPr>
            <a:r>
              <a:rPr sz="1250" dirty="0">
                <a:latin typeface="Calibri"/>
                <a:cs typeface="Calibri"/>
              </a:rPr>
              <a:t>Shanghai</a:t>
            </a:r>
            <a:r>
              <a:rPr sz="1250" spc="60" dirty="0">
                <a:latin typeface="Calibri"/>
                <a:cs typeface="Calibri"/>
              </a:rPr>
              <a:t> </a:t>
            </a:r>
            <a:r>
              <a:rPr sz="1250" dirty="0">
                <a:latin typeface="Calibri"/>
                <a:cs typeface="Calibri"/>
              </a:rPr>
              <a:t>Jewish</a:t>
            </a:r>
            <a:r>
              <a:rPr sz="1250" spc="60" dirty="0">
                <a:latin typeface="Calibri"/>
                <a:cs typeface="Calibri"/>
              </a:rPr>
              <a:t> </a:t>
            </a:r>
            <a:r>
              <a:rPr sz="1250" dirty="0">
                <a:latin typeface="Calibri"/>
                <a:cs typeface="Calibri"/>
              </a:rPr>
              <a:t>Refugees</a:t>
            </a:r>
            <a:r>
              <a:rPr sz="1250" spc="45" dirty="0">
                <a:latin typeface="Calibri"/>
                <a:cs typeface="Calibri"/>
              </a:rPr>
              <a:t> </a:t>
            </a:r>
            <a:r>
              <a:rPr sz="1250" spc="-10" dirty="0">
                <a:latin typeface="Calibri"/>
                <a:cs typeface="Calibri"/>
              </a:rPr>
              <a:t>Museum</a:t>
            </a:r>
            <a:endParaRPr sz="125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010818" y="1645665"/>
            <a:ext cx="6600825" cy="293243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4965" indent="-342265">
              <a:lnSpc>
                <a:spcPts val="2695"/>
              </a:lnSpc>
              <a:spcBef>
                <a:spcPts val="100"/>
              </a:spcBef>
              <a:buClr>
                <a:srgbClr val="111E46"/>
              </a:buClr>
              <a:buFont typeface="Wingdings"/>
              <a:buChar char=""/>
              <a:tabLst>
                <a:tab pos="354965" algn="l"/>
              </a:tabLst>
            </a:pP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Life</a:t>
            </a:r>
            <a:r>
              <a:rPr sz="2400" spc="-8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in</a:t>
            </a:r>
            <a:r>
              <a:rPr sz="2400" spc="-8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Hongkou:</a:t>
            </a:r>
            <a:r>
              <a:rPr sz="2400" spc="-8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Between</a:t>
            </a:r>
            <a:r>
              <a:rPr sz="2400" spc="-9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Poverty</a:t>
            </a:r>
            <a:r>
              <a:rPr sz="2400" spc="-8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and</a:t>
            </a:r>
            <a:r>
              <a:rPr sz="2400" spc="-8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spc="-10" dirty="0">
                <a:solidFill>
                  <a:srgbClr val="111E46"/>
                </a:solidFill>
                <a:latin typeface="Calibri"/>
                <a:cs typeface="Calibri"/>
              </a:rPr>
              <a:t>Community</a:t>
            </a:r>
            <a:endParaRPr sz="2400">
              <a:latin typeface="Calibri"/>
              <a:cs typeface="Calibri"/>
            </a:endParaRPr>
          </a:p>
          <a:p>
            <a:pPr marL="354965" marR="5080" indent="-342900">
              <a:lnSpc>
                <a:spcPts val="2500"/>
              </a:lnSpc>
              <a:spcBef>
                <a:spcPts val="215"/>
              </a:spcBef>
              <a:buFont typeface="Wingdings"/>
              <a:buChar char=""/>
              <a:tabLst>
                <a:tab pos="354965" algn="l"/>
                <a:tab pos="1676400" algn="l"/>
                <a:tab pos="2396490" algn="l"/>
                <a:tab pos="3585210" algn="l"/>
                <a:tab pos="4591050" algn="l"/>
                <a:tab pos="5681980" algn="l"/>
              </a:tabLst>
            </a:pPr>
            <a:r>
              <a:rPr sz="2400" spc="-10" dirty="0">
                <a:solidFill>
                  <a:srgbClr val="111E46"/>
                </a:solidFill>
                <a:latin typeface="Calibri"/>
                <a:cs typeface="Calibri"/>
              </a:rPr>
              <a:t>Crowded,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	</a:t>
            </a:r>
            <a:r>
              <a:rPr sz="2400" spc="-20" dirty="0">
                <a:solidFill>
                  <a:srgbClr val="111E46"/>
                </a:solidFill>
                <a:latin typeface="Calibri"/>
                <a:cs typeface="Calibri"/>
              </a:rPr>
              <a:t>poor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	</a:t>
            </a:r>
            <a:r>
              <a:rPr sz="2400" spc="-10" dirty="0">
                <a:solidFill>
                  <a:srgbClr val="111E46"/>
                </a:solidFill>
                <a:latin typeface="Calibri"/>
                <a:cs typeface="Calibri"/>
              </a:rPr>
              <a:t>housing;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	</a:t>
            </a:r>
            <a:r>
              <a:rPr sz="2400" spc="-10" dirty="0">
                <a:solidFill>
                  <a:srgbClr val="111E46"/>
                </a:solidFill>
                <a:latin typeface="Calibri"/>
                <a:cs typeface="Calibri"/>
              </a:rPr>
              <a:t>several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	</a:t>
            </a:r>
            <a:r>
              <a:rPr sz="2400" spc="-10" dirty="0">
                <a:solidFill>
                  <a:srgbClr val="111E46"/>
                </a:solidFill>
                <a:latin typeface="Calibri"/>
                <a:cs typeface="Calibri"/>
              </a:rPr>
              <a:t>families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	</a:t>
            </a:r>
            <a:r>
              <a:rPr sz="2400" spc="-10" dirty="0">
                <a:solidFill>
                  <a:srgbClr val="111E46"/>
                </a:solidFill>
                <a:latin typeface="Calibri"/>
                <a:cs typeface="Calibri"/>
              </a:rPr>
              <a:t>sharing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small</a:t>
            </a:r>
            <a:r>
              <a:rPr sz="2400" spc="-1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spc="-10" dirty="0">
                <a:solidFill>
                  <a:srgbClr val="111E46"/>
                </a:solidFill>
                <a:latin typeface="Calibri"/>
                <a:cs typeface="Calibri"/>
              </a:rPr>
              <a:t>rooms</a:t>
            </a:r>
            <a:endParaRPr sz="2400">
              <a:latin typeface="Calibri"/>
              <a:cs typeface="Calibri"/>
            </a:endParaRPr>
          </a:p>
          <a:p>
            <a:pPr marL="354965" indent="-342265">
              <a:lnSpc>
                <a:spcPts val="2285"/>
              </a:lnSpc>
              <a:buFont typeface="Wingdings"/>
              <a:buChar char=""/>
              <a:tabLst>
                <a:tab pos="354965" algn="l"/>
              </a:tabLst>
            </a:pP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Humanitarian</a:t>
            </a:r>
            <a:r>
              <a:rPr sz="2400" spc="30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support</a:t>
            </a:r>
            <a:r>
              <a:rPr sz="2400" spc="28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provided</a:t>
            </a:r>
            <a:r>
              <a:rPr sz="2400" spc="31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by</a:t>
            </a:r>
            <a:r>
              <a:rPr sz="2400" spc="31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the</a:t>
            </a:r>
            <a:r>
              <a:rPr sz="2400" spc="30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spc="-10" dirty="0">
                <a:solidFill>
                  <a:srgbClr val="111E46"/>
                </a:solidFill>
                <a:latin typeface="Calibri"/>
                <a:cs typeface="Calibri"/>
              </a:rPr>
              <a:t>American</a:t>
            </a:r>
            <a:endParaRPr sz="2400">
              <a:latin typeface="Calibri"/>
              <a:cs typeface="Calibri"/>
            </a:endParaRPr>
          </a:p>
          <a:p>
            <a:pPr marL="354965" marR="5715">
              <a:lnSpc>
                <a:spcPts val="2500"/>
              </a:lnSpc>
              <a:spcBef>
                <a:spcPts val="215"/>
              </a:spcBef>
              <a:tabLst>
                <a:tab pos="1348740" algn="l"/>
                <a:tab pos="2112645" algn="l"/>
                <a:tab pos="3754120" algn="l"/>
                <a:tab pos="5311775" algn="l"/>
                <a:tab pos="6121400" algn="l"/>
              </a:tabLst>
            </a:pPr>
            <a:r>
              <a:rPr sz="2400" spc="-10" dirty="0">
                <a:solidFill>
                  <a:srgbClr val="111E46"/>
                </a:solidFill>
                <a:latin typeface="Calibri"/>
                <a:cs typeface="Calibri"/>
              </a:rPr>
              <a:t>Jewish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	</a:t>
            </a:r>
            <a:r>
              <a:rPr sz="2400" spc="-20" dirty="0">
                <a:solidFill>
                  <a:srgbClr val="111E46"/>
                </a:solidFill>
                <a:latin typeface="Calibri"/>
                <a:cs typeface="Calibri"/>
              </a:rPr>
              <a:t>Joint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	</a:t>
            </a:r>
            <a:r>
              <a:rPr sz="2400" spc="-10" dirty="0">
                <a:solidFill>
                  <a:srgbClr val="111E46"/>
                </a:solidFill>
                <a:latin typeface="Calibri"/>
                <a:cs typeface="Calibri"/>
              </a:rPr>
              <a:t>Distribution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	</a:t>
            </a:r>
            <a:r>
              <a:rPr sz="2400" spc="-10" dirty="0">
                <a:solidFill>
                  <a:srgbClr val="111E46"/>
                </a:solidFill>
                <a:latin typeface="Calibri"/>
                <a:cs typeface="Calibri"/>
              </a:rPr>
              <a:t>Committee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	</a:t>
            </a:r>
            <a:r>
              <a:rPr sz="2400" spc="-10" dirty="0">
                <a:solidFill>
                  <a:srgbClr val="111E46"/>
                </a:solidFill>
                <a:latin typeface="Calibri"/>
                <a:cs typeface="Calibri"/>
              </a:rPr>
              <a:t>(JDC)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	</a:t>
            </a:r>
            <a:r>
              <a:rPr sz="2400" spc="-25" dirty="0">
                <a:solidFill>
                  <a:srgbClr val="111E46"/>
                </a:solidFill>
                <a:latin typeface="Calibri"/>
                <a:cs typeface="Calibri"/>
              </a:rPr>
              <a:t>and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various</a:t>
            </a:r>
            <a:r>
              <a:rPr sz="2400" spc="-7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local</a:t>
            </a:r>
            <a:r>
              <a:rPr sz="2400" spc="-7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spc="-10" dirty="0">
                <a:solidFill>
                  <a:srgbClr val="111E46"/>
                </a:solidFill>
                <a:latin typeface="Calibri"/>
                <a:cs typeface="Calibri"/>
              </a:rPr>
              <a:t>refugee</a:t>
            </a:r>
            <a:r>
              <a:rPr sz="2400" spc="-4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spc="-10" dirty="0">
                <a:solidFill>
                  <a:srgbClr val="111E46"/>
                </a:solidFill>
                <a:latin typeface="Calibri"/>
                <a:cs typeface="Calibri"/>
              </a:rPr>
              <a:t>committees</a:t>
            </a:r>
            <a:endParaRPr sz="2400">
              <a:latin typeface="Calibri"/>
              <a:cs typeface="Calibri"/>
            </a:endParaRPr>
          </a:p>
          <a:p>
            <a:pPr marL="354965" indent="-342265">
              <a:lnSpc>
                <a:spcPts val="2285"/>
              </a:lnSpc>
              <a:buFont typeface="Wingdings"/>
              <a:buChar char=""/>
              <a:tabLst>
                <a:tab pos="354965" algn="l"/>
                <a:tab pos="1710055" algn="l"/>
                <a:tab pos="2874645" algn="l"/>
                <a:tab pos="4093845" algn="l"/>
                <a:tab pos="5882005" algn="l"/>
              </a:tabLst>
            </a:pPr>
            <a:r>
              <a:rPr sz="2400" spc="-10" dirty="0">
                <a:solidFill>
                  <a:srgbClr val="111E46"/>
                </a:solidFill>
                <a:latin typeface="Calibri"/>
                <a:cs typeface="Calibri"/>
              </a:rPr>
              <a:t>Refugees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	</a:t>
            </a:r>
            <a:r>
              <a:rPr sz="2400" spc="-10" dirty="0">
                <a:solidFill>
                  <a:srgbClr val="111E46"/>
                </a:solidFill>
                <a:latin typeface="Calibri"/>
                <a:cs typeface="Calibri"/>
              </a:rPr>
              <a:t>created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	</a:t>
            </a:r>
            <a:r>
              <a:rPr sz="2400" spc="-10" dirty="0">
                <a:solidFill>
                  <a:srgbClr val="111E46"/>
                </a:solidFill>
                <a:latin typeface="Calibri"/>
                <a:cs typeface="Calibri"/>
              </a:rPr>
              <a:t>schools,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	</a:t>
            </a:r>
            <a:r>
              <a:rPr sz="2400" spc="-10" dirty="0">
                <a:solidFill>
                  <a:srgbClr val="111E46"/>
                </a:solidFill>
                <a:latin typeface="Calibri"/>
                <a:cs typeface="Calibri"/>
              </a:rPr>
              <a:t>newspapers,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	</a:t>
            </a:r>
            <a:r>
              <a:rPr sz="2400" spc="-10" dirty="0">
                <a:solidFill>
                  <a:srgbClr val="111E46"/>
                </a:solidFill>
                <a:latin typeface="Calibri"/>
                <a:cs typeface="Calibri"/>
              </a:rPr>
              <a:t>cafés,</a:t>
            </a:r>
            <a:endParaRPr sz="2400">
              <a:latin typeface="Calibri"/>
              <a:cs typeface="Calibri"/>
            </a:endParaRPr>
          </a:p>
          <a:p>
            <a:pPr marL="354965">
              <a:lnSpc>
                <a:spcPts val="2500"/>
              </a:lnSpc>
            </a:pP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theatres</a:t>
            </a:r>
            <a:r>
              <a:rPr sz="2400" spc="-6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to</a:t>
            </a:r>
            <a:r>
              <a:rPr sz="2400" spc="-8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spc="-10" dirty="0">
                <a:solidFill>
                  <a:srgbClr val="111E46"/>
                </a:solidFill>
                <a:latin typeface="Calibri"/>
                <a:cs typeface="Calibri"/>
              </a:rPr>
              <a:t>restore</a:t>
            </a:r>
            <a:r>
              <a:rPr sz="2400" spc="-6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“normal</a:t>
            </a:r>
            <a:r>
              <a:rPr sz="2400" spc="-7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spc="-10" dirty="0">
                <a:solidFill>
                  <a:srgbClr val="111E46"/>
                </a:solidFill>
                <a:latin typeface="Calibri"/>
                <a:cs typeface="Calibri"/>
              </a:rPr>
              <a:t>life”</a:t>
            </a:r>
            <a:endParaRPr sz="2400">
              <a:latin typeface="Calibri"/>
              <a:cs typeface="Calibri"/>
            </a:endParaRPr>
          </a:p>
          <a:p>
            <a:pPr marL="354965" indent="-342265">
              <a:lnSpc>
                <a:spcPts val="2690"/>
              </a:lnSpc>
              <a:buFont typeface="Wingdings"/>
              <a:buChar char=""/>
              <a:tabLst>
                <a:tab pos="354965" algn="l"/>
              </a:tabLst>
            </a:pP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A</a:t>
            </a:r>
            <a:r>
              <a:rPr sz="2400" spc="-5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fragile</a:t>
            </a:r>
            <a:r>
              <a:rPr sz="2400" spc="-3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but</a:t>
            </a:r>
            <a:r>
              <a:rPr sz="2400" spc="-4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vibrant</a:t>
            </a:r>
            <a:r>
              <a:rPr sz="2400" spc="-3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community</a:t>
            </a:r>
            <a:r>
              <a:rPr sz="2400" spc="-5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in</a:t>
            </a:r>
            <a:r>
              <a:rPr sz="2400" spc="-4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a</a:t>
            </a:r>
            <a:r>
              <a:rPr sz="2400" spc="-3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city</a:t>
            </a:r>
            <a:r>
              <a:rPr sz="2400" spc="-5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at</a:t>
            </a:r>
            <a:r>
              <a:rPr sz="2400" spc="-3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spc="-25" dirty="0">
                <a:solidFill>
                  <a:srgbClr val="111E46"/>
                </a:solidFill>
                <a:latin typeface="Calibri"/>
                <a:cs typeface="Calibri"/>
              </a:rPr>
              <a:t>war</a:t>
            </a:r>
            <a:endParaRPr sz="2400">
              <a:latin typeface="Calibri"/>
              <a:cs typeface="Calibri"/>
            </a:endParaRPr>
          </a:p>
        </p:txBody>
      </p:sp>
      <p:sp>
        <p:nvSpPr>
          <p:cNvPr id="3" name="object 3" descr="$PPTXTitle"/>
          <p:cNvSpPr txBox="1">
            <a:spLocks noGrp="1"/>
          </p:cNvSpPr>
          <p:nvPr>
            <p:ph type="title"/>
          </p:nvPr>
        </p:nvSpPr>
        <p:spPr>
          <a:xfrm>
            <a:off x="0" y="578154"/>
            <a:ext cx="3148330" cy="671830"/>
          </a:xfrm>
          <a:prstGeom prst="rect">
            <a:avLst/>
          </a:prstGeom>
          <a:solidFill>
            <a:srgbClr val="1889B0"/>
          </a:solidFill>
        </p:spPr>
        <p:txBody>
          <a:bodyPr vert="horz" wrap="square" lIns="0" tIns="0" rIns="0" bIns="0" rtlCol="0">
            <a:spAutoFit/>
          </a:bodyPr>
          <a:lstStyle/>
          <a:p>
            <a:pPr marL="890905">
              <a:lnSpc>
                <a:spcPct val="100000"/>
              </a:lnSpc>
            </a:pPr>
            <a:r>
              <a:rPr dirty="0"/>
              <a:t>Daily</a:t>
            </a:r>
            <a:r>
              <a:rPr spc="-80" dirty="0"/>
              <a:t> </a:t>
            </a:r>
            <a:r>
              <a:rPr spc="-20" dirty="0"/>
              <a:t>Life</a:t>
            </a:r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902320" y="3452444"/>
            <a:ext cx="3594100" cy="2717291"/>
          </a:xfrm>
          <a:prstGeom prst="rect">
            <a:avLst/>
          </a:prstGeom>
        </p:spPr>
      </p:pic>
      <p:pic>
        <p:nvPicPr>
          <p:cNvPr id="5" name="object 5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7902320" y="686562"/>
            <a:ext cx="3594100" cy="2509519"/>
          </a:xfrm>
          <a:prstGeom prst="rect">
            <a:avLst/>
          </a:prstGeom>
        </p:spPr>
      </p:pic>
      <p:sp>
        <p:nvSpPr>
          <p:cNvPr id="6" name="object 6"/>
          <p:cNvSpPr txBox="1"/>
          <p:nvPr/>
        </p:nvSpPr>
        <p:spPr>
          <a:xfrm>
            <a:off x="4803140" y="5706262"/>
            <a:ext cx="2987675" cy="416559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559435" marR="5080" indent="-547370">
              <a:lnSpc>
                <a:spcPct val="102400"/>
              </a:lnSpc>
              <a:spcBef>
                <a:spcPts val="95"/>
              </a:spcBef>
            </a:pPr>
            <a:r>
              <a:rPr sz="1250" dirty="0">
                <a:latin typeface="Calibri"/>
                <a:cs typeface="Calibri"/>
              </a:rPr>
              <a:t>Source:</a:t>
            </a:r>
            <a:r>
              <a:rPr sz="1250" spc="45" dirty="0">
                <a:latin typeface="Calibri"/>
                <a:cs typeface="Calibri"/>
              </a:rPr>
              <a:t> </a:t>
            </a:r>
            <a:r>
              <a:rPr sz="1250" dirty="0">
                <a:latin typeface="Calibri"/>
                <a:cs typeface="Calibri"/>
              </a:rPr>
              <a:t>Shanghai</a:t>
            </a:r>
            <a:r>
              <a:rPr sz="1250" spc="60" dirty="0">
                <a:latin typeface="Calibri"/>
                <a:cs typeface="Calibri"/>
              </a:rPr>
              <a:t> </a:t>
            </a:r>
            <a:r>
              <a:rPr sz="1250" dirty="0">
                <a:latin typeface="Calibri"/>
                <a:cs typeface="Calibri"/>
              </a:rPr>
              <a:t>Jewish</a:t>
            </a:r>
            <a:r>
              <a:rPr sz="1250" spc="55" dirty="0">
                <a:latin typeface="Calibri"/>
                <a:cs typeface="Calibri"/>
              </a:rPr>
              <a:t> </a:t>
            </a:r>
            <a:r>
              <a:rPr sz="1250" dirty="0">
                <a:latin typeface="Calibri"/>
                <a:cs typeface="Calibri"/>
              </a:rPr>
              <a:t>Refugees</a:t>
            </a:r>
            <a:r>
              <a:rPr sz="1250" spc="40" dirty="0">
                <a:latin typeface="Calibri"/>
                <a:cs typeface="Calibri"/>
              </a:rPr>
              <a:t> </a:t>
            </a:r>
            <a:r>
              <a:rPr sz="1250" dirty="0">
                <a:latin typeface="Calibri"/>
                <a:cs typeface="Calibri"/>
              </a:rPr>
              <a:t>Museum</a:t>
            </a:r>
            <a:r>
              <a:rPr sz="1250" spc="60" dirty="0">
                <a:latin typeface="Calibri"/>
                <a:cs typeface="Calibri"/>
              </a:rPr>
              <a:t> </a:t>
            </a:r>
            <a:r>
              <a:rPr sz="1250" spc="-50" dirty="0">
                <a:latin typeface="Calibri"/>
                <a:cs typeface="Calibri"/>
              </a:rPr>
              <a:t>/ </a:t>
            </a:r>
            <a:r>
              <a:rPr sz="1250" dirty="0">
                <a:latin typeface="Calibri"/>
                <a:cs typeface="Calibri"/>
              </a:rPr>
              <a:t>US</a:t>
            </a:r>
            <a:r>
              <a:rPr sz="1250" spc="55" dirty="0">
                <a:latin typeface="Calibri"/>
                <a:cs typeface="Calibri"/>
              </a:rPr>
              <a:t> </a:t>
            </a:r>
            <a:r>
              <a:rPr sz="1250" dirty="0">
                <a:latin typeface="Calibri"/>
                <a:cs typeface="Calibri"/>
              </a:rPr>
              <a:t>Holocaust</a:t>
            </a:r>
            <a:r>
              <a:rPr sz="1250" spc="35" dirty="0">
                <a:latin typeface="Calibri"/>
                <a:cs typeface="Calibri"/>
              </a:rPr>
              <a:t> </a:t>
            </a:r>
            <a:r>
              <a:rPr sz="1250" dirty="0">
                <a:latin typeface="Calibri"/>
                <a:cs typeface="Calibri"/>
              </a:rPr>
              <a:t>Memorial</a:t>
            </a:r>
            <a:r>
              <a:rPr sz="1250" spc="90" dirty="0">
                <a:latin typeface="Calibri"/>
                <a:cs typeface="Calibri"/>
              </a:rPr>
              <a:t> </a:t>
            </a:r>
            <a:r>
              <a:rPr sz="1250" spc="-10" dirty="0">
                <a:latin typeface="Calibri"/>
                <a:cs typeface="Calibri"/>
              </a:rPr>
              <a:t>Museum</a:t>
            </a:r>
            <a:endParaRPr sz="125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899529" y="3244672"/>
            <a:ext cx="4841875" cy="2529459"/>
          </a:xfrm>
          <a:prstGeom prst="rect">
            <a:avLst/>
          </a:prstGeom>
        </p:spPr>
      </p:pic>
      <p:sp>
        <p:nvSpPr>
          <p:cNvPr id="3" name="object 3"/>
          <p:cNvSpPr txBox="1"/>
          <p:nvPr/>
        </p:nvSpPr>
        <p:spPr>
          <a:xfrm>
            <a:off x="1010818" y="1645665"/>
            <a:ext cx="248158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4965" indent="-342265">
              <a:lnSpc>
                <a:spcPct val="100000"/>
              </a:lnSpc>
              <a:spcBef>
                <a:spcPts val="100"/>
              </a:spcBef>
              <a:buClr>
                <a:srgbClr val="111E46"/>
              </a:buClr>
              <a:buFont typeface="Wingdings"/>
              <a:buChar char=""/>
              <a:tabLst>
                <a:tab pos="354965" algn="l"/>
                <a:tab pos="1335405" algn="l"/>
              </a:tabLst>
            </a:pPr>
            <a:r>
              <a:rPr sz="2400" spc="-10" dirty="0">
                <a:solidFill>
                  <a:srgbClr val="111E46"/>
                </a:solidFill>
                <a:latin typeface="Calibri"/>
                <a:cs typeface="Calibri"/>
              </a:rPr>
              <a:t>Under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	</a:t>
            </a:r>
            <a:r>
              <a:rPr sz="2400" spc="-10" dirty="0">
                <a:solidFill>
                  <a:srgbClr val="111E46"/>
                </a:solidFill>
                <a:latin typeface="Calibri"/>
                <a:cs typeface="Calibri"/>
              </a:rPr>
              <a:t>Japanese</a:t>
            </a:r>
            <a:endParaRPr sz="2400">
              <a:latin typeface="Calibri"/>
              <a:cs typeface="Calibri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3672078" y="1645665"/>
            <a:ext cx="303847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845819" algn="l"/>
                <a:tab pos="1511935" algn="l"/>
              </a:tabLst>
            </a:pPr>
            <a:r>
              <a:rPr sz="2400" spc="-10" dirty="0">
                <a:solidFill>
                  <a:srgbClr val="111E46"/>
                </a:solidFill>
                <a:latin typeface="Calibri"/>
                <a:cs typeface="Calibri"/>
              </a:rPr>
              <a:t>Rule: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	</a:t>
            </a:r>
            <a:r>
              <a:rPr sz="2400" spc="-25" dirty="0">
                <a:solidFill>
                  <a:srgbClr val="111E46"/>
                </a:solidFill>
                <a:latin typeface="Calibri"/>
                <a:cs typeface="Calibri"/>
              </a:rPr>
              <a:t>The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	</a:t>
            </a:r>
            <a:r>
              <a:rPr sz="2400" spc="-10" dirty="0">
                <a:solidFill>
                  <a:srgbClr val="111E46"/>
                </a:solidFill>
                <a:latin typeface="Calibri"/>
                <a:cs typeface="Calibri"/>
              </a:rPr>
              <a:t>“Designated</a:t>
            </a:r>
            <a:endParaRPr sz="2400">
              <a:latin typeface="Calibri"/>
              <a:cs typeface="Calibri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1010818" y="1964182"/>
            <a:ext cx="5702935" cy="13442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4965" algn="just">
              <a:lnSpc>
                <a:spcPts val="2690"/>
              </a:lnSpc>
              <a:spcBef>
                <a:spcPts val="100"/>
              </a:spcBef>
            </a:pP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Area</a:t>
            </a:r>
            <a:r>
              <a:rPr sz="2400" spc="-6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for</a:t>
            </a:r>
            <a:r>
              <a:rPr sz="2400" spc="-6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spc="-10" dirty="0">
                <a:solidFill>
                  <a:srgbClr val="111E46"/>
                </a:solidFill>
                <a:latin typeface="Calibri"/>
                <a:cs typeface="Calibri"/>
              </a:rPr>
              <a:t>Stateless</a:t>
            </a:r>
            <a:r>
              <a:rPr sz="2400" spc="-6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spc="-10" dirty="0">
                <a:solidFill>
                  <a:srgbClr val="111E46"/>
                </a:solidFill>
                <a:latin typeface="Calibri"/>
                <a:cs typeface="Calibri"/>
              </a:rPr>
              <a:t>Refugees”</a:t>
            </a:r>
            <a:endParaRPr sz="2400">
              <a:latin typeface="Calibri"/>
              <a:cs typeface="Calibri"/>
            </a:endParaRPr>
          </a:p>
          <a:p>
            <a:pPr marL="354965" marR="5080" indent="-342900" algn="just">
              <a:lnSpc>
                <a:spcPct val="86900"/>
              </a:lnSpc>
              <a:spcBef>
                <a:spcPts val="185"/>
              </a:spcBef>
              <a:buFont typeface="Wingdings"/>
              <a:buChar char=""/>
              <a:tabLst>
                <a:tab pos="354965" algn="l"/>
              </a:tabLst>
            </a:pP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February</a:t>
            </a:r>
            <a:r>
              <a:rPr sz="2400" spc="340" dirty="0">
                <a:solidFill>
                  <a:srgbClr val="111E46"/>
                </a:solidFill>
                <a:latin typeface="Calibri"/>
                <a:cs typeface="Calibri"/>
              </a:rPr>
              <a:t>  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1943:</a:t>
            </a:r>
            <a:r>
              <a:rPr sz="2400" spc="350" dirty="0">
                <a:solidFill>
                  <a:srgbClr val="111E46"/>
                </a:solidFill>
                <a:latin typeface="Calibri"/>
                <a:cs typeface="Calibri"/>
              </a:rPr>
              <a:t>  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Japanese</a:t>
            </a:r>
            <a:r>
              <a:rPr sz="2400" spc="350" dirty="0">
                <a:solidFill>
                  <a:srgbClr val="111E46"/>
                </a:solidFill>
                <a:latin typeface="Calibri"/>
                <a:cs typeface="Calibri"/>
              </a:rPr>
              <a:t>   </a:t>
            </a:r>
            <a:r>
              <a:rPr sz="2400" spc="-10" dirty="0">
                <a:solidFill>
                  <a:srgbClr val="111E46"/>
                </a:solidFill>
                <a:latin typeface="Calibri"/>
                <a:cs typeface="Calibri"/>
              </a:rPr>
              <a:t>authorities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establish</a:t>
            </a:r>
            <a:r>
              <a:rPr sz="2400" spc="26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a</a:t>
            </a:r>
            <a:r>
              <a:rPr sz="2400" spc="254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“Designated</a:t>
            </a:r>
            <a:r>
              <a:rPr sz="2400" spc="26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Area</a:t>
            </a:r>
            <a:r>
              <a:rPr sz="2400" spc="27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for</a:t>
            </a:r>
            <a:r>
              <a:rPr sz="2400" spc="254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spc="-10" dirty="0">
                <a:solidFill>
                  <a:srgbClr val="111E46"/>
                </a:solidFill>
                <a:latin typeface="Calibri"/>
                <a:cs typeface="Calibri"/>
              </a:rPr>
              <a:t>Stateless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Refugees”</a:t>
            </a:r>
            <a:r>
              <a:rPr sz="2400" spc="5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in</a:t>
            </a:r>
            <a:r>
              <a:rPr sz="2400" spc="5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Hongkou</a:t>
            </a:r>
            <a:r>
              <a:rPr sz="2400" spc="4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(commonly</a:t>
            </a:r>
            <a:r>
              <a:rPr sz="2400" spc="3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spc="-10" dirty="0">
                <a:solidFill>
                  <a:srgbClr val="111E46"/>
                </a:solidFill>
                <a:latin typeface="Calibri"/>
                <a:cs typeface="Calibri"/>
              </a:rPr>
              <a:t>referred</a:t>
            </a:r>
            <a:endParaRPr sz="2400">
              <a:latin typeface="Calibri"/>
              <a:cs typeface="Calibri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1010818" y="3234054"/>
            <a:ext cx="5701665" cy="293243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4965" algn="just">
              <a:lnSpc>
                <a:spcPts val="2690"/>
              </a:lnSpc>
              <a:spcBef>
                <a:spcPts val="100"/>
              </a:spcBef>
            </a:pP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to</a:t>
            </a:r>
            <a:r>
              <a:rPr sz="2400" spc="-2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as</a:t>
            </a:r>
            <a:r>
              <a:rPr sz="2400" spc="-3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the</a:t>
            </a:r>
            <a:r>
              <a:rPr sz="2400" spc="-1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Shanghai</a:t>
            </a:r>
            <a:r>
              <a:rPr sz="2400" spc="-3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spc="-10" dirty="0">
                <a:solidFill>
                  <a:srgbClr val="111E46"/>
                </a:solidFill>
                <a:latin typeface="Calibri"/>
                <a:cs typeface="Calibri"/>
              </a:rPr>
              <a:t>Ghetto)</a:t>
            </a:r>
            <a:endParaRPr sz="2400">
              <a:latin typeface="Calibri"/>
              <a:cs typeface="Calibri"/>
            </a:endParaRPr>
          </a:p>
          <a:p>
            <a:pPr marL="354965" marR="5715" indent="-342900" algn="just">
              <a:lnSpc>
                <a:spcPct val="86900"/>
              </a:lnSpc>
              <a:spcBef>
                <a:spcPts val="185"/>
              </a:spcBef>
              <a:buFont typeface="Wingdings"/>
              <a:buChar char=""/>
              <a:tabLst>
                <a:tab pos="354965" algn="l"/>
              </a:tabLst>
            </a:pP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About</a:t>
            </a:r>
            <a:r>
              <a:rPr sz="2400" spc="80" dirty="0">
                <a:solidFill>
                  <a:srgbClr val="111E46"/>
                </a:solidFill>
                <a:latin typeface="Calibri"/>
                <a:cs typeface="Calibri"/>
              </a:rPr>
              <a:t> 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18,000</a:t>
            </a:r>
            <a:r>
              <a:rPr sz="2400" spc="90" dirty="0">
                <a:solidFill>
                  <a:srgbClr val="111E46"/>
                </a:solidFill>
                <a:latin typeface="Calibri"/>
                <a:cs typeface="Calibri"/>
              </a:rPr>
              <a:t> 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Jews</a:t>
            </a:r>
            <a:r>
              <a:rPr sz="2400" spc="85" dirty="0">
                <a:solidFill>
                  <a:srgbClr val="111E46"/>
                </a:solidFill>
                <a:latin typeface="Calibri"/>
                <a:cs typeface="Calibri"/>
              </a:rPr>
              <a:t> 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forced</a:t>
            </a:r>
            <a:r>
              <a:rPr sz="2400" spc="85" dirty="0">
                <a:solidFill>
                  <a:srgbClr val="111E46"/>
                </a:solidFill>
                <a:latin typeface="Calibri"/>
                <a:cs typeface="Calibri"/>
              </a:rPr>
              <a:t> 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into</a:t>
            </a:r>
            <a:r>
              <a:rPr sz="2400" spc="85" dirty="0">
                <a:solidFill>
                  <a:srgbClr val="111E46"/>
                </a:solidFill>
                <a:latin typeface="Calibri"/>
                <a:cs typeface="Calibri"/>
              </a:rPr>
              <a:t> 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a</a:t>
            </a:r>
            <a:r>
              <a:rPr sz="2400" spc="85" dirty="0">
                <a:solidFill>
                  <a:srgbClr val="111E46"/>
                </a:solidFill>
                <a:latin typeface="Calibri"/>
                <a:cs typeface="Calibri"/>
              </a:rPr>
              <a:t>  </a:t>
            </a:r>
            <a:r>
              <a:rPr sz="2400" spc="-10" dirty="0">
                <a:solidFill>
                  <a:srgbClr val="111E46"/>
                </a:solidFill>
                <a:latin typeface="Calibri"/>
                <a:cs typeface="Calibri"/>
              </a:rPr>
              <a:t>small,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overcrowded</a:t>
            </a:r>
            <a:r>
              <a:rPr sz="2400" spc="28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area</a:t>
            </a:r>
            <a:r>
              <a:rPr sz="2400" spc="28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already</a:t>
            </a:r>
            <a:r>
              <a:rPr sz="2400" spc="29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home</a:t>
            </a:r>
            <a:r>
              <a:rPr sz="2400" spc="28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to</a:t>
            </a:r>
            <a:r>
              <a:rPr sz="2400" spc="28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spc="-20" dirty="0">
                <a:solidFill>
                  <a:srgbClr val="111E46"/>
                </a:solidFill>
                <a:latin typeface="Calibri"/>
                <a:cs typeface="Calibri"/>
              </a:rPr>
              <a:t>many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Chinese</a:t>
            </a:r>
            <a:r>
              <a:rPr sz="2400" spc="-10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spc="-10" dirty="0">
                <a:solidFill>
                  <a:srgbClr val="111E46"/>
                </a:solidFill>
                <a:latin typeface="Calibri"/>
                <a:cs typeface="Calibri"/>
              </a:rPr>
              <a:t>residents</a:t>
            </a:r>
            <a:endParaRPr sz="2400">
              <a:latin typeface="Calibri"/>
              <a:cs typeface="Calibri"/>
            </a:endParaRPr>
          </a:p>
          <a:p>
            <a:pPr marL="354965" marR="6985" indent="-342900" algn="just">
              <a:lnSpc>
                <a:spcPts val="2510"/>
              </a:lnSpc>
              <a:spcBef>
                <a:spcPts val="10"/>
              </a:spcBef>
              <a:buFont typeface="Wingdings"/>
              <a:buChar char=""/>
              <a:tabLst>
                <a:tab pos="354965" algn="l"/>
              </a:tabLst>
            </a:pP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Curfews,</a:t>
            </a:r>
            <a:r>
              <a:rPr sz="2400" spc="-3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passes</a:t>
            </a:r>
            <a:r>
              <a:rPr sz="2400" spc="-2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required</a:t>
            </a:r>
            <a:r>
              <a:rPr sz="2400" spc="-2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to</a:t>
            </a:r>
            <a:r>
              <a:rPr sz="2400" spc="-3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enter</a:t>
            </a:r>
            <a:r>
              <a:rPr sz="2400" spc="-1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or</a:t>
            </a:r>
            <a:r>
              <a:rPr sz="2400" spc="-2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spc="-10" dirty="0">
                <a:solidFill>
                  <a:srgbClr val="111E46"/>
                </a:solidFill>
                <a:latin typeface="Calibri"/>
                <a:cs typeface="Calibri"/>
              </a:rPr>
              <a:t>leave,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food</a:t>
            </a:r>
            <a:r>
              <a:rPr sz="2400" spc="-6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rationing</a:t>
            </a:r>
            <a:r>
              <a:rPr sz="2400" spc="-9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and</a:t>
            </a:r>
            <a:r>
              <a:rPr sz="2400" spc="-7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strict</a:t>
            </a:r>
            <a:r>
              <a:rPr sz="2400" spc="-8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spc="-10" dirty="0">
                <a:solidFill>
                  <a:srgbClr val="111E46"/>
                </a:solidFill>
                <a:latin typeface="Calibri"/>
                <a:cs typeface="Calibri"/>
              </a:rPr>
              <a:t>surveillance</a:t>
            </a:r>
            <a:endParaRPr sz="2400">
              <a:latin typeface="Calibri"/>
              <a:cs typeface="Calibri"/>
            </a:endParaRPr>
          </a:p>
          <a:p>
            <a:pPr marL="354965" indent="-342265" algn="just">
              <a:lnSpc>
                <a:spcPts val="2280"/>
              </a:lnSpc>
              <a:buFont typeface="Wingdings"/>
              <a:buChar char=""/>
              <a:tabLst>
                <a:tab pos="354965" algn="l"/>
              </a:tabLst>
            </a:pP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Not</a:t>
            </a:r>
            <a:r>
              <a:rPr sz="2400" spc="51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a</a:t>
            </a:r>
            <a:r>
              <a:rPr sz="2400" spc="51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spc="-25" dirty="0">
                <a:solidFill>
                  <a:srgbClr val="111E46"/>
                </a:solidFill>
                <a:latin typeface="Calibri"/>
                <a:cs typeface="Calibri"/>
              </a:rPr>
              <a:t>European-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style</a:t>
            </a:r>
            <a:r>
              <a:rPr sz="2400" spc="51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death</a:t>
            </a:r>
            <a:r>
              <a:rPr sz="2400" spc="51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camp,</a:t>
            </a:r>
            <a:r>
              <a:rPr sz="2400" spc="51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but</a:t>
            </a:r>
            <a:r>
              <a:rPr sz="2400" spc="50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spc="-50" dirty="0">
                <a:solidFill>
                  <a:srgbClr val="111E46"/>
                </a:solidFill>
                <a:latin typeface="Calibri"/>
                <a:cs typeface="Calibri"/>
              </a:rPr>
              <a:t>a</a:t>
            </a:r>
            <a:endParaRPr sz="2400">
              <a:latin typeface="Calibri"/>
              <a:cs typeface="Calibri"/>
            </a:endParaRPr>
          </a:p>
          <a:p>
            <a:pPr marL="354965">
              <a:lnSpc>
                <a:spcPts val="2505"/>
              </a:lnSpc>
              <a:tabLst>
                <a:tab pos="1181100" algn="l"/>
                <a:tab pos="2181225" algn="l"/>
                <a:tab pos="2573020" algn="l"/>
                <a:tab pos="3663950" algn="l"/>
                <a:tab pos="5220335" algn="l"/>
              </a:tabLst>
            </a:pPr>
            <a:r>
              <a:rPr sz="2400" spc="-10" dirty="0">
                <a:solidFill>
                  <a:srgbClr val="111E46"/>
                </a:solidFill>
                <a:latin typeface="Calibri"/>
                <a:cs typeface="Calibri"/>
              </a:rPr>
              <a:t>harsh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	</a:t>
            </a:r>
            <a:r>
              <a:rPr sz="2400" spc="-10" dirty="0">
                <a:solidFill>
                  <a:srgbClr val="111E46"/>
                </a:solidFill>
                <a:latin typeface="Calibri"/>
                <a:cs typeface="Calibri"/>
              </a:rPr>
              <a:t>regime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	</a:t>
            </a:r>
            <a:r>
              <a:rPr sz="2400" spc="-25" dirty="0">
                <a:solidFill>
                  <a:srgbClr val="111E46"/>
                </a:solidFill>
                <a:latin typeface="Calibri"/>
                <a:cs typeface="Calibri"/>
              </a:rPr>
              <a:t>of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	</a:t>
            </a:r>
            <a:r>
              <a:rPr sz="2400" spc="-10" dirty="0">
                <a:solidFill>
                  <a:srgbClr val="111E46"/>
                </a:solidFill>
                <a:latin typeface="Calibri"/>
                <a:cs typeface="Calibri"/>
              </a:rPr>
              <a:t>control,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	</a:t>
            </a:r>
            <a:r>
              <a:rPr sz="2400" spc="-10" dirty="0">
                <a:solidFill>
                  <a:srgbClr val="111E46"/>
                </a:solidFill>
                <a:latin typeface="Calibri"/>
                <a:cs typeface="Calibri"/>
              </a:rPr>
              <a:t>deprivation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	</a:t>
            </a:r>
            <a:r>
              <a:rPr sz="2400" spc="-25" dirty="0">
                <a:solidFill>
                  <a:srgbClr val="111E46"/>
                </a:solidFill>
                <a:latin typeface="Calibri"/>
                <a:cs typeface="Calibri"/>
              </a:rPr>
              <a:t>and</a:t>
            </a:r>
            <a:endParaRPr sz="2400">
              <a:latin typeface="Calibri"/>
              <a:cs typeface="Calibri"/>
            </a:endParaRPr>
          </a:p>
          <a:p>
            <a:pPr marL="354965">
              <a:lnSpc>
                <a:spcPts val="2695"/>
              </a:lnSpc>
            </a:pPr>
            <a:r>
              <a:rPr sz="2400" spc="-20" dirty="0">
                <a:solidFill>
                  <a:srgbClr val="111E46"/>
                </a:solidFill>
                <a:latin typeface="Calibri"/>
                <a:cs typeface="Calibri"/>
              </a:rPr>
              <a:t>fear</a:t>
            </a:r>
            <a:endParaRPr sz="2400">
              <a:latin typeface="Calibri"/>
              <a:cs typeface="Calibri"/>
            </a:endParaRPr>
          </a:p>
        </p:txBody>
      </p:sp>
      <p:sp>
        <p:nvSpPr>
          <p:cNvPr id="7" name="object 7" descr="$PPTXTitle"/>
          <p:cNvSpPr txBox="1">
            <a:spLocks noGrp="1"/>
          </p:cNvSpPr>
          <p:nvPr>
            <p:ph type="title"/>
          </p:nvPr>
        </p:nvSpPr>
        <p:spPr>
          <a:xfrm>
            <a:off x="0" y="578154"/>
            <a:ext cx="3148330" cy="671830"/>
          </a:xfrm>
          <a:prstGeom prst="rect">
            <a:avLst/>
          </a:prstGeom>
          <a:solidFill>
            <a:srgbClr val="1889B0"/>
          </a:solidFill>
        </p:spPr>
        <p:txBody>
          <a:bodyPr vert="horz" wrap="square" lIns="0" tIns="62865" rIns="0" bIns="0" rtlCol="0">
            <a:spAutoFit/>
          </a:bodyPr>
          <a:lstStyle/>
          <a:p>
            <a:pPr marL="890905">
              <a:lnSpc>
                <a:spcPct val="100000"/>
              </a:lnSpc>
              <a:spcBef>
                <a:spcPts val="495"/>
              </a:spcBef>
            </a:pPr>
            <a:r>
              <a:rPr sz="3200" spc="-10" dirty="0"/>
              <a:t>Occupation</a:t>
            </a:r>
            <a:endParaRPr sz="3200"/>
          </a:p>
        </p:txBody>
      </p:sp>
      <p:pic>
        <p:nvPicPr>
          <p:cNvPr id="8" name="object 8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8104885" y="265684"/>
            <a:ext cx="3636518" cy="2827020"/>
          </a:xfrm>
          <a:prstGeom prst="rect">
            <a:avLst/>
          </a:prstGeom>
        </p:spPr>
      </p:pic>
      <p:sp>
        <p:nvSpPr>
          <p:cNvPr id="9" name="object 9"/>
          <p:cNvSpPr txBox="1"/>
          <p:nvPr/>
        </p:nvSpPr>
        <p:spPr>
          <a:xfrm>
            <a:off x="8656446" y="5863234"/>
            <a:ext cx="2987675" cy="416559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559435" marR="5080" indent="-547370">
              <a:lnSpc>
                <a:spcPct val="102400"/>
              </a:lnSpc>
              <a:spcBef>
                <a:spcPts val="95"/>
              </a:spcBef>
            </a:pPr>
            <a:r>
              <a:rPr sz="1250" dirty="0">
                <a:latin typeface="Calibri"/>
                <a:cs typeface="Calibri"/>
              </a:rPr>
              <a:t>Source:</a:t>
            </a:r>
            <a:r>
              <a:rPr sz="1250" spc="45" dirty="0">
                <a:latin typeface="Calibri"/>
                <a:cs typeface="Calibri"/>
              </a:rPr>
              <a:t> </a:t>
            </a:r>
            <a:r>
              <a:rPr sz="1250" dirty="0">
                <a:latin typeface="Calibri"/>
                <a:cs typeface="Calibri"/>
              </a:rPr>
              <a:t>Shanghai</a:t>
            </a:r>
            <a:r>
              <a:rPr sz="1250" spc="60" dirty="0">
                <a:latin typeface="Calibri"/>
                <a:cs typeface="Calibri"/>
              </a:rPr>
              <a:t> </a:t>
            </a:r>
            <a:r>
              <a:rPr sz="1250" dirty="0">
                <a:latin typeface="Calibri"/>
                <a:cs typeface="Calibri"/>
              </a:rPr>
              <a:t>Jewish</a:t>
            </a:r>
            <a:r>
              <a:rPr sz="1250" spc="55" dirty="0">
                <a:latin typeface="Calibri"/>
                <a:cs typeface="Calibri"/>
              </a:rPr>
              <a:t> </a:t>
            </a:r>
            <a:r>
              <a:rPr sz="1250" dirty="0">
                <a:latin typeface="Calibri"/>
                <a:cs typeface="Calibri"/>
              </a:rPr>
              <a:t>Refugees</a:t>
            </a:r>
            <a:r>
              <a:rPr sz="1250" spc="40" dirty="0">
                <a:latin typeface="Calibri"/>
                <a:cs typeface="Calibri"/>
              </a:rPr>
              <a:t> </a:t>
            </a:r>
            <a:r>
              <a:rPr sz="1250" dirty="0">
                <a:latin typeface="Calibri"/>
                <a:cs typeface="Calibri"/>
              </a:rPr>
              <a:t>Museum</a:t>
            </a:r>
            <a:r>
              <a:rPr sz="1250" spc="60" dirty="0">
                <a:latin typeface="Calibri"/>
                <a:cs typeface="Calibri"/>
              </a:rPr>
              <a:t> </a:t>
            </a:r>
            <a:r>
              <a:rPr sz="1250" spc="-50" dirty="0">
                <a:latin typeface="Calibri"/>
                <a:cs typeface="Calibri"/>
              </a:rPr>
              <a:t>/ </a:t>
            </a:r>
            <a:r>
              <a:rPr sz="1250" dirty="0">
                <a:latin typeface="Calibri"/>
                <a:cs typeface="Calibri"/>
              </a:rPr>
              <a:t>US</a:t>
            </a:r>
            <a:r>
              <a:rPr sz="1250" spc="60" dirty="0">
                <a:latin typeface="Calibri"/>
                <a:cs typeface="Calibri"/>
              </a:rPr>
              <a:t> </a:t>
            </a:r>
            <a:r>
              <a:rPr sz="1250" dirty="0">
                <a:latin typeface="Calibri"/>
                <a:cs typeface="Calibri"/>
              </a:rPr>
              <a:t>Holocaust</a:t>
            </a:r>
            <a:r>
              <a:rPr sz="1250" spc="45" dirty="0">
                <a:latin typeface="Calibri"/>
                <a:cs typeface="Calibri"/>
              </a:rPr>
              <a:t> </a:t>
            </a:r>
            <a:r>
              <a:rPr sz="1250" dirty="0">
                <a:latin typeface="Calibri"/>
                <a:cs typeface="Calibri"/>
              </a:rPr>
              <a:t>Memorial</a:t>
            </a:r>
            <a:r>
              <a:rPr sz="1250" spc="90" dirty="0">
                <a:latin typeface="Calibri"/>
                <a:cs typeface="Calibri"/>
              </a:rPr>
              <a:t> </a:t>
            </a:r>
            <a:r>
              <a:rPr sz="1250" spc="-10" dirty="0">
                <a:latin typeface="Calibri"/>
                <a:cs typeface="Calibri"/>
              </a:rPr>
              <a:t>Museum</a:t>
            </a:r>
            <a:endParaRPr sz="125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010818" y="1645665"/>
            <a:ext cx="6519545" cy="3568065"/>
          </a:xfrm>
          <a:prstGeom prst="rect">
            <a:avLst/>
          </a:prstGeom>
        </p:spPr>
        <p:txBody>
          <a:bodyPr vert="horz" wrap="square" lIns="0" tIns="62230" rIns="0" bIns="0" rtlCol="0">
            <a:spAutoFit/>
          </a:bodyPr>
          <a:lstStyle/>
          <a:p>
            <a:pPr marL="354965" marR="5715" indent="-342900" algn="just">
              <a:lnSpc>
                <a:spcPts val="2510"/>
              </a:lnSpc>
              <a:spcBef>
                <a:spcPts val="490"/>
              </a:spcBef>
              <a:buClr>
                <a:srgbClr val="111E46"/>
              </a:buClr>
              <a:buFont typeface="Wingdings"/>
              <a:buChar char=""/>
              <a:tabLst>
                <a:tab pos="354965" algn="l"/>
              </a:tabLst>
            </a:pP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Shared</a:t>
            </a:r>
            <a:r>
              <a:rPr sz="2400" spc="58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Hardships:</a:t>
            </a:r>
            <a:r>
              <a:rPr sz="2400" spc="59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Refugees</a:t>
            </a:r>
            <a:r>
              <a:rPr sz="2400" spc="58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and</a:t>
            </a:r>
            <a:r>
              <a:rPr sz="2400" spc="30" dirty="0">
                <a:solidFill>
                  <a:srgbClr val="111E46"/>
                </a:solidFill>
                <a:latin typeface="Calibri"/>
                <a:cs typeface="Calibri"/>
              </a:rPr>
              <a:t> 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Local</a:t>
            </a:r>
            <a:r>
              <a:rPr sz="2400" spc="59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spc="-10" dirty="0">
                <a:solidFill>
                  <a:srgbClr val="111E46"/>
                </a:solidFill>
                <a:latin typeface="Calibri"/>
                <a:cs typeface="Calibri"/>
              </a:rPr>
              <a:t>Chinese Neighbours</a:t>
            </a:r>
            <a:endParaRPr sz="2400">
              <a:latin typeface="Calibri"/>
              <a:cs typeface="Calibri"/>
            </a:endParaRPr>
          </a:p>
          <a:p>
            <a:pPr marL="354965" indent="-342265" algn="just">
              <a:lnSpc>
                <a:spcPts val="2280"/>
              </a:lnSpc>
              <a:buFont typeface="Wingdings"/>
              <a:buChar char=""/>
              <a:tabLst>
                <a:tab pos="354965" algn="l"/>
              </a:tabLst>
            </a:pP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Jewish</a:t>
            </a:r>
            <a:r>
              <a:rPr sz="2400" spc="36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refugees</a:t>
            </a:r>
            <a:r>
              <a:rPr sz="2400" spc="36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and</a:t>
            </a:r>
            <a:r>
              <a:rPr sz="2400" spc="37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Chinese</a:t>
            </a:r>
            <a:r>
              <a:rPr sz="2400" spc="37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residents</a:t>
            </a:r>
            <a:r>
              <a:rPr sz="2400" spc="36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spc="-10" dirty="0">
                <a:solidFill>
                  <a:srgbClr val="111E46"/>
                </a:solidFill>
                <a:latin typeface="Calibri"/>
                <a:cs typeface="Calibri"/>
              </a:rPr>
              <a:t>endured</a:t>
            </a:r>
            <a:endParaRPr sz="2400">
              <a:latin typeface="Calibri"/>
              <a:cs typeface="Calibri"/>
            </a:endParaRPr>
          </a:p>
          <a:p>
            <a:pPr marL="354965" algn="just">
              <a:lnSpc>
                <a:spcPts val="2505"/>
              </a:lnSpc>
            </a:pP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bombings,</a:t>
            </a:r>
            <a:r>
              <a:rPr sz="2400" spc="-6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inflation</a:t>
            </a:r>
            <a:r>
              <a:rPr sz="2400" spc="-6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and</a:t>
            </a:r>
            <a:r>
              <a:rPr sz="2400" spc="-6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shortages</a:t>
            </a:r>
            <a:r>
              <a:rPr sz="2400" spc="-7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side</a:t>
            </a:r>
            <a:r>
              <a:rPr sz="2400" spc="-6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by</a:t>
            </a:r>
            <a:r>
              <a:rPr sz="2400" spc="-6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spc="-20" dirty="0">
                <a:solidFill>
                  <a:srgbClr val="111E46"/>
                </a:solidFill>
                <a:latin typeface="Calibri"/>
                <a:cs typeface="Calibri"/>
              </a:rPr>
              <a:t>side</a:t>
            </a:r>
            <a:endParaRPr sz="2400">
              <a:latin typeface="Calibri"/>
              <a:cs typeface="Calibri"/>
            </a:endParaRPr>
          </a:p>
          <a:p>
            <a:pPr marL="354965" marR="5080" indent="-342900" algn="just">
              <a:lnSpc>
                <a:spcPts val="2500"/>
              </a:lnSpc>
              <a:spcBef>
                <a:spcPts val="215"/>
              </a:spcBef>
              <a:buFont typeface="Wingdings"/>
              <a:buChar char=""/>
              <a:tabLst>
                <a:tab pos="354965" algn="l"/>
              </a:tabLst>
            </a:pP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Chinese</a:t>
            </a:r>
            <a:r>
              <a:rPr sz="2400" spc="185" dirty="0">
                <a:solidFill>
                  <a:srgbClr val="111E46"/>
                </a:solidFill>
                <a:latin typeface="Calibri"/>
                <a:cs typeface="Calibri"/>
              </a:rPr>
              <a:t> 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landlords</a:t>
            </a:r>
            <a:r>
              <a:rPr sz="2400" spc="185" dirty="0">
                <a:solidFill>
                  <a:srgbClr val="111E46"/>
                </a:solidFill>
                <a:latin typeface="Calibri"/>
                <a:cs typeface="Calibri"/>
              </a:rPr>
              <a:t> 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rented</a:t>
            </a:r>
            <a:r>
              <a:rPr sz="2400" spc="190" dirty="0">
                <a:solidFill>
                  <a:srgbClr val="111E46"/>
                </a:solidFill>
                <a:latin typeface="Calibri"/>
                <a:cs typeface="Calibri"/>
              </a:rPr>
              <a:t> 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rooms</a:t>
            </a:r>
            <a:r>
              <a:rPr sz="2400" spc="180" dirty="0">
                <a:solidFill>
                  <a:srgbClr val="111E46"/>
                </a:solidFill>
                <a:latin typeface="Calibri"/>
                <a:cs typeface="Calibri"/>
              </a:rPr>
              <a:t> 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or</a:t>
            </a:r>
            <a:r>
              <a:rPr sz="2400" spc="190" dirty="0">
                <a:solidFill>
                  <a:srgbClr val="111E46"/>
                </a:solidFill>
                <a:latin typeface="Calibri"/>
                <a:cs typeface="Calibri"/>
              </a:rPr>
              <a:t>  </a:t>
            </a:r>
            <a:r>
              <a:rPr sz="2400" spc="-10" dirty="0">
                <a:solidFill>
                  <a:srgbClr val="111E46"/>
                </a:solidFill>
                <a:latin typeface="Calibri"/>
                <a:cs typeface="Calibri"/>
              </a:rPr>
              <a:t>sheltered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refugee</a:t>
            </a:r>
            <a:r>
              <a:rPr sz="2400" spc="204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families;</a:t>
            </a:r>
            <a:r>
              <a:rPr sz="2400" spc="19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some</a:t>
            </a:r>
            <a:r>
              <a:rPr sz="2400" spc="20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guarded</a:t>
            </a:r>
            <a:r>
              <a:rPr sz="2400" spc="204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their</a:t>
            </a:r>
            <a:r>
              <a:rPr sz="2400" spc="204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spc="-10" dirty="0">
                <a:solidFill>
                  <a:srgbClr val="111E46"/>
                </a:solidFill>
                <a:latin typeface="Calibri"/>
                <a:cs typeface="Calibri"/>
              </a:rPr>
              <a:t>belongings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during</a:t>
            </a:r>
            <a:r>
              <a:rPr sz="2400" spc="-10" dirty="0">
                <a:solidFill>
                  <a:srgbClr val="111E46"/>
                </a:solidFill>
                <a:latin typeface="Calibri"/>
                <a:cs typeface="Calibri"/>
              </a:rPr>
              <a:t> raids</a:t>
            </a:r>
            <a:endParaRPr sz="2400">
              <a:latin typeface="Calibri"/>
              <a:cs typeface="Calibri"/>
            </a:endParaRPr>
          </a:p>
          <a:p>
            <a:pPr marL="354965" marR="7620" indent="-342900" algn="just">
              <a:lnSpc>
                <a:spcPts val="2500"/>
              </a:lnSpc>
              <a:buFont typeface="Wingdings"/>
              <a:buChar char=""/>
              <a:tabLst>
                <a:tab pos="354965" algn="l"/>
              </a:tabLst>
            </a:pP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Everyday</a:t>
            </a:r>
            <a:r>
              <a:rPr sz="2400" spc="204" dirty="0">
                <a:solidFill>
                  <a:srgbClr val="111E46"/>
                </a:solidFill>
                <a:latin typeface="Calibri"/>
                <a:cs typeface="Calibri"/>
              </a:rPr>
              <a:t> 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encounters</a:t>
            </a:r>
            <a:r>
              <a:rPr sz="2400" spc="204" dirty="0">
                <a:solidFill>
                  <a:srgbClr val="111E46"/>
                </a:solidFill>
                <a:latin typeface="Calibri"/>
                <a:cs typeface="Calibri"/>
              </a:rPr>
              <a:t> 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in</a:t>
            </a:r>
            <a:r>
              <a:rPr sz="2400" spc="204" dirty="0">
                <a:solidFill>
                  <a:srgbClr val="111E46"/>
                </a:solidFill>
                <a:latin typeface="Calibri"/>
                <a:cs typeface="Calibri"/>
              </a:rPr>
              <a:t> 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markets,</a:t>
            </a:r>
            <a:r>
              <a:rPr sz="2400" spc="200" dirty="0">
                <a:solidFill>
                  <a:srgbClr val="111E46"/>
                </a:solidFill>
                <a:latin typeface="Calibri"/>
                <a:cs typeface="Calibri"/>
              </a:rPr>
              <a:t> 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streets</a:t>
            </a:r>
            <a:r>
              <a:rPr sz="2400" spc="204" dirty="0">
                <a:solidFill>
                  <a:srgbClr val="111E46"/>
                </a:solidFill>
                <a:latin typeface="Calibri"/>
                <a:cs typeface="Calibri"/>
              </a:rPr>
              <a:t>  </a:t>
            </a:r>
            <a:r>
              <a:rPr sz="2400" spc="-25" dirty="0">
                <a:solidFill>
                  <a:srgbClr val="111E46"/>
                </a:solidFill>
                <a:latin typeface="Calibri"/>
                <a:cs typeface="Calibri"/>
              </a:rPr>
              <a:t>and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schools</a:t>
            </a:r>
            <a:r>
              <a:rPr sz="2400" spc="-3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spc="-10" dirty="0">
                <a:solidFill>
                  <a:srgbClr val="111E46"/>
                </a:solidFill>
                <a:latin typeface="Calibri"/>
                <a:cs typeface="Calibri"/>
              </a:rPr>
              <a:t>created</a:t>
            </a:r>
            <a:r>
              <a:rPr sz="2400" spc="-3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small</a:t>
            </a:r>
            <a:r>
              <a:rPr sz="2400" spc="-4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spaces</a:t>
            </a:r>
            <a:r>
              <a:rPr sz="2400" spc="-4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of</a:t>
            </a:r>
            <a:r>
              <a:rPr sz="2400" spc="-2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mutual</a:t>
            </a:r>
            <a:r>
              <a:rPr sz="2400" spc="-4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spc="-10" dirty="0">
                <a:solidFill>
                  <a:srgbClr val="111E46"/>
                </a:solidFill>
                <a:latin typeface="Calibri"/>
                <a:cs typeface="Calibri"/>
              </a:rPr>
              <a:t>support</a:t>
            </a:r>
            <a:endParaRPr sz="2400">
              <a:latin typeface="Calibri"/>
              <a:cs typeface="Calibri"/>
            </a:endParaRPr>
          </a:p>
          <a:p>
            <a:pPr marL="354965" indent="-342265" algn="just">
              <a:lnSpc>
                <a:spcPts val="2290"/>
              </a:lnSpc>
              <a:buFont typeface="Wingdings"/>
              <a:buChar char=""/>
              <a:tabLst>
                <a:tab pos="354965" algn="l"/>
              </a:tabLst>
            </a:pP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Stories</a:t>
            </a:r>
            <a:r>
              <a:rPr sz="2400" spc="204" dirty="0">
                <a:solidFill>
                  <a:srgbClr val="111E46"/>
                </a:solidFill>
                <a:latin typeface="Calibri"/>
                <a:cs typeface="Calibri"/>
              </a:rPr>
              <a:t> 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from</a:t>
            </a:r>
            <a:r>
              <a:rPr sz="2400" spc="204" dirty="0">
                <a:solidFill>
                  <a:srgbClr val="111E46"/>
                </a:solidFill>
                <a:latin typeface="Calibri"/>
                <a:cs typeface="Calibri"/>
              </a:rPr>
              <a:t> 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survivors</a:t>
            </a:r>
            <a:r>
              <a:rPr sz="2400" spc="200" dirty="0">
                <a:solidFill>
                  <a:srgbClr val="111E46"/>
                </a:solidFill>
                <a:latin typeface="Calibri"/>
                <a:cs typeface="Calibri"/>
              </a:rPr>
              <a:t> 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highlight</a:t>
            </a:r>
            <a:r>
              <a:rPr sz="2400" spc="204" dirty="0">
                <a:solidFill>
                  <a:srgbClr val="111E46"/>
                </a:solidFill>
                <a:latin typeface="Calibri"/>
                <a:cs typeface="Calibri"/>
              </a:rPr>
              <a:t> 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both</a:t>
            </a:r>
            <a:r>
              <a:rPr sz="2400" spc="200" dirty="0">
                <a:solidFill>
                  <a:srgbClr val="111E46"/>
                </a:solidFill>
                <a:latin typeface="Calibri"/>
                <a:cs typeface="Calibri"/>
              </a:rPr>
              <a:t>  </a:t>
            </a:r>
            <a:r>
              <a:rPr sz="2400" spc="-10" dirty="0">
                <a:solidFill>
                  <a:srgbClr val="111E46"/>
                </a:solidFill>
                <a:latin typeface="Calibri"/>
                <a:cs typeface="Calibri"/>
              </a:rPr>
              <a:t>cultural</a:t>
            </a:r>
            <a:endParaRPr sz="2400">
              <a:latin typeface="Calibri"/>
              <a:cs typeface="Calibri"/>
            </a:endParaRPr>
          </a:p>
          <a:p>
            <a:pPr marL="354965" algn="just">
              <a:lnSpc>
                <a:spcPts val="2695"/>
              </a:lnSpc>
            </a:pP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distance</a:t>
            </a:r>
            <a:r>
              <a:rPr sz="2400" spc="-7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and</a:t>
            </a:r>
            <a:r>
              <a:rPr sz="2400" spc="-5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moments</a:t>
            </a:r>
            <a:r>
              <a:rPr sz="2400" spc="-6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of</a:t>
            </a:r>
            <a:r>
              <a:rPr sz="2400" spc="-4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deep</a:t>
            </a:r>
            <a:r>
              <a:rPr sz="2400" spc="-5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spc="-10" dirty="0">
                <a:solidFill>
                  <a:srgbClr val="111E46"/>
                </a:solidFill>
                <a:latin typeface="Calibri"/>
                <a:cs typeface="Calibri"/>
              </a:rPr>
              <a:t>solidarity</a:t>
            </a:r>
            <a:endParaRPr sz="2400">
              <a:latin typeface="Calibri"/>
              <a:cs typeface="Calibri"/>
            </a:endParaRPr>
          </a:p>
        </p:txBody>
      </p:sp>
      <p:sp>
        <p:nvSpPr>
          <p:cNvPr id="3" name="object 3" descr="$PPTXTitle"/>
          <p:cNvSpPr txBox="1">
            <a:spLocks noGrp="1"/>
          </p:cNvSpPr>
          <p:nvPr>
            <p:ph type="title"/>
          </p:nvPr>
        </p:nvSpPr>
        <p:spPr>
          <a:xfrm>
            <a:off x="0" y="578154"/>
            <a:ext cx="3148330" cy="671830"/>
          </a:xfrm>
          <a:prstGeom prst="rect">
            <a:avLst/>
          </a:prstGeom>
          <a:solidFill>
            <a:srgbClr val="1889B0"/>
          </a:solidFill>
        </p:spPr>
        <p:txBody>
          <a:bodyPr vert="horz" wrap="square" lIns="0" tIns="0" rIns="0" bIns="0" rtlCol="0">
            <a:spAutoFit/>
          </a:bodyPr>
          <a:lstStyle/>
          <a:p>
            <a:pPr marL="890905">
              <a:lnSpc>
                <a:spcPct val="100000"/>
              </a:lnSpc>
            </a:pPr>
            <a:r>
              <a:rPr spc="-10" dirty="0"/>
              <a:t>Solidarity</a:t>
            </a:r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879715" y="577976"/>
            <a:ext cx="3688715" cy="2766568"/>
          </a:xfrm>
          <a:prstGeom prst="rect">
            <a:avLst/>
          </a:prstGeom>
        </p:spPr>
      </p:pic>
      <p:pic>
        <p:nvPicPr>
          <p:cNvPr id="5" name="object 5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7923910" y="3535464"/>
            <a:ext cx="3644519" cy="2186686"/>
          </a:xfrm>
          <a:prstGeom prst="rect">
            <a:avLst/>
          </a:prstGeom>
        </p:spPr>
      </p:pic>
      <p:sp>
        <p:nvSpPr>
          <p:cNvPr id="6" name="object 6"/>
          <p:cNvSpPr txBox="1"/>
          <p:nvPr/>
        </p:nvSpPr>
        <p:spPr>
          <a:xfrm>
            <a:off x="8087614" y="5815990"/>
            <a:ext cx="3425190" cy="417195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1250" dirty="0">
                <a:latin typeface="Calibri"/>
                <a:cs typeface="Calibri"/>
              </a:rPr>
              <a:t>Photo</a:t>
            </a:r>
            <a:r>
              <a:rPr sz="1250" spc="45" dirty="0">
                <a:latin typeface="Calibri"/>
                <a:cs typeface="Calibri"/>
              </a:rPr>
              <a:t> </a:t>
            </a:r>
            <a:r>
              <a:rPr sz="1250" dirty="0">
                <a:latin typeface="Calibri"/>
                <a:cs typeface="Calibri"/>
              </a:rPr>
              <a:t>Source:</a:t>
            </a:r>
            <a:r>
              <a:rPr sz="1250" spc="70" dirty="0">
                <a:latin typeface="Calibri"/>
                <a:cs typeface="Calibri"/>
              </a:rPr>
              <a:t> </a:t>
            </a:r>
            <a:r>
              <a:rPr sz="1250" dirty="0">
                <a:latin typeface="Calibri"/>
                <a:cs typeface="Calibri"/>
              </a:rPr>
              <a:t>Shanghai</a:t>
            </a:r>
            <a:r>
              <a:rPr sz="1250" spc="60" dirty="0">
                <a:latin typeface="Calibri"/>
                <a:cs typeface="Calibri"/>
              </a:rPr>
              <a:t> </a:t>
            </a:r>
            <a:r>
              <a:rPr sz="1250" dirty="0">
                <a:latin typeface="Calibri"/>
                <a:cs typeface="Calibri"/>
              </a:rPr>
              <a:t>Jewish</a:t>
            </a:r>
            <a:r>
              <a:rPr sz="1250" spc="65" dirty="0">
                <a:latin typeface="Calibri"/>
                <a:cs typeface="Calibri"/>
              </a:rPr>
              <a:t> </a:t>
            </a:r>
            <a:r>
              <a:rPr sz="1250" dirty="0">
                <a:latin typeface="Calibri"/>
                <a:cs typeface="Calibri"/>
              </a:rPr>
              <a:t>Refugees</a:t>
            </a:r>
            <a:r>
              <a:rPr sz="1250" spc="55" dirty="0">
                <a:latin typeface="Calibri"/>
                <a:cs typeface="Calibri"/>
              </a:rPr>
              <a:t> </a:t>
            </a:r>
            <a:r>
              <a:rPr sz="1250" dirty="0">
                <a:latin typeface="Calibri"/>
                <a:cs typeface="Calibri"/>
              </a:rPr>
              <a:t>Museum</a:t>
            </a:r>
            <a:r>
              <a:rPr sz="1250" spc="70" dirty="0">
                <a:latin typeface="Calibri"/>
                <a:cs typeface="Calibri"/>
              </a:rPr>
              <a:t> </a:t>
            </a:r>
            <a:r>
              <a:rPr sz="1250" spc="-50" dirty="0">
                <a:latin typeface="Calibri"/>
                <a:cs typeface="Calibri"/>
              </a:rPr>
              <a:t>/</a:t>
            </a:r>
            <a:endParaRPr sz="1250">
              <a:latin typeface="Calibri"/>
              <a:cs typeface="Calibri"/>
            </a:endParaRPr>
          </a:p>
          <a:p>
            <a:pPr marL="998855">
              <a:lnSpc>
                <a:spcPct val="100000"/>
              </a:lnSpc>
              <a:spcBef>
                <a:spcPts val="40"/>
              </a:spcBef>
            </a:pPr>
            <a:r>
              <a:rPr sz="1250" dirty="0">
                <a:latin typeface="Calibri"/>
                <a:cs typeface="Calibri"/>
              </a:rPr>
              <a:t>US</a:t>
            </a:r>
            <a:r>
              <a:rPr sz="1250" spc="55" dirty="0">
                <a:latin typeface="Calibri"/>
                <a:cs typeface="Calibri"/>
              </a:rPr>
              <a:t> </a:t>
            </a:r>
            <a:r>
              <a:rPr sz="1250" dirty="0">
                <a:latin typeface="Calibri"/>
                <a:cs typeface="Calibri"/>
              </a:rPr>
              <a:t>Holocaust</a:t>
            </a:r>
            <a:r>
              <a:rPr sz="1250" spc="35" dirty="0">
                <a:latin typeface="Calibri"/>
                <a:cs typeface="Calibri"/>
              </a:rPr>
              <a:t> </a:t>
            </a:r>
            <a:r>
              <a:rPr sz="1250" dirty="0">
                <a:latin typeface="Calibri"/>
                <a:cs typeface="Calibri"/>
              </a:rPr>
              <a:t>Memorial</a:t>
            </a:r>
            <a:r>
              <a:rPr sz="1250" spc="90" dirty="0">
                <a:latin typeface="Calibri"/>
                <a:cs typeface="Calibri"/>
              </a:rPr>
              <a:t> </a:t>
            </a:r>
            <a:r>
              <a:rPr sz="1250" spc="-10" dirty="0">
                <a:latin typeface="Calibri"/>
                <a:cs typeface="Calibri"/>
              </a:rPr>
              <a:t>Museum</a:t>
            </a:r>
            <a:endParaRPr sz="125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010818" y="1645665"/>
            <a:ext cx="6227445" cy="3249295"/>
          </a:xfrm>
          <a:prstGeom prst="rect">
            <a:avLst/>
          </a:prstGeom>
        </p:spPr>
        <p:txBody>
          <a:bodyPr vert="horz" wrap="square" lIns="0" tIns="62230" rIns="0" bIns="0" rtlCol="0">
            <a:spAutoFit/>
          </a:bodyPr>
          <a:lstStyle/>
          <a:p>
            <a:pPr marL="354965" marR="5080" indent="-342900">
              <a:lnSpc>
                <a:spcPts val="2510"/>
              </a:lnSpc>
              <a:spcBef>
                <a:spcPts val="490"/>
              </a:spcBef>
              <a:buClr>
                <a:srgbClr val="111E46"/>
              </a:buClr>
              <a:buFont typeface="Wingdings"/>
              <a:buChar char=""/>
              <a:tabLst>
                <a:tab pos="354965" algn="l"/>
                <a:tab pos="2358390" algn="l"/>
                <a:tab pos="2739390" algn="l"/>
                <a:tab pos="4417060" algn="l"/>
                <a:tab pos="5984240" algn="l"/>
              </a:tabLst>
            </a:pP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Cultural</a:t>
            </a:r>
            <a:r>
              <a:rPr sz="2400" spc="40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spc="-10" dirty="0">
                <a:solidFill>
                  <a:srgbClr val="111E46"/>
                </a:solidFill>
                <a:latin typeface="Calibri"/>
                <a:cs typeface="Calibri"/>
              </a:rPr>
              <a:t>Traces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	</a:t>
            </a:r>
            <a:r>
              <a:rPr sz="2400" spc="-25" dirty="0">
                <a:solidFill>
                  <a:srgbClr val="111E46"/>
                </a:solidFill>
                <a:latin typeface="Calibri"/>
                <a:cs typeface="Calibri"/>
              </a:rPr>
              <a:t>of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	the</a:t>
            </a:r>
            <a:r>
              <a:rPr sz="2400" spc="409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spc="-10" dirty="0">
                <a:solidFill>
                  <a:srgbClr val="111E46"/>
                </a:solidFill>
                <a:latin typeface="Calibri"/>
                <a:cs typeface="Calibri"/>
              </a:rPr>
              <a:t>Refugee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	</a:t>
            </a:r>
            <a:r>
              <a:rPr sz="2400" spc="-10" dirty="0">
                <a:solidFill>
                  <a:srgbClr val="111E46"/>
                </a:solidFill>
                <a:latin typeface="Calibri"/>
                <a:cs typeface="Calibri"/>
              </a:rPr>
              <a:t>Community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	</a:t>
            </a:r>
            <a:r>
              <a:rPr sz="2400" spc="-25" dirty="0">
                <a:solidFill>
                  <a:srgbClr val="111E46"/>
                </a:solidFill>
                <a:latin typeface="Calibri"/>
                <a:cs typeface="Calibri"/>
              </a:rPr>
              <a:t>in </a:t>
            </a:r>
            <a:r>
              <a:rPr sz="2400" spc="-10" dirty="0">
                <a:solidFill>
                  <a:srgbClr val="111E46"/>
                </a:solidFill>
                <a:latin typeface="Calibri"/>
                <a:cs typeface="Calibri"/>
              </a:rPr>
              <a:t>Shanghai</a:t>
            </a:r>
            <a:endParaRPr sz="2400">
              <a:latin typeface="Calibri"/>
              <a:cs typeface="Calibri"/>
            </a:endParaRPr>
          </a:p>
          <a:p>
            <a:pPr marL="354965" indent="-342265">
              <a:lnSpc>
                <a:spcPts val="2280"/>
              </a:lnSpc>
              <a:buFont typeface="Wingdings"/>
              <a:buChar char=""/>
              <a:tabLst>
                <a:tab pos="354965" algn="l"/>
                <a:tab pos="1985645" algn="l"/>
                <a:tab pos="2726690" algn="l"/>
                <a:tab pos="3166110" algn="l"/>
                <a:tab pos="3921760" algn="l"/>
                <a:tab pos="4947920" algn="l"/>
                <a:tab pos="5947410" algn="l"/>
              </a:tabLst>
            </a:pPr>
            <a:r>
              <a:rPr sz="2400" spc="-10" dirty="0">
                <a:solidFill>
                  <a:srgbClr val="111E46"/>
                </a:solidFill>
                <a:latin typeface="Calibri"/>
                <a:cs typeface="Calibri"/>
              </a:rPr>
              <a:t>Synagogues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	</a:t>
            </a:r>
            <a:r>
              <a:rPr sz="2400" spc="-20" dirty="0">
                <a:solidFill>
                  <a:srgbClr val="111E46"/>
                </a:solidFill>
                <a:latin typeface="Calibri"/>
                <a:cs typeface="Calibri"/>
              </a:rPr>
              <a:t>such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	</a:t>
            </a:r>
            <a:r>
              <a:rPr sz="2400" spc="-25" dirty="0">
                <a:solidFill>
                  <a:srgbClr val="111E46"/>
                </a:solidFill>
                <a:latin typeface="Calibri"/>
                <a:cs typeface="Calibri"/>
              </a:rPr>
              <a:t>as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	</a:t>
            </a:r>
            <a:r>
              <a:rPr sz="2400" spc="-20" dirty="0">
                <a:solidFill>
                  <a:srgbClr val="111E46"/>
                </a:solidFill>
                <a:latin typeface="Calibri"/>
                <a:cs typeface="Calibri"/>
              </a:rPr>
              <a:t>Ohel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	</a:t>
            </a:r>
            <a:r>
              <a:rPr sz="2400" spc="-10" dirty="0">
                <a:solidFill>
                  <a:srgbClr val="111E46"/>
                </a:solidFill>
                <a:latin typeface="Calibri"/>
                <a:cs typeface="Calibri"/>
              </a:rPr>
              <a:t>Moshe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	</a:t>
            </a:r>
            <a:r>
              <a:rPr sz="2400" spc="-10" dirty="0">
                <a:solidFill>
                  <a:srgbClr val="111E46"/>
                </a:solidFill>
                <a:latin typeface="Calibri"/>
                <a:cs typeface="Calibri"/>
              </a:rPr>
              <a:t>served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	</a:t>
            </a:r>
            <a:r>
              <a:rPr sz="2400" spc="-25" dirty="0">
                <a:solidFill>
                  <a:srgbClr val="111E46"/>
                </a:solidFill>
                <a:latin typeface="Calibri"/>
                <a:cs typeface="Calibri"/>
              </a:rPr>
              <a:t>as</a:t>
            </a:r>
            <a:endParaRPr sz="2400">
              <a:latin typeface="Calibri"/>
              <a:cs typeface="Calibri"/>
            </a:endParaRPr>
          </a:p>
          <a:p>
            <a:pPr marL="354965">
              <a:lnSpc>
                <a:spcPts val="2505"/>
              </a:lnSpc>
            </a:pP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religious</a:t>
            </a:r>
            <a:r>
              <a:rPr sz="2400" spc="-4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and</a:t>
            </a:r>
            <a:r>
              <a:rPr sz="2400" spc="-4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social</a:t>
            </a:r>
            <a:r>
              <a:rPr sz="2400" spc="-4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spc="-10" dirty="0">
                <a:solidFill>
                  <a:srgbClr val="111E46"/>
                </a:solidFill>
                <a:latin typeface="Calibri"/>
                <a:cs typeface="Calibri"/>
              </a:rPr>
              <a:t>centres</a:t>
            </a:r>
            <a:endParaRPr sz="2400">
              <a:latin typeface="Calibri"/>
              <a:cs typeface="Calibri"/>
            </a:endParaRPr>
          </a:p>
          <a:p>
            <a:pPr marL="354965" marR="6985" indent="-342900">
              <a:lnSpc>
                <a:spcPts val="2500"/>
              </a:lnSpc>
              <a:spcBef>
                <a:spcPts val="215"/>
              </a:spcBef>
              <a:buFont typeface="Wingdings"/>
              <a:buChar char=""/>
              <a:tabLst>
                <a:tab pos="354965" algn="l"/>
              </a:tabLst>
            </a:pPr>
            <a:r>
              <a:rPr sz="2400" spc="-25" dirty="0">
                <a:solidFill>
                  <a:srgbClr val="111E46"/>
                </a:solidFill>
                <a:latin typeface="Calibri"/>
                <a:cs typeface="Calibri"/>
              </a:rPr>
              <a:t>European-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style</a:t>
            </a:r>
            <a:r>
              <a:rPr sz="2400" spc="7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cafés,</a:t>
            </a:r>
            <a:r>
              <a:rPr sz="2400" spc="6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bakeries</a:t>
            </a:r>
            <a:r>
              <a:rPr sz="2400" spc="5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and</a:t>
            </a:r>
            <a:r>
              <a:rPr sz="2400" spc="6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small</a:t>
            </a:r>
            <a:r>
              <a:rPr sz="2400" spc="5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spc="-10" dirty="0">
                <a:solidFill>
                  <a:srgbClr val="111E46"/>
                </a:solidFill>
                <a:latin typeface="Calibri"/>
                <a:cs typeface="Calibri"/>
              </a:rPr>
              <a:t>shops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left</a:t>
            </a:r>
            <a:r>
              <a:rPr sz="2400" spc="-3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a</a:t>
            </a:r>
            <a:r>
              <a:rPr sz="2400" spc="-3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mark</a:t>
            </a:r>
            <a:r>
              <a:rPr sz="2400" spc="-5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on</a:t>
            </a:r>
            <a:r>
              <a:rPr sz="2400" spc="-3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spc="-20" dirty="0">
                <a:solidFill>
                  <a:srgbClr val="111E46"/>
                </a:solidFill>
                <a:latin typeface="Calibri"/>
                <a:cs typeface="Calibri"/>
              </a:rPr>
              <a:t>Hongkou’s</a:t>
            </a:r>
            <a:r>
              <a:rPr sz="2400" spc="-5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spc="-10" dirty="0">
                <a:solidFill>
                  <a:srgbClr val="111E46"/>
                </a:solidFill>
                <a:latin typeface="Calibri"/>
                <a:cs typeface="Calibri"/>
              </a:rPr>
              <a:t>streets</a:t>
            </a:r>
            <a:endParaRPr sz="2400">
              <a:latin typeface="Calibri"/>
              <a:cs typeface="Calibri"/>
            </a:endParaRPr>
          </a:p>
          <a:p>
            <a:pPr marL="354965" indent="-342265">
              <a:lnSpc>
                <a:spcPts val="2285"/>
              </a:lnSpc>
              <a:buFont typeface="Wingdings"/>
              <a:buChar char=""/>
              <a:tabLst>
                <a:tab pos="354965" algn="l"/>
              </a:tabLst>
            </a:pP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Some</a:t>
            </a:r>
            <a:r>
              <a:rPr sz="2400" spc="30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buildings</a:t>
            </a:r>
            <a:r>
              <a:rPr sz="2400" spc="29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and</a:t>
            </a:r>
            <a:r>
              <a:rPr sz="2400" spc="30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street</a:t>
            </a:r>
            <a:r>
              <a:rPr sz="2400" spc="30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layouts</a:t>
            </a:r>
            <a:r>
              <a:rPr sz="2400" spc="28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still</a:t>
            </a:r>
            <a:r>
              <a:rPr sz="2400" spc="30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hint</a:t>
            </a:r>
            <a:r>
              <a:rPr sz="2400" spc="30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spc="-25" dirty="0">
                <a:solidFill>
                  <a:srgbClr val="111E46"/>
                </a:solidFill>
                <a:latin typeface="Calibri"/>
                <a:cs typeface="Calibri"/>
              </a:rPr>
              <a:t>at</a:t>
            </a:r>
            <a:endParaRPr sz="2400">
              <a:latin typeface="Calibri"/>
              <a:cs typeface="Calibri"/>
            </a:endParaRPr>
          </a:p>
          <a:p>
            <a:pPr marL="354965">
              <a:lnSpc>
                <a:spcPts val="2500"/>
              </a:lnSpc>
            </a:pP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this</a:t>
            </a:r>
            <a:r>
              <a:rPr sz="2400" spc="-6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spc="-10" dirty="0">
                <a:solidFill>
                  <a:srgbClr val="111E46"/>
                </a:solidFill>
                <a:latin typeface="Calibri"/>
                <a:cs typeface="Calibri"/>
              </a:rPr>
              <a:t>layered</a:t>
            </a:r>
            <a:r>
              <a:rPr sz="2400" spc="-6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spc="-20" dirty="0">
                <a:solidFill>
                  <a:srgbClr val="111E46"/>
                </a:solidFill>
                <a:latin typeface="Calibri"/>
                <a:cs typeface="Calibri"/>
              </a:rPr>
              <a:t>past</a:t>
            </a:r>
            <a:endParaRPr sz="2400">
              <a:latin typeface="Calibri"/>
              <a:cs typeface="Calibri"/>
            </a:endParaRPr>
          </a:p>
          <a:p>
            <a:pPr marL="354965" indent="-342265">
              <a:lnSpc>
                <a:spcPts val="2495"/>
              </a:lnSpc>
              <a:buFont typeface="Wingdings"/>
              <a:buChar char=""/>
              <a:tabLst>
                <a:tab pos="354965" algn="l"/>
              </a:tabLst>
            </a:pP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These</a:t>
            </a:r>
            <a:r>
              <a:rPr sz="2400" spc="1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are</a:t>
            </a:r>
            <a:r>
              <a:rPr sz="2400" spc="1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traces more</a:t>
            </a:r>
            <a:r>
              <a:rPr sz="2400" spc="1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than</a:t>
            </a:r>
            <a:r>
              <a:rPr sz="2400" spc="1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grand</a:t>
            </a:r>
            <a:r>
              <a:rPr sz="2400" spc="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spc="-10" dirty="0">
                <a:solidFill>
                  <a:srgbClr val="111E46"/>
                </a:solidFill>
                <a:latin typeface="Calibri"/>
                <a:cs typeface="Calibri"/>
              </a:rPr>
              <a:t>monuments,</a:t>
            </a:r>
            <a:endParaRPr sz="2400">
              <a:latin typeface="Calibri"/>
              <a:cs typeface="Calibri"/>
            </a:endParaRPr>
          </a:p>
          <a:p>
            <a:pPr marL="354965">
              <a:lnSpc>
                <a:spcPts val="2690"/>
              </a:lnSpc>
            </a:pP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embedded</a:t>
            </a:r>
            <a:r>
              <a:rPr sz="2400" spc="-6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in</a:t>
            </a:r>
            <a:r>
              <a:rPr sz="2400" spc="-6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the</a:t>
            </a:r>
            <a:r>
              <a:rPr sz="2400" spc="-6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urban</a:t>
            </a:r>
            <a:r>
              <a:rPr sz="2400" spc="-6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spc="-10" dirty="0">
                <a:solidFill>
                  <a:srgbClr val="111E46"/>
                </a:solidFill>
                <a:latin typeface="Calibri"/>
                <a:cs typeface="Calibri"/>
              </a:rPr>
              <a:t>fabric</a:t>
            </a:r>
            <a:endParaRPr sz="2400">
              <a:latin typeface="Calibri"/>
              <a:cs typeface="Calibri"/>
            </a:endParaRPr>
          </a:p>
        </p:txBody>
      </p:sp>
      <p:sp>
        <p:nvSpPr>
          <p:cNvPr id="3" name="object 3" descr="$PPTXTitle"/>
          <p:cNvSpPr txBox="1">
            <a:spLocks noGrp="1"/>
          </p:cNvSpPr>
          <p:nvPr>
            <p:ph type="title"/>
          </p:nvPr>
        </p:nvSpPr>
        <p:spPr>
          <a:xfrm>
            <a:off x="0" y="578154"/>
            <a:ext cx="3148330" cy="671830"/>
          </a:xfrm>
          <a:prstGeom prst="rect">
            <a:avLst/>
          </a:prstGeom>
          <a:solidFill>
            <a:srgbClr val="1889B0"/>
          </a:solidFill>
        </p:spPr>
        <p:txBody>
          <a:bodyPr vert="horz" wrap="square" lIns="0" tIns="0" rIns="0" bIns="0" rtlCol="0">
            <a:spAutoFit/>
          </a:bodyPr>
          <a:lstStyle/>
          <a:p>
            <a:pPr marL="890905">
              <a:lnSpc>
                <a:spcPct val="100000"/>
              </a:lnSpc>
            </a:pPr>
            <a:r>
              <a:rPr spc="-10" dirty="0"/>
              <a:t>Traces</a:t>
            </a:r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620000" y="578104"/>
            <a:ext cx="3722497" cy="2495296"/>
          </a:xfrm>
          <a:prstGeom prst="rect">
            <a:avLst/>
          </a:prstGeom>
        </p:spPr>
      </p:pic>
      <p:pic>
        <p:nvPicPr>
          <p:cNvPr id="5" name="object 5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7620000" y="3288296"/>
            <a:ext cx="3722497" cy="2791968"/>
          </a:xfrm>
          <a:prstGeom prst="rect">
            <a:avLst/>
          </a:prstGeom>
        </p:spPr>
      </p:pic>
      <p:sp>
        <p:nvSpPr>
          <p:cNvPr id="6" name="object 6"/>
          <p:cNvSpPr txBox="1"/>
          <p:nvPr/>
        </p:nvSpPr>
        <p:spPr>
          <a:xfrm>
            <a:off x="4651375" y="5814161"/>
            <a:ext cx="2886075" cy="221615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1250" dirty="0">
                <a:latin typeface="Calibri"/>
                <a:cs typeface="Calibri"/>
              </a:rPr>
              <a:t>Source:</a:t>
            </a:r>
            <a:r>
              <a:rPr sz="1250" spc="40" dirty="0">
                <a:latin typeface="Calibri"/>
                <a:cs typeface="Calibri"/>
              </a:rPr>
              <a:t> </a:t>
            </a:r>
            <a:r>
              <a:rPr sz="1250" dirty="0">
                <a:latin typeface="Calibri"/>
                <a:cs typeface="Calibri"/>
              </a:rPr>
              <a:t>Shanghai</a:t>
            </a:r>
            <a:r>
              <a:rPr sz="1250" spc="50" dirty="0">
                <a:latin typeface="Calibri"/>
                <a:cs typeface="Calibri"/>
              </a:rPr>
              <a:t> </a:t>
            </a:r>
            <a:r>
              <a:rPr sz="1250" dirty="0">
                <a:latin typeface="Calibri"/>
                <a:cs typeface="Calibri"/>
              </a:rPr>
              <a:t>Jewish</a:t>
            </a:r>
            <a:r>
              <a:rPr sz="1250" spc="50" dirty="0">
                <a:latin typeface="Calibri"/>
                <a:cs typeface="Calibri"/>
              </a:rPr>
              <a:t> </a:t>
            </a:r>
            <a:r>
              <a:rPr sz="1250" dirty="0">
                <a:latin typeface="Calibri"/>
                <a:cs typeface="Calibri"/>
              </a:rPr>
              <a:t>Refugees</a:t>
            </a:r>
            <a:r>
              <a:rPr sz="1250" spc="35" dirty="0">
                <a:latin typeface="Calibri"/>
                <a:cs typeface="Calibri"/>
              </a:rPr>
              <a:t> </a:t>
            </a:r>
            <a:r>
              <a:rPr sz="1250" spc="-10" dirty="0">
                <a:latin typeface="Calibri"/>
                <a:cs typeface="Calibri"/>
              </a:rPr>
              <a:t>Museum</a:t>
            </a:r>
            <a:endParaRPr sz="125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65</TotalTime>
  <Words>1549</Words>
  <Application>Microsoft Office PowerPoint</Application>
  <PresentationFormat>Widescreen</PresentationFormat>
  <Paragraphs>149</Paragraphs>
  <Slides>15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8" baseType="lpstr">
      <vt:lpstr>Calibri</vt:lpstr>
      <vt:lpstr>Wingdings</vt:lpstr>
      <vt:lpstr>Office Theme</vt:lpstr>
      <vt:lpstr>PowerPoint Presentation</vt:lpstr>
      <vt:lpstr>Introduction</vt:lpstr>
      <vt:lpstr>Timeline</vt:lpstr>
      <vt:lpstr>Visas</vt:lpstr>
      <vt:lpstr>Refugees</vt:lpstr>
      <vt:lpstr>Daily Life</vt:lpstr>
      <vt:lpstr>Occupation</vt:lpstr>
      <vt:lpstr>Solidarity</vt:lpstr>
      <vt:lpstr>Traces</vt:lpstr>
      <vt:lpstr>Aftermath</vt:lpstr>
      <vt:lpstr>Museum</vt:lpstr>
      <vt:lpstr>Heritage</vt:lpstr>
      <vt:lpstr>Significance</vt:lpstr>
      <vt:lpstr>References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Front cover</dc:title>
  <dc:creator>Samantha Carty</dc:creator>
  <cp:lastModifiedBy>Lola Gonzalez</cp:lastModifiedBy>
  <cp:revision>2</cp:revision>
  <dcterms:created xsi:type="dcterms:W3CDTF">2026-01-20T09:03:27Z</dcterms:created>
  <dcterms:modified xsi:type="dcterms:W3CDTF">2026-01-20T10:16:51Z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2026-01-11T00:00:00Z</vt:filetime>
  </property>
  <property fmtid="{D5CDD505-2E9C-101B-9397-08002B2CF9AE}" pid="3" name="Creator">
    <vt:lpwstr>Microsoft® PowerPoint® dla Microsoft 365</vt:lpwstr>
  </property>
  <property fmtid="{D5CDD505-2E9C-101B-9397-08002B2CF9AE}" pid="4" name="LastSaved">
    <vt:filetime>2026-01-20T00:00:00Z</vt:filetime>
  </property>
  <property fmtid="{D5CDD505-2E9C-101B-9397-08002B2CF9AE}" pid="5" name="Producer">
    <vt:lpwstr>Microsoft® PowerPoint® dla Microsoft 365</vt:lpwstr>
  </property>
</Properties>
</file>