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37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111E46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rgbClr val="111E46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960626" y="2358214"/>
            <a:ext cx="8425815" cy="12979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10818" y="1705102"/>
            <a:ext cx="10326370" cy="409003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rgbClr val="111E46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memorymakers.eu/" TargetMode="Externa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19371213.com.cn/" TargetMode="External"/><Relationship Id="rId2" Type="http://schemas.openxmlformats.org/officeDocument/2006/relationships/hyperlink" Target="https://www.yadvashem.org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3834" y="787538"/>
            <a:ext cx="3433318" cy="143291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46429" y="6166714"/>
            <a:ext cx="2086400" cy="45211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3133" y="577469"/>
            <a:ext cx="5855335" cy="492188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714872" y="3487724"/>
            <a:ext cx="5943728" cy="1846659"/>
          </a:xfrm>
          <a:prstGeom prst="rect">
            <a:avLst/>
          </a:prstGeom>
          <a:solidFill>
            <a:srgbClr val="EE476F"/>
          </a:solidFill>
        </p:spPr>
        <p:txBody>
          <a:bodyPr vert="horz" wrap="square" lIns="0" tIns="0" rIns="0" bIns="0" rtlCol="0">
            <a:spAutoFit/>
          </a:bodyPr>
          <a:lstStyle/>
          <a:p>
            <a:pPr marL="206375" algn="ctr">
              <a:lnSpc>
                <a:spcPts val="4795"/>
              </a:lnSpc>
            </a:pPr>
            <a:r>
              <a:rPr lang="en-GB" sz="4000" b="1" spc="-10" dirty="0">
                <a:solidFill>
                  <a:srgbClr val="FFFFFF"/>
                </a:solidFill>
                <a:latin typeface="Calibri"/>
                <a:cs typeface="Calibri"/>
              </a:rPr>
              <a:t>Representation of Female Victims in the Holocaust and the Nanjing Massacre</a:t>
            </a:r>
            <a:endParaRPr sz="4000" dirty="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81545" y="2793491"/>
            <a:ext cx="596900" cy="3831755"/>
          </a:xfrm>
          <a:custGeom>
            <a:avLst/>
            <a:gdLst/>
            <a:ahLst/>
            <a:cxnLst/>
            <a:rect l="l" t="t" r="r" b="b"/>
            <a:pathLst>
              <a:path w="596900" h="3094354">
                <a:moveTo>
                  <a:pt x="596290" y="0"/>
                </a:moveTo>
                <a:lnTo>
                  <a:pt x="0" y="0"/>
                </a:lnTo>
                <a:lnTo>
                  <a:pt x="0" y="3094228"/>
                </a:lnTo>
                <a:lnTo>
                  <a:pt x="596290" y="3094228"/>
                </a:lnTo>
                <a:lnTo>
                  <a:pt x="596290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895985" y="1897508"/>
            <a:ext cx="338041" cy="4586818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575"/>
              </a:lnSpc>
            </a:pPr>
            <a:r>
              <a:rPr sz="2600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www.</a:t>
            </a:r>
            <a:r>
              <a:rPr lang="en-IE" sz="2600" b="1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memory-makers</a:t>
            </a:r>
            <a:r>
              <a:rPr sz="2600" b="1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.</a:t>
            </a:r>
            <a:r>
              <a:rPr sz="2600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eu</a:t>
            </a:r>
            <a:endParaRPr sz="2600" dirty="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1897507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8"/>
                </a:lnTo>
                <a:lnTo>
                  <a:pt x="2628" y="496737"/>
                </a:lnTo>
                <a:lnTo>
                  <a:pt x="10332" y="544023"/>
                </a:lnTo>
                <a:lnTo>
                  <a:pt x="22837" y="589513"/>
                </a:lnTo>
                <a:lnTo>
                  <a:pt x="39871" y="632934"/>
                </a:lnTo>
                <a:lnTo>
                  <a:pt x="61159" y="674012"/>
                </a:lnTo>
                <a:lnTo>
                  <a:pt x="86430" y="712475"/>
                </a:lnTo>
                <a:lnTo>
                  <a:pt x="115410" y="748048"/>
                </a:lnTo>
                <a:lnTo>
                  <a:pt x="147825" y="780460"/>
                </a:lnTo>
                <a:lnTo>
                  <a:pt x="183402" y="809437"/>
                </a:lnTo>
                <a:lnTo>
                  <a:pt x="221868" y="834705"/>
                </a:lnTo>
                <a:lnTo>
                  <a:pt x="262949" y="855991"/>
                </a:lnTo>
                <a:lnTo>
                  <a:pt x="306373" y="873023"/>
                </a:lnTo>
                <a:lnTo>
                  <a:pt x="351866" y="885527"/>
                </a:lnTo>
                <a:lnTo>
                  <a:pt x="399155" y="893229"/>
                </a:lnTo>
                <a:lnTo>
                  <a:pt x="447967" y="895857"/>
                </a:lnTo>
                <a:lnTo>
                  <a:pt x="496778" y="893229"/>
                </a:lnTo>
                <a:lnTo>
                  <a:pt x="544067" y="885527"/>
                </a:lnTo>
                <a:lnTo>
                  <a:pt x="589560" y="873023"/>
                </a:lnTo>
                <a:lnTo>
                  <a:pt x="632984" y="855991"/>
                </a:lnTo>
                <a:lnTo>
                  <a:pt x="674066" y="834705"/>
                </a:lnTo>
                <a:lnTo>
                  <a:pt x="712532" y="809437"/>
                </a:lnTo>
                <a:lnTo>
                  <a:pt x="748109" y="780460"/>
                </a:lnTo>
                <a:lnTo>
                  <a:pt x="780524" y="748048"/>
                </a:lnTo>
                <a:lnTo>
                  <a:pt x="809503" y="712475"/>
                </a:lnTo>
                <a:lnTo>
                  <a:pt x="834774" y="674012"/>
                </a:lnTo>
                <a:lnTo>
                  <a:pt x="856063" y="632934"/>
                </a:lnTo>
                <a:lnTo>
                  <a:pt x="873096" y="589513"/>
                </a:lnTo>
                <a:lnTo>
                  <a:pt x="885602" y="544023"/>
                </a:lnTo>
                <a:lnTo>
                  <a:pt x="893305" y="496737"/>
                </a:lnTo>
                <a:lnTo>
                  <a:pt x="895934" y="447928"/>
                </a:lnTo>
                <a:lnTo>
                  <a:pt x="893305" y="399120"/>
                </a:lnTo>
                <a:lnTo>
                  <a:pt x="885602" y="351834"/>
                </a:lnTo>
                <a:lnTo>
                  <a:pt x="873096" y="306344"/>
                </a:lnTo>
                <a:lnTo>
                  <a:pt x="856063" y="262923"/>
                </a:lnTo>
                <a:lnTo>
                  <a:pt x="834774" y="221845"/>
                </a:lnTo>
                <a:lnTo>
                  <a:pt x="809503" y="183382"/>
                </a:lnTo>
                <a:lnTo>
                  <a:pt x="780524" y="147809"/>
                </a:lnTo>
                <a:lnTo>
                  <a:pt x="748109" y="115397"/>
                </a:lnTo>
                <a:lnTo>
                  <a:pt x="712532" y="86420"/>
                </a:lnTo>
                <a:lnTo>
                  <a:pt x="674066" y="61152"/>
                </a:lnTo>
                <a:lnTo>
                  <a:pt x="632984" y="39866"/>
                </a:lnTo>
                <a:lnTo>
                  <a:pt x="589560" y="22834"/>
                </a:lnTo>
                <a:lnTo>
                  <a:pt x="544067" y="10330"/>
                </a:lnTo>
                <a:lnTo>
                  <a:pt x="496778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4DBC97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0" y="578078"/>
            <a:ext cx="3992879" cy="74866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8100" rIns="0" bIns="0" rtlCol="0">
            <a:spAutoFit/>
          </a:bodyPr>
          <a:lstStyle/>
          <a:p>
            <a:pPr marL="361315" algn="ctr">
              <a:lnSpc>
                <a:spcPct val="100000"/>
              </a:lnSpc>
              <a:spcBef>
                <a:spcPts val="300"/>
              </a:spcBef>
            </a:pP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THE 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TRAUMA</a:t>
            </a: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31824" y="1679143"/>
            <a:ext cx="7776489" cy="425535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10622153" y="6104229"/>
            <a:ext cx="649605" cy="763905"/>
            <a:chOff x="10622153" y="6104229"/>
            <a:chExt cx="649605" cy="763905"/>
          </a:xfrm>
        </p:grpSpPr>
        <p:sp>
          <p:nvSpPr>
            <p:cNvPr id="5" name="object 5"/>
            <p:cNvSpPr/>
            <p:nvPr/>
          </p:nvSpPr>
          <p:spPr>
            <a:xfrm>
              <a:off x="10631678" y="6755923"/>
              <a:ext cx="71755" cy="102235"/>
            </a:xfrm>
            <a:custGeom>
              <a:avLst/>
              <a:gdLst/>
              <a:ahLst/>
              <a:cxnLst/>
              <a:rect l="l" t="t" r="r" b="b"/>
              <a:pathLst>
                <a:path w="71754" h="102234">
                  <a:moveTo>
                    <a:pt x="71629" y="102075"/>
                  </a:moveTo>
                  <a:lnTo>
                    <a:pt x="0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0667746" y="6541427"/>
              <a:ext cx="222250" cy="316865"/>
            </a:xfrm>
            <a:custGeom>
              <a:avLst/>
              <a:gdLst/>
              <a:ahLst/>
              <a:cxnLst/>
              <a:rect l="l" t="t" r="r" b="b"/>
              <a:pathLst>
                <a:path w="222250" h="316865">
                  <a:moveTo>
                    <a:pt x="222146" y="316572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0703687" y="6113754"/>
              <a:ext cx="558165" cy="744855"/>
            </a:xfrm>
            <a:custGeom>
              <a:avLst/>
              <a:gdLst/>
              <a:ahLst/>
              <a:cxnLst/>
              <a:rect l="l" t="t" r="r" b="b"/>
              <a:pathLst>
                <a:path w="558165" h="744854">
                  <a:moveTo>
                    <a:pt x="372667" y="744243"/>
                  </a:moveTo>
                  <a:lnTo>
                    <a:pt x="0" y="213169"/>
                  </a:lnTo>
                </a:path>
                <a:path w="558165" h="744854">
                  <a:moveTo>
                    <a:pt x="558068" y="744245"/>
                  </a:moveTo>
                  <a:lnTo>
                    <a:pt x="35814" y="0"/>
                  </a:lnTo>
                </a:path>
              </a:pathLst>
            </a:custGeom>
            <a:ln w="19050">
              <a:solidFill>
                <a:srgbClr val="EE476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/>
          <p:nvPr/>
        </p:nvSpPr>
        <p:spPr>
          <a:xfrm>
            <a:off x="9471914" y="0"/>
            <a:ext cx="1045210" cy="522605"/>
          </a:xfrm>
          <a:custGeom>
            <a:avLst/>
            <a:gdLst/>
            <a:ahLst/>
            <a:cxnLst/>
            <a:rect l="l" t="t" r="r" b="b"/>
            <a:pathLst>
              <a:path w="1045209" h="522605">
                <a:moveTo>
                  <a:pt x="1044701" y="0"/>
                </a:moveTo>
                <a:lnTo>
                  <a:pt x="0" y="0"/>
                </a:lnTo>
                <a:lnTo>
                  <a:pt x="2135" y="47534"/>
                </a:lnTo>
                <a:lnTo>
                  <a:pt x="8418" y="93874"/>
                </a:lnTo>
                <a:lnTo>
                  <a:pt x="18663" y="138837"/>
                </a:lnTo>
                <a:lnTo>
                  <a:pt x="32687" y="182237"/>
                </a:lnTo>
                <a:lnTo>
                  <a:pt x="50305" y="223889"/>
                </a:lnTo>
                <a:lnTo>
                  <a:pt x="71331" y="263609"/>
                </a:lnTo>
                <a:lnTo>
                  <a:pt x="95582" y="301213"/>
                </a:lnTo>
                <a:lnTo>
                  <a:pt x="122873" y="336515"/>
                </a:lnTo>
                <a:lnTo>
                  <a:pt x="153019" y="369331"/>
                </a:lnTo>
                <a:lnTo>
                  <a:pt x="185835" y="399477"/>
                </a:lnTo>
                <a:lnTo>
                  <a:pt x="221137" y="426768"/>
                </a:lnTo>
                <a:lnTo>
                  <a:pt x="258741" y="451019"/>
                </a:lnTo>
                <a:lnTo>
                  <a:pt x="298461" y="472045"/>
                </a:lnTo>
                <a:lnTo>
                  <a:pt x="340113" y="489663"/>
                </a:lnTo>
                <a:lnTo>
                  <a:pt x="383513" y="503687"/>
                </a:lnTo>
                <a:lnTo>
                  <a:pt x="428476" y="513932"/>
                </a:lnTo>
                <a:lnTo>
                  <a:pt x="474816" y="520215"/>
                </a:lnTo>
                <a:lnTo>
                  <a:pt x="522350" y="522350"/>
                </a:lnTo>
                <a:lnTo>
                  <a:pt x="569904" y="520215"/>
                </a:lnTo>
                <a:lnTo>
                  <a:pt x="616259" y="513932"/>
                </a:lnTo>
                <a:lnTo>
                  <a:pt x="661232" y="503687"/>
                </a:lnTo>
                <a:lnTo>
                  <a:pt x="704639" y="489663"/>
                </a:lnTo>
                <a:lnTo>
                  <a:pt x="746295" y="472045"/>
                </a:lnTo>
                <a:lnTo>
                  <a:pt x="786017" y="451019"/>
                </a:lnTo>
                <a:lnTo>
                  <a:pt x="823619" y="426768"/>
                </a:lnTo>
                <a:lnTo>
                  <a:pt x="858918" y="399477"/>
                </a:lnTo>
                <a:lnTo>
                  <a:pt x="891730" y="369331"/>
                </a:lnTo>
                <a:lnTo>
                  <a:pt x="921870" y="336515"/>
                </a:lnTo>
                <a:lnTo>
                  <a:pt x="949154" y="301213"/>
                </a:lnTo>
                <a:lnTo>
                  <a:pt x="973398" y="263609"/>
                </a:lnTo>
                <a:lnTo>
                  <a:pt x="994418" y="223889"/>
                </a:lnTo>
                <a:lnTo>
                  <a:pt x="1012029" y="182237"/>
                </a:lnTo>
                <a:lnTo>
                  <a:pt x="1026047" y="138837"/>
                </a:lnTo>
                <a:lnTo>
                  <a:pt x="1036288" y="93874"/>
                </a:lnTo>
                <a:lnTo>
                  <a:pt x="1042567" y="47534"/>
                </a:lnTo>
                <a:lnTo>
                  <a:pt x="1044701" y="0"/>
                </a:lnTo>
                <a:close/>
              </a:path>
            </a:pathLst>
          </a:custGeom>
          <a:solidFill>
            <a:srgbClr val="4DBC97">
              <a:alpha val="76077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7188200" y="4297807"/>
            <a:ext cx="4008754" cy="140589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latin typeface="Century Schoolbook"/>
                <a:cs typeface="Century Schoolbook"/>
              </a:rPr>
              <a:t>THE</a:t>
            </a:r>
            <a:r>
              <a:rPr sz="1600" spc="-30" dirty="0">
                <a:latin typeface="Century Schoolbook"/>
                <a:cs typeface="Century Schoolbook"/>
              </a:rPr>
              <a:t> </a:t>
            </a:r>
            <a:r>
              <a:rPr sz="1600" spc="-10" dirty="0">
                <a:latin typeface="Century Schoolbook"/>
                <a:cs typeface="Century Schoolbook"/>
              </a:rPr>
              <a:t>HOLOCAUST</a:t>
            </a:r>
            <a:endParaRPr sz="1600">
              <a:latin typeface="Century Schoolbook"/>
              <a:cs typeface="Century Schoolbook"/>
            </a:endParaRPr>
          </a:p>
          <a:p>
            <a:pPr marL="137795" indent="-125095">
              <a:lnSpc>
                <a:spcPct val="100000"/>
              </a:lnSpc>
              <a:buChar char="-"/>
              <a:tabLst>
                <a:tab pos="137795" algn="l"/>
              </a:tabLst>
            </a:pPr>
            <a:r>
              <a:rPr sz="1600" dirty="0">
                <a:latin typeface="Century Schoolbook"/>
                <a:cs typeface="Century Schoolbook"/>
              </a:rPr>
              <a:t>3</a:t>
            </a:r>
            <a:r>
              <a:rPr sz="1600" spc="-5" dirty="0">
                <a:latin typeface="Century Schoolbook"/>
                <a:cs typeface="Century Schoolbook"/>
              </a:rPr>
              <a:t> </a:t>
            </a:r>
            <a:r>
              <a:rPr sz="1600" dirty="0">
                <a:latin typeface="Century Schoolbook"/>
                <a:cs typeface="Century Schoolbook"/>
              </a:rPr>
              <a:t>million</a:t>
            </a:r>
            <a:r>
              <a:rPr sz="1600" spc="-20" dirty="0">
                <a:latin typeface="Century Schoolbook"/>
                <a:cs typeface="Century Schoolbook"/>
              </a:rPr>
              <a:t> </a:t>
            </a:r>
            <a:r>
              <a:rPr sz="1600" dirty="0">
                <a:latin typeface="Century Schoolbook"/>
                <a:cs typeface="Century Schoolbook"/>
              </a:rPr>
              <a:t>women</a:t>
            </a:r>
            <a:r>
              <a:rPr sz="1600" spc="10" dirty="0">
                <a:latin typeface="Century Schoolbook"/>
                <a:cs typeface="Century Schoolbook"/>
              </a:rPr>
              <a:t> </a:t>
            </a:r>
            <a:r>
              <a:rPr sz="1600" dirty="0">
                <a:latin typeface="Century Schoolbook"/>
                <a:cs typeface="Century Schoolbook"/>
              </a:rPr>
              <a:t>killed</a:t>
            </a:r>
            <a:r>
              <a:rPr sz="1600" spc="-20" dirty="0">
                <a:latin typeface="Century Schoolbook"/>
                <a:cs typeface="Century Schoolbook"/>
              </a:rPr>
              <a:t> </a:t>
            </a:r>
            <a:r>
              <a:rPr sz="1600" dirty="0">
                <a:latin typeface="Century Schoolbook"/>
                <a:cs typeface="Century Schoolbook"/>
              </a:rPr>
              <a:t>in</a:t>
            </a:r>
            <a:r>
              <a:rPr sz="1600" spc="-20" dirty="0">
                <a:latin typeface="Century Schoolbook"/>
                <a:cs typeface="Century Schoolbook"/>
              </a:rPr>
              <a:t> </a:t>
            </a:r>
            <a:r>
              <a:rPr sz="1600" dirty="0">
                <a:latin typeface="Century Schoolbook"/>
                <a:cs typeface="Century Schoolbook"/>
              </a:rPr>
              <a:t>12 </a:t>
            </a:r>
            <a:r>
              <a:rPr sz="1600" spc="-10" dirty="0">
                <a:latin typeface="Century Schoolbook"/>
                <a:cs typeface="Century Schoolbook"/>
              </a:rPr>
              <a:t>years</a:t>
            </a:r>
            <a:endParaRPr sz="1600">
              <a:latin typeface="Century Schoolbook"/>
              <a:cs typeface="Century Schoolbook"/>
            </a:endParaRPr>
          </a:p>
          <a:p>
            <a:pPr>
              <a:lnSpc>
                <a:spcPct val="100000"/>
              </a:lnSpc>
              <a:spcBef>
                <a:spcPts val="1265"/>
              </a:spcBef>
              <a:buFont typeface="Century Schoolbook"/>
              <a:buChar char="-"/>
            </a:pPr>
            <a:endParaRPr sz="1600">
              <a:latin typeface="Century Schoolbook"/>
              <a:cs typeface="Century Schoolbook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latin typeface="Century Schoolbook"/>
                <a:cs typeface="Century Schoolbook"/>
              </a:rPr>
              <a:t>THE</a:t>
            </a:r>
            <a:r>
              <a:rPr sz="1600" spc="-35" dirty="0">
                <a:latin typeface="Century Schoolbook"/>
                <a:cs typeface="Century Schoolbook"/>
              </a:rPr>
              <a:t> </a:t>
            </a:r>
            <a:r>
              <a:rPr sz="1600" dirty="0">
                <a:latin typeface="Century Schoolbook"/>
                <a:cs typeface="Century Schoolbook"/>
              </a:rPr>
              <a:t>NANJING </a:t>
            </a:r>
            <a:r>
              <a:rPr sz="1600" spc="-10" dirty="0">
                <a:latin typeface="Century Schoolbook"/>
                <a:cs typeface="Century Schoolbook"/>
              </a:rPr>
              <a:t>MASSACRE</a:t>
            </a:r>
            <a:endParaRPr sz="1600">
              <a:latin typeface="Century Schoolbook"/>
              <a:cs typeface="Century Schoolbook"/>
            </a:endParaRPr>
          </a:p>
          <a:p>
            <a:pPr marL="137795" indent="-125095">
              <a:lnSpc>
                <a:spcPct val="100000"/>
              </a:lnSpc>
              <a:buChar char="-"/>
              <a:tabLst>
                <a:tab pos="137795" algn="l"/>
              </a:tabLst>
            </a:pPr>
            <a:r>
              <a:rPr sz="1600" spc="-10" dirty="0">
                <a:latin typeface="Century Schoolbook"/>
                <a:cs typeface="Century Schoolbook"/>
              </a:rPr>
              <a:t>20,000-</a:t>
            </a:r>
            <a:r>
              <a:rPr sz="1600" dirty="0">
                <a:latin typeface="Century Schoolbook"/>
                <a:cs typeface="Century Schoolbook"/>
              </a:rPr>
              <a:t>80,000</a:t>
            </a:r>
            <a:r>
              <a:rPr sz="1600" spc="-10" dirty="0">
                <a:latin typeface="Century Schoolbook"/>
                <a:cs typeface="Century Schoolbook"/>
              </a:rPr>
              <a:t> </a:t>
            </a:r>
            <a:r>
              <a:rPr sz="1600" dirty="0">
                <a:latin typeface="Century Schoolbook"/>
                <a:cs typeface="Century Schoolbook"/>
              </a:rPr>
              <a:t>women</a:t>
            </a:r>
            <a:r>
              <a:rPr sz="1600" spc="-10" dirty="0">
                <a:latin typeface="Century Schoolbook"/>
                <a:cs typeface="Century Schoolbook"/>
              </a:rPr>
              <a:t> </a:t>
            </a:r>
            <a:r>
              <a:rPr sz="1600" dirty="0">
                <a:latin typeface="Century Schoolbook"/>
                <a:cs typeface="Century Schoolbook"/>
              </a:rPr>
              <a:t>raped in</a:t>
            </a:r>
            <a:r>
              <a:rPr sz="1600" spc="-30" dirty="0">
                <a:latin typeface="Century Schoolbook"/>
                <a:cs typeface="Century Schoolbook"/>
              </a:rPr>
              <a:t> </a:t>
            </a:r>
            <a:r>
              <a:rPr sz="1600" spc="-20" dirty="0">
                <a:latin typeface="Century Schoolbook"/>
                <a:cs typeface="Century Schoolbook"/>
              </a:rPr>
              <a:t>6-</a:t>
            </a:r>
            <a:r>
              <a:rPr sz="1600" dirty="0">
                <a:latin typeface="Century Schoolbook"/>
                <a:cs typeface="Century Schoolbook"/>
              </a:rPr>
              <a:t>8</a:t>
            </a:r>
            <a:r>
              <a:rPr sz="1600" spc="-15" dirty="0">
                <a:latin typeface="Century Schoolbook"/>
                <a:cs typeface="Century Schoolbook"/>
              </a:rPr>
              <a:t> </a:t>
            </a:r>
            <a:r>
              <a:rPr sz="1600" spc="-10" dirty="0">
                <a:latin typeface="Century Schoolbook"/>
                <a:cs typeface="Century Schoolbook"/>
              </a:rPr>
              <a:t>weeks</a:t>
            </a:r>
            <a:endParaRPr sz="1600">
              <a:latin typeface="Century Schoolbook"/>
              <a:cs typeface="Century Schoolbook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36306" y="3277234"/>
            <a:ext cx="3878960" cy="264261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010818" y="1705102"/>
            <a:ext cx="10627360" cy="45250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11E46"/>
                </a:solidFill>
                <a:latin typeface="Times New Roman"/>
                <a:cs typeface="Times New Roman"/>
              </a:rPr>
              <a:t>Psychological</a:t>
            </a:r>
            <a:r>
              <a:rPr sz="1800" b="1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111E46"/>
                </a:solidFill>
                <a:latin typeface="Times New Roman"/>
                <a:cs typeface="Times New Roman"/>
              </a:rPr>
              <a:t>Factors</a:t>
            </a:r>
            <a:endParaRPr sz="1800">
              <a:latin typeface="Times New Roman"/>
              <a:cs typeface="Times New Roman"/>
            </a:endParaRPr>
          </a:p>
          <a:p>
            <a:pPr marL="299085" marR="306705" indent="-28702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99085" algn="l"/>
              </a:tabLst>
            </a:pP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Trauma</a:t>
            </a:r>
            <a:r>
              <a:rPr sz="1600" spc="-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and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Avoidance: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In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both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events,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survivors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often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have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severe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PTSD.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Many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choose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silence</a:t>
            </a:r>
            <a:r>
              <a:rPr sz="1600" spc="-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as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</a:t>
            </a:r>
            <a:r>
              <a:rPr sz="1600" spc="-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coping mechanism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to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avoid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re-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traumatization.</a:t>
            </a:r>
            <a:endParaRPr sz="1600">
              <a:latin typeface="Times New Roman"/>
              <a:cs typeface="Times New Roman"/>
            </a:endParaRPr>
          </a:p>
          <a:p>
            <a:pPr marL="299085" marR="30543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Shame</a:t>
            </a:r>
            <a:r>
              <a:rPr sz="1600" spc="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and</a:t>
            </a:r>
            <a:r>
              <a:rPr sz="1600" spc="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Stigma:</a:t>
            </a:r>
            <a:r>
              <a:rPr sz="1600" spc="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For</a:t>
            </a:r>
            <a:r>
              <a:rPr sz="1600" spc="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women,</a:t>
            </a:r>
            <a:r>
              <a:rPr sz="1600" spc="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sexual</a:t>
            </a:r>
            <a:r>
              <a:rPr sz="1600" spc="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violence</a:t>
            </a:r>
            <a:r>
              <a:rPr sz="1600" spc="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created</a:t>
            </a:r>
            <a:r>
              <a:rPr sz="1600" spc="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profound</a:t>
            </a:r>
            <a:r>
              <a:rPr sz="1600" spc="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bodily</a:t>
            </a:r>
            <a:r>
              <a:rPr sz="1600" spc="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shame.</a:t>
            </a:r>
            <a:r>
              <a:rPr sz="1600" spc="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In</a:t>
            </a:r>
            <a:r>
              <a:rPr sz="1600" spc="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both</a:t>
            </a:r>
            <a:r>
              <a:rPr sz="1600" spc="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contexts,</a:t>
            </a:r>
            <a:r>
              <a:rPr sz="1600" spc="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shame</a:t>
            </a:r>
            <a:r>
              <a:rPr sz="1600" spc="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also</a:t>
            </a:r>
            <a:r>
              <a:rPr sz="1600" spc="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came</a:t>
            </a:r>
            <a:r>
              <a:rPr sz="1600" spc="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from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being</a:t>
            </a:r>
            <a:r>
              <a:rPr sz="1600" spc="-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dehumanized</a:t>
            </a:r>
            <a:r>
              <a:rPr sz="1600" spc="-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and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struggling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to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survive.</a:t>
            </a:r>
            <a:endParaRPr sz="16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Guilt:</a:t>
            </a:r>
            <a:r>
              <a:rPr sz="1600" spc="-9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</a:t>
            </a:r>
            <a:r>
              <a:rPr sz="1600" spc="-10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pervasive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feeling</a:t>
            </a:r>
            <a:r>
              <a:rPr sz="1600" spc="-1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that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they</a:t>
            </a:r>
            <a:r>
              <a:rPr sz="1600" spc="-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survived</a:t>
            </a:r>
            <a:r>
              <a:rPr sz="1600" spc="-1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when</a:t>
            </a:r>
            <a:r>
              <a:rPr sz="1600" spc="-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others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did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not.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370"/>
              </a:spcBef>
              <a:buFont typeface="Arial"/>
              <a:buChar char="•"/>
            </a:pPr>
            <a:endParaRPr sz="16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sz="1800" b="1" dirty="0">
                <a:latin typeface="Times New Roman"/>
                <a:cs typeface="Times New Roman"/>
              </a:rPr>
              <a:t>Social</a:t>
            </a:r>
            <a:r>
              <a:rPr sz="1800" b="1" spc="-25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and</a:t>
            </a:r>
            <a:r>
              <a:rPr sz="1800" b="1" spc="-25" dirty="0">
                <a:latin typeface="Times New Roman"/>
                <a:cs typeface="Times New Roman"/>
              </a:rPr>
              <a:t> </a:t>
            </a:r>
            <a:r>
              <a:rPr sz="1800" b="1" dirty="0">
                <a:latin typeface="Times New Roman"/>
                <a:cs typeface="Times New Roman"/>
              </a:rPr>
              <a:t>Cultural</a:t>
            </a:r>
            <a:r>
              <a:rPr sz="1800" b="1" spc="-20" dirty="0">
                <a:latin typeface="Times New Roman"/>
                <a:cs typeface="Times New Roman"/>
              </a:rPr>
              <a:t> </a:t>
            </a:r>
            <a:r>
              <a:rPr sz="1800" b="1" spc="-10" dirty="0">
                <a:latin typeface="Times New Roman"/>
                <a:cs typeface="Times New Roman"/>
              </a:rPr>
              <a:t>Pressures</a:t>
            </a:r>
            <a:endParaRPr sz="1800">
              <a:latin typeface="Times New Roman"/>
              <a:cs typeface="Times New Roman"/>
            </a:endParaRPr>
          </a:p>
          <a:p>
            <a:pPr marL="299085" marR="4265295" indent="-287020" algn="just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299085" algn="l"/>
                <a:tab pos="300355" algn="l"/>
              </a:tabLst>
            </a:pPr>
            <a:r>
              <a:rPr sz="1600" dirty="0">
                <a:latin typeface="Times New Roman"/>
                <a:cs typeface="Times New Roman"/>
              </a:rPr>
              <a:t>	Taboo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around</a:t>
            </a:r>
            <a:r>
              <a:rPr sz="1600" spc="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Intimacy: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Topics</a:t>
            </a:r>
            <a:r>
              <a:rPr sz="1600" spc="3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like</a:t>
            </a:r>
            <a:r>
              <a:rPr sz="1600" spc="4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sexual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humiliation</a:t>
            </a:r>
            <a:r>
              <a:rPr sz="1600" spc="4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or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rape</a:t>
            </a:r>
            <a:r>
              <a:rPr sz="1600" spc="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were</a:t>
            </a:r>
            <a:r>
              <a:rPr sz="1600" spc="25" dirty="0">
                <a:latin typeface="Times New Roman"/>
                <a:cs typeface="Times New Roman"/>
              </a:rPr>
              <a:t> </a:t>
            </a:r>
            <a:r>
              <a:rPr sz="1600" spc="-20" dirty="0">
                <a:latin typeface="Times New Roman"/>
                <a:cs typeface="Times New Roman"/>
              </a:rPr>
              <a:t>seen </a:t>
            </a:r>
            <a:r>
              <a:rPr sz="1600" dirty="0">
                <a:latin typeface="Times New Roman"/>
                <a:cs typeface="Times New Roman"/>
              </a:rPr>
              <a:t>as</a:t>
            </a:r>
            <a:r>
              <a:rPr sz="1600" spc="114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inappropriate</a:t>
            </a:r>
            <a:r>
              <a:rPr sz="1600" spc="1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to</a:t>
            </a:r>
            <a:r>
              <a:rPr sz="1600" spc="13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discuss</a:t>
            </a:r>
            <a:r>
              <a:rPr sz="1600" spc="1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and</a:t>
            </a:r>
            <a:r>
              <a:rPr sz="1600" spc="1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even</a:t>
            </a:r>
            <a:r>
              <a:rPr sz="1600" spc="1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accused</a:t>
            </a:r>
            <a:r>
              <a:rPr sz="1600" spc="1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of</a:t>
            </a:r>
            <a:r>
              <a:rPr sz="1600" spc="1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desecrating</a:t>
            </a:r>
            <a:r>
              <a:rPr sz="1600" spc="1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the</a:t>
            </a:r>
            <a:r>
              <a:rPr sz="1600" spc="14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memory </a:t>
            </a:r>
            <a:r>
              <a:rPr sz="1600" dirty="0">
                <a:latin typeface="Times New Roman"/>
                <a:cs typeface="Times New Roman"/>
              </a:rPr>
              <a:t>of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the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dead,</a:t>
            </a:r>
            <a:r>
              <a:rPr sz="1600" spc="-3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the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living,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or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the</a:t>
            </a:r>
            <a:r>
              <a:rPr sz="1600" spc="-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Holocaust</a:t>
            </a:r>
            <a:r>
              <a:rPr sz="1600" spc="-1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itself.</a:t>
            </a:r>
            <a:endParaRPr sz="1600">
              <a:latin typeface="Times New Roman"/>
              <a:cs typeface="Times New Roman"/>
            </a:endParaRPr>
          </a:p>
          <a:p>
            <a:pPr marL="300990" indent="-288290" algn="just">
              <a:lnSpc>
                <a:spcPct val="100000"/>
              </a:lnSpc>
              <a:buFont typeface="Arial"/>
              <a:buChar char="•"/>
              <a:tabLst>
                <a:tab pos="300990" algn="l"/>
              </a:tabLst>
            </a:pPr>
            <a:r>
              <a:rPr sz="1600" dirty="0">
                <a:latin typeface="Times New Roman"/>
                <a:cs typeface="Times New Roman"/>
              </a:rPr>
              <a:t>Linguistic</a:t>
            </a:r>
            <a:r>
              <a:rPr sz="1600" spc="10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Barriers:</a:t>
            </a:r>
            <a:r>
              <a:rPr sz="1600" spc="1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Most</a:t>
            </a:r>
            <a:r>
              <a:rPr sz="1600" spc="1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survivors</a:t>
            </a:r>
            <a:r>
              <a:rPr sz="1600" spc="1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were</a:t>
            </a:r>
            <a:r>
              <a:rPr sz="1600" spc="1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illiterate</a:t>
            </a:r>
            <a:r>
              <a:rPr sz="1600" spc="114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peasants.</a:t>
            </a:r>
            <a:r>
              <a:rPr sz="1600" spc="11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They</a:t>
            </a:r>
            <a:r>
              <a:rPr sz="1600" spc="11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lacked</a:t>
            </a:r>
            <a:endParaRPr sz="1600">
              <a:latin typeface="Times New Roman"/>
              <a:cs typeface="Times New Roman"/>
            </a:endParaRPr>
          </a:p>
          <a:p>
            <a:pPr marL="299085" algn="just">
              <a:lnSpc>
                <a:spcPct val="100000"/>
              </a:lnSpc>
            </a:pPr>
            <a:r>
              <a:rPr sz="1600" dirty="0">
                <a:latin typeface="Times New Roman"/>
                <a:cs typeface="Times New Roman"/>
              </a:rPr>
              <a:t>the</a:t>
            </a:r>
            <a:r>
              <a:rPr sz="1600" spc="-4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vocabulary</a:t>
            </a:r>
            <a:r>
              <a:rPr sz="1600" spc="-4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to</a:t>
            </a:r>
            <a:r>
              <a:rPr sz="1600" spc="-4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articulate</a:t>
            </a:r>
            <a:r>
              <a:rPr sz="1600" spc="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complex </a:t>
            </a:r>
            <a:r>
              <a:rPr sz="1600" spc="-10" dirty="0">
                <a:latin typeface="Times New Roman"/>
                <a:cs typeface="Times New Roman"/>
              </a:rPr>
              <a:t>trauma.</a:t>
            </a:r>
            <a:endParaRPr sz="1600">
              <a:latin typeface="Times New Roman"/>
              <a:cs typeface="Times New Roman"/>
            </a:endParaRPr>
          </a:p>
          <a:p>
            <a:pPr marL="299085" marR="4264025" indent="-287020" algn="just">
              <a:lnSpc>
                <a:spcPct val="100000"/>
              </a:lnSpc>
              <a:buFont typeface="Arial"/>
              <a:buChar char="•"/>
              <a:tabLst>
                <a:tab pos="299085" algn="l"/>
                <a:tab pos="300355" algn="l"/>
              </a:tabLst>
            </a:pPr>
            <a:r>
              <a:rPr sz="1600" dirty="0">
                <a:latin typeface="Times New Roman"/>
                <a:cs typeface="Times New Roman"/>
              </a:rPr>
              <a:t>	Identity</a:t>
            </a:r>
            <a:r>
              <a:rPr sz="1600" spc="4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Erasure:</a:t>
            </a:r>
            <a:r>
              <a:rPr sz="1600" spc="5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Female</a:t>
            </a:r>
            <a:r>
              <a:rPr sz="1600" spc="6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survivors</a:t>
            </a:r>
            <a:r>
              <a:rPr sz="1600" spc="5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were</a:t>
            </a:r>
            <a:r>
              <a:rPr sz="1600" spc="6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reduced</a:t>
            </a:r>
            <a:r>
              <a:rPr sz="1600" spc="6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to</a:t>
            </a:r>
            <a:r>
              <a:rPr sz="1600" spc="7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the</a:t>
            </a:r>
            <a:r>
              <a:rPr sz="1600" spc="6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label</a:t>
            </a:r>
            <a:r>
              <a:rPr sz="1600" spc="6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of</a:t>
            </a:r>
            <a:r>
              <a:rPr sz="1600" spc="60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“victim”, </a:t>
            </a:r>
            <a:r>
              <a:rPr sz="1600" dirty="0">
                <a:latin typeface="Times New Roman"/>
                <a:cs typeface="Times New Roman"/>
              </a:rPr>
              <a:t>rather</a:t>
            </a:r>
            <a:r>
              <a:rPr sz="1600" spc="1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than</a:t>
            </a:r>
            <a:r>
              <a:rPr sz="1600" spc="114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being</a:t>
            </a:r>
            <a:r>
              <a:rPr sz="1600" spc="1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recognized</a:t>
            </a:r>
            <a:r>
              <a:rPr sz="1600" spc="13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as</a:t>
            </a:r>
            <a:r>
              <a:rPr sz="1600" spc="114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full</a:t>
            </a:r>
            <a:r>
              <a:rPr sz="1600" spc="1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individuals</a:t>
            </a:r>
            <a:r>
              <a:rPr sz="1600" spc="12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with</a:t>
            </a:r>
            <a:r>
              <a:rPr sz="1600" spc="120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agency</a:t>
            </a:r>
            <a:r>
              <a:rPr sz="1600" spc="105" dirty="0">
                <a:latin typeface="Times New Roman"/>
                <a:cs typeface="Times New Roman"/>
              </a:rPr>
              <a:t> </a:t>
            </a:r>
            <a:r>
              <a:rPr sz="1600" dirty="0">
                <a:latin typeface="Times New Roman"/>
                <a:cs typeface="Times New Roman"/>
              </a:rPr>
              <a:t>and</a:t>
            </a:r>
            <a:r>
              <a:rPr sz="1600" spc="125" dirty="0">
                <a:latin typeface="Times New Roman"/>
                <a:cs typeface="Times New Roman"/>
              </a:rPr>
              <a:t> </a:t>
            </a:r>
            <a:r>
              <a:rPr sz="1600" spc="-10" dirty="0">
                <a:latin typeface="Times New Roman"/>
                <a:cs typeface="Times New Roman"/>
              </a:rPr>
              <a:t>diverse experiences.</a:t>
            </a:r>
            <a:endParaRPr sz="1600">
              <a:latin typeface="Times New Roman"/>
              <a:cs typeface="Times New Roman"/>
            </a:endParaRPr>
          </a:p>
          <a:p>
            <a:pPr marL="6270625">
              <a:lnSpc>
                <a:spcPct val="100000"/>
              </a:lnSpc>
              <a:spcBef>
                <a:spcPts val="1600"/>
              </a:spcBef>
            </a:pP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Signatures</a:t>
            </a:r>
            <a:r>
              <a:rPr sz="1100" spc="-4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of</a:t>
            </a:r>
            <a:r>
              <a:rPr sz="1100" spc="-4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Some</a:t>
            </a:r>
            <a:r>
              <a:rPr sz="1100" spc="-4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Female</a:t>
            </a:r>
            <a:r>
              <a:rPr sz="1100" spc="-40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Victims</a:t>
            </a:r>
            <a:r>
              <a:rPr sz="1100" spc="-30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|</a:t>
            </a:r>
            <a:r>
              <a:rPr sz="1100" spc="-3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Nanjing</a:t>
            </a:r>
            <a:r>
              <a:rPr sz="1100" spc="-1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Massacre</a:t>
            </a:r>
            <a:r>
              <a:rPr sz="1100" spc="-3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Memorial</a:t>
            </a:r>
            <a:r>
              <a:rPr sz="1100" spc="-30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681DA8"/>
                </a:solidFill>
                <a:latin typeface="Arial"/>
                <a:cs typeface="Arial"/>
              </a:rPr>
              <a:t>Hall</a:t>
            </a:r>
            <a:endParaRPr sz="1100">
              <a:latin typeface="Arial"/>
              <a:cs typeface="Arial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0" y="578078"/>
            <a:ext cx="3992879" cy="74866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8100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300"/>
              </a:spcBef>
            </a:pP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THE 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SILENCE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Official</a:t>
            </a:r>
            <a:r>
              <a:rPr spc="-40" dirty="0"/>
              <a:t> </a:t>
            </a:r>
            <a:r>
              <a:rPr dirty="0"/>
              <a:t>and</a:t>
            </a:r>
            <a:r>
              <a:rPr spc="-25" dirty="0"/>
              <a:t> </a:t>
            </a:r>
            <a:r>
              <a:rPr spc="-10" dirty="0"/>
              <a:t>Mainstream</a:t>
            </a:r>
            <a:r>
              <a:rPr spc="-25" dirty="0"/>
              <a:t> </a:t>
            </a:r>
            <a:r>
              <a:rPr spc="-10" dirty="0"/>
              <a:t>Narratives</a:t>
            </a: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600" b="0" dirty="0">
                <a:latin typeface="Times New Roman"/>
                <a:cs typeface="Times New Roman"/>
              </a:rPr>
              <a:t>State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narratives:</a:t>
            </a:r>
            <a:endParaRPr sz="1600">
              <a:latin typeface="Times New Roman"/>
              <a:cs typeface="Times New Roman"/>
            </a:endParaRPr>
          </a:p>
          <a:p>
            <a:pPr marL="12700" marR="2272665" indent="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600" b="0" dirty="0">
                <a:latin typeface="Times New Roman"/>
                <a:cs typeface="Times New Roman"/>
              </a:rPr>
              <a:t>Nanjing:</a:t>
            </a:r>
            <a:r>
              <a:rPr sz="1600" b="0" spc="-6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framed</a:t>
            </a:r>
            <a:r>
              <a:rPr sz="1600" b="0" spc="-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broadly</a:t>
            </a:r>
            <a:r>
              <a:rPr sz="1600" b="0" spc="-6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as</a:t>
            </a:r>
            <a:r>
              <a:rPr sz="1600" b="0" spc="-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“national</a:t>
            </a:r>
            <a:r>
              <a:rPr sz="1600" b="0" spc="-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humiliation,”</a:t>
            </a:r>
            <a:r>
              <a:rPr sz="1600" b="0" spc="-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obscuring</a:t>
            </a:r>
            <a:r>
              <a:rPr sz="1600" b="0" spc="-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individual</a:t>
            </a:r>
            <a:r>
              <a:rPr sz="1600" b="0" spc="-55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women’s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experiences. </a:t>
            </a:r>
            <a:r>
              <a:rPr sz="1600" b="0" spc="-20" dirty="0">
                <a:latin typeface="Times New Roman"/>
                <a:cs typeface="Times New Roman"/>
              </a:rPr>
              <a:t>Male-</a:t>
            </a:r>
            <a:r>
              <a:rPr sz="1600" b="0" dirty="0">
                <a:latin typeface="Times New Roman"/>
                <a:cs typeface="Times New Roman"/>
              </a:rPr>
              <a:t>centered</a:t>
            </a:r>
            <a:r>
              <a:rPr sz="1600" b="0" spc="45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narratives:</a:t>
            </a:r>
            <a:endParaRPr sz="16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600" b="0" dirty="0">
                <a:latin typeface="Times New Roman"/>
                <a:cs typeface="Times New Roman"/>
              </a:rPr>
              <a:t>Historical</a:t>
            </a:r>
            <a:r>
              <a:rPr sz="1600" b="0" spc="-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writing,</a:t>
            </a:r>
            <a:r>
              <a:rPr sz="1600" b="0" spc="-3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testimonies,</a:t>
            </a:r>
            <a:r>
              <a:rPr sz="1600" b="0" spc="-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and</a:t>
            </a:r>
            <a:r>
              <a:rPr sz="1600" b="0" spc="-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early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memorialization were</a:t>
            </a:r>
            <a:r>
              <a:rPr sz="1600" b="0" spc="-5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dominated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by</a:t>
            </a:r>
            <a:r>
              <a:rPr sz="1600" b="0" spc="-60" dirty="0">
                <a:latin typeface="Times New Roman"/>
                <a:cs typeface="Times New Roman"/>
              </a:rPr>
              <a:t> </a:t>
            </a:r>
            <a:r>
              <a:rPr sz="1600" b="0" spc="-20" dirty="0">
                <a:latin typeface="Times New Roman"/>
                <a:cs typeface="Times New Roman"/>
              </a:rPr>
              <a:t>men.</a:t>
            </a:r>
            <a:endParaRPr sz="16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600" b="0" spc="-20" dirty="0">
                <a:latin typeface="Times New Roman"/>
                <a:cs typeface="Times New Roman"/>
              </a:rPr>
              <a:t>Women</a:t>
            </a:r>
            <a:r>
              <a:rPr sz="1600" b="0" dirty="0">
                <a:latin typeface="Times New Roman"/>
                <a:cs typeface="Times New Roman"/>
              </a:rPr>
              <a:t> were</a:t>
            </a:r>
            <a:r>
              <a:rPr sz="1600" b="0" spc="-5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either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erased,</a:t>
            </a:r>
            <a:r>
              <a:rPr sz="1600" b="0" spc="-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idealized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as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moral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guardians,</a:t>
            </a:r>
            <a:r>
              <a:rPr sz="1600" b="0" spc="-3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or</a:t>
            </a:r>
            <a:r>
              <a:rPr sz="1600" b="0" spc="-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depicted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solely</a:t>
            </a:r>
            <a:r>
              <a:rPr sz="1600" b="0" spc="-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as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suffering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bodies.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buClr>
                <a:srgbClr val="111E46"/>
              </a:buClr>
              <a:buFont typeface="Arial"/>
              <a:buChar char="•"/>
            </a:pP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5"/>
              </a:spcBef>
              <a:buClr>
                <a:srgbClr val="111E46"/>
              </a:buClr>
              <a:buFont typeface="Arial"/>
              <a:buChar char="•"/>
            </a:pPr>
            <a:endParaRPr sz="1600">
              <a:latin typeface="Times New Roman"/>
              <a:cs typeface="Times New Roman"/>
            </a:endParaRPr>
          </a:p>
          <a:p>
            <a:pPr marL="12700" algn="just">
              <a:lnSpc>
                <a:spcPct val="100000"/>
              </a:lnSpc>
            </a:pPr>
            <a:r>
              <a:rPr dirty="0"/>
              <a:t>Political</a:t>
            </a:r>
            <a:r>
              <a:rPr spc="-75" dirty="0"/>
              <a:t> </a:t>
            </a:r>
            <a:r>
              <a:rPr spc="-10" dirty="0"/>
              <a:t>Dimensions</a:t>
            </a:r>
          </a:p>
          <a:p>
            <a:pPr marL="300990" indent="-288290" algn="just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300990" algn="l"/>
              </a:tabLst>
            </a:pPr>
            <a:r>
              <a:rPr sz="1600" b="0" dirty="0">
                <a:latin typeface="Times New Roman"/>
                <a:cs typeface="Times New Roman"/>
              </a:rPr>
              <a:t>Japan's</a:t>
            </a:r>
            <a:r>
              <a:rPr sz="1600" b="0" spc="114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Denialism:</a:t>
            </a:r>
            <a:r>
              <a:rPr sz="1600" b="0" spc="1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114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Japanese</a:t>
            </a:r>
            <a:r>
              <a:rPr sz="1600" b="0" spc="1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government's</a:t>
            </a:r>
            <a:r>
              <a:rPr sz="1600" b="0" spc="1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official</a:t>
            </a:r>
            <a:r>
              <a:rPr sz="1600" b="0" spc="1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stance</a:t>
            </a:r>
            <a:r>
              <a:rPr sz="1600" b="0" spc="1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</a:t>
            </a:r>
            <a:r>
              <a:rPr sz="1600" b="0" spc="114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denial</a:t>
            </a:r>
            <a:r>
              <a:rPr sz="1600" b="0" spc="1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creates</a:t>
            </a:r>
            <a:r>
              <a:rPr sz="1600" b="0" spc="114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</a:t>
            </a:r>
            <a:r>
              <a:rPr sz="1600" b="0" spc="10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hostile</a:t>
            </a:r>
            <a:r>
              <a:rPr sz="1600" b="0" spc="114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environment</a:t>
            </a:r>
            <a:r>
              <a:rPr sz="1600" b="0" spc="1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for</a:t>
            </a:r>
            <a:r>
              <a:rPr sz="1600" b="0" spc="1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survivors</a:t>
            </a:r>
            <a:r>
              <a:rPr sz="1600" b="0" spc="120" dirty="0">
                <a:latin typeface="Times New Roman"/>
                <a:cs typeface="Times New Roman"/>
              </a:rPr>
              <a:t> </a:t>
            </a:r>
            <a:r>
              <a:rPr sz="1600" b="0" spc="-20" dirty="0">
                <a:latin typeface="Times New Roman"/>
                <a:cs typeface="Times New Roman"/>
              </a:rPr>
              <a:t>(and</a:t>
            </a:r>
            <a:endParaRPr sz="1600">
              <a:latin typeface="Times New Roman"/>
              <a:cs typeface="Times New Roman"/>
            </a:endParaRPr>
          </a:p>
          <a:p>
            <a:pPr marL="299085" algn="just">
              <a:lnSpc>
                <a:spcPct val="100000"/>
              </a:lnSpc>
            </a:pPr>
            <a:r>
              <a:rPr sz="1600" b="0" dirty="0">
                <a:latin typeface="Times New Roman"/>
                <a:cs typeface="Times New Roman"/>
              </a:rPr>
              <a:t>even</a:t>
            </a:r>
            <a:r>
              <a:rPr sz="1600" b="0" spc="-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scholars,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artists)</a:t>
            </a:r>
            <a:r>
              <a:rPr sz="1600" b="0" spc="-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to</a:t>
            </a:r>
            <a:r>
              <a:rPr sz="1600" b="0" spc="-3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speak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out.</a:t>
            </a:r>
            <a:r>
              <a:rPr sz="1600" b="0" spc="-7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This</a:t>
            </a:r>
            <a:r>
              <a:rPr sz="1600" b="0" spc="-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is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unique</a:t>
            </a:r>
            <a:r>
              <a:rPr sz="1600" b="0" spc="-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political</a:t>
            </a:r>
            <a:r>
              <a:rPr sz="1600" b="0" spc="-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barrier</a:t>
            </a:r>
            <a:r>
              <a:rPr sz="1600" b="0" spc="-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for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Nanjing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survivors.</a:t>
            </a:r>
            <a:endParaRPr sz="1600">
              <a:latin typeface="Times New Roman"/>
              <a:cs typeface="Times New Roman"/>
            </a:endParaRPr>
          </a:p>
          <a:p>
            <a:pPr marL="299085" marR="5080" indent="-287020" algn="just">
              <a:lnSpc>
                <a:spcPct val="100000"/>
              </a:lnSpc>
              <a:buFont typeface="Arial"/>
              <a:buChar char="•"/>
              <a:tabLst>
                <a:tab pos="299085" algn="l"/>
                <a:tab pos="300355" algn="l"/>
              </a:tabLst>
            </a:pPr>
            <a:r>
              <a:rPr sz="1600" b="0" dirty="0">
                <a:latin typeface="Times New Roman"/>
                <a:cs typeface="Times New Roman"/>
              </a:rPr>
              <a:t>	Cold</a:t>
            </a:r>
            <a:r>
              <a:rPr sz="1600" b="0" spc="5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War</a:t>
            </a:r>
            <a:r>
              <a:rPr sz="1600" b="0" spc="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Sensitivity:</a:t>
            </a:r>
            <a:r>
              <a:rPr sz="1600" b="0" spc="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In</a:t>
            </a:r>
            <a:r>
              <a:rPr sz="1600" b="0" spc="6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immediate</a:t>
            </a:r>
            <a:r>
              <a:rPr sz="1600" b="0" spc="60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post-</a:t>
            </a:r>
            <a:r>
              <a:rPr sz="1600" b="0" dirty="0">
                <a:latin typeface="Times New Roman"/>
                <a:cs typeface="Times New Roman"/>
              </a:rPr>
              <a:t>war</a:t>
            </a:r>
            <a:r>
              <a:rPr sz="1600" b="0" spc="5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period,</a:t>
            </a:r>
            <a:r>
              <a:rPr sz="1600" b="0" spc="6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Western</a:t>
            </a:r>
            <a:r>
              <a:rPr sz="1600" b="0" spc="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powers</a:t>
            </a:r>
            <a:r>
              <a:rPr sz="1600" b="0" spc="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(especially</a:t>
            </a:r>
            <a:r>
              <a:rPr sz="1600" b="0" spc="6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US)</a:t>
            </a:r>
            <a:r>
              <a:rPr sz="1600" b="0" spc="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were</a:t>
            </a:r>
            <a:r>
              <a:rPr sz="1600" b="0" spc="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focused</a:t>
            </a:r>
            <a:r>
              <a:rPr sz="1600" b="0" spc="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on</a:t>
            </a:r>
            <a:r>
              <a:rPr sz="1600" b="0" spc="45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rebuilding </a:t>
            </a:r>
            <a:r>
              <a:rPr sz="1600" b="0" dirty="0">
                <a:latin typeface="Times New Roman"/>
                <a:cs typeface="Times New Roman"/>
              </a:rPr>
              <a:t>Japan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and</a:t>
            </a:r>
            <a:r>
              <a:rPr sz="1600" b="0" spc="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maintaining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stability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in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Asia.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This</a:t>
            </a:r>
            <a:r>
              <a:rPr sz="1600" b="0" spc="-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led</a:t>
            </a:r>
            <a:r>
              <a:rPr sz="1600" b="0" spc="-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to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reluctance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to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dwell</a:t>
            </a:r>
            <a:r>
              <a:rPr sz="1600" b="0" spc="-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on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-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specific</a:t>
            </a:r>
            <a:r>
              <a:rPr sz="1600" b="0" spc="-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horrors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sexual</a:t>
            </a:r>
            <a:r>
              <a:rPr sz="1600" b="0" spc="-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violence,</a:t>
            </a:r>
            <a:r>
              <a:rPr sz="1600" b="0" spc="-25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fearing </a:t>
            </a:r>
            <a:r>
              <a:rPr sz="1600" b="0" dirty="0">
                <a:latin typeface="Times New Roman"/>
                <a:cs typeface="Times New Roman"/>
              </a:rPr>
              <a:t>it</a:t>
            </a:r>
            <a:r>
              <a:rPr sz="1600" b="0" spc="-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might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inflame</a:t>
            </a:r>
            <a:r>
              <a:rPr sz="1600" b="0" spc="-5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tensions.</a:t>
            </a:r>
            <a:endParaRPr sz="1600">
              <a:latin typeface="Times New Roman"/>
              <a:cs typeface="Times New Roman"/>
            </a:endParaRPr>
          </a:p>
          <a:p>
            <a:pPr marL="299085" marR="7620" indent="-287020" algn="just">
              <a:lnSpc>
                <a:spcPct val="100000"/>
              </a:lnSpc>
              <a:buFont typeface="Arial"/>
              <a:buChar char="•"/>
              <a:tabLst>
                <a:tab pos="299085" algn="l"/>
                <a:tab pos="300355" algn="l"/>
              </a:tabLst>
            </a:pPr>
            <a:r>
              <a:rPr sz="1600" b="0" dirty="0">
                <a:latin typeface="Times New Roman"/>
                <a:cs typeface="Times New Roman"/>
              </a:rPr>
              <a:t>	Holocaust</a:t>
            </a:r>
            <a:r>
              <a:rPr sz="1600" b="0" spc="18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Recognition:</a:t>
            </a:r>
            <a:r>
              <a:rPr sz="1600" b="0" spc="19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19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Nuremberg</a:t>
            </a:r>
            <a:r>
              <a:rPr sz="1600" b="0" spc="19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Trials</a:t>
            </a:r>
            <a:r>
              <a:rPr sz="1600" b="0" spc="19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and</a:t>
            </a:r>
            <a:r>
              <a:rPr sz="1600" b="0" spc="18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subsequent</a:t>
            </a:r>
            <a:r>
              <a:rPr sz="1600" b="0" spc="17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trials</a:t>
            </a:r>
            <a:r>
              <a:rPr sz="1600" b="0" spc="19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provided</a:t>
            </a:r>
            <a:r>
              <a:rPr sz="1600" b="0" spc="19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</a:t>
            </a:r>
            <a:r>
              <a:rPr sz="1600" b="0" spc="17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legal</a:t>
            </a:r>
            <a:r>
              <a:rPr sz="1600" b="0" spc="19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platform</a:t>
            </a:r>
            <a:r>
              <a:rPr sz="1600" b="0" spc="16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for</a:t>
            </a:r>
            <a:r>
              <a:rPr sz="1600" b="0" spc="18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survivors</a:t>
            </a:r>
            <a:r>
              <a:rPr sz="1600" b="0" spc="18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to</a:t>
            </a:r>
            <a:r>
              <a:rPr sz="1600" b="0" spc="200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testify, </a:t>
            </a:r>
            <a:r>
              <a:rPr sz="1600" b="0" dirty="0">
                <a:latin typeface="Times New Roman"/>
                <a:cs typeface="Times New Roman"/>
              </a:rPr>
              <a:t>legitimizing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their</a:t>
            </a:r>
            <a:r>
              <a:rPr sz="1600" b="0" spc="-55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narratives.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078"/>
            <a:ext cx="3992879" cy="74866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8100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300"/>
              </a:spcBef>
            </a:pP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THE 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SILENCE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705102"/>
            <a:ext cx="6387465" cy="24961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11E46"/>
                </a:solidFill>
                <a:latin typeface="Times New Roman"/>
                <a:cs typeface="Times New Roman"/>
              </a:rPr>
              <a:t>Institutionalized</a:t>
            </a:r>
            <a:r>
              <a:rPr sz="1800" b="1" spc="-1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111E46"/>
                </a:solidFill>
                <a:latin typeface="Times New Roman"/>
                <a:cs typeface="Times New Roman"/>
              </a:rPr>
              <a:t>Memory</a:t>
            </a:r>
            <a:endParaRPr sz="1800">
              <a:latin typeface="Times New Roman"/>
              <a:cs typeface="Times New Roman"/>
            </a:endParaRPr>
          </a:p>
          <a:p>
            <a:pPr marL="299085" marR="5080" indent="-28702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99085" algn="l"/>
              </a:tabLst>
            </a:pP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The</a:t>
            </a:r>
            <a:r>
              <a:rPr sz="1600" spc="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Nuremberg</a:t>
            </a:r>
            <a:r>
              <a:rPr sz="1600" spc="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Trials</a:t>
            </a:r>
            <a:r>
              <a:rPr sz="1600" spc="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and</a:t>
            </a:r>
            <a:r>
              <a:rPr sz="1600" spc="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subsequent</a:t>
            </a:r>
            <a:r>
              <a:rPr sz="1600" spc="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trials</a:t>
            </a:r>
            <a:r>
              <a:rPr sz="1600" spc="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provided</a:t>
            </a:r>
            <a:r>
              <a:rPr sz="1600" spc="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</a:t>
            </a:r>
            <a:r>
              <a:rPr sz="1600" spc="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legal</a:t>
            </a:r>
            <a:r>
              <a:rPr sz="1600" spc="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platform</a:t>
            </a:r>
            <a:r>
              <a:rPr sz="1600" spc="2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for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survivors</a:t>
            </a:r>
            <a:r>
              <a:rPr sz="1600" spc="-5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to</a:t>
            </a:r>
            <a:r>
              <a:rPr sz="1600" spc="-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testify,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legitimizing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their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narratives.</a:t>
            </a:r>
            <a:endParaRPr sz="1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80"/>
              </a:spcBef>
              <a:buClr>
                <a:srgbClr val="111E46"/>
              </a:buClr>
              <a:buFont typeface="Arial"/>
              <a:buChar char="•"/>
            </a:pP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1970s–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1990s:</a:t>
            </a:r>
            <a:r>
              <a:rPr sz="1600" spc="434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feminist</a:t>
            </a:r>
            <a:r>
              <a:rPr sz="1600" spc="45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scholars</a:t>
            </a:r>
            <a:r>
              <a:rPr sz="1600" spc="4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highlight</a:t>
            </a:r>
            <a:r>
              <a:rPr sz="1600" spc="4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women’s</a:t>
            </a:r>
            <a:r>
              <a:rPr sz="1600" spc="4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experiences;</a:t>
            </a:r>
            <a:r>
              <a:rPr sz="1600" spc="45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memoirs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published</a:t>
            </a:r>
            <a:r>
              <a:rPr sz="1600" spc="-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(e.g.,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Charlotte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Delbo).</a:t>
            </a:r>
            <a:endParaRPr sz="1600">
              <a:latin typeface="Times New Roman"/>
              <a:cs typeface="Times New Roman"/>
            </a:endParaRPr>
          </a:p>
          <a:p>
            <a:pPr marL="299085" marR="7620" indent="-28702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99085" algn="l"/>
                <a:tab pos="1777364" algn="l"/>
                <a:tab pos="2527300" algn="l"/>
                <a:tab pos="3659504" algn="l"/>
                <a:tab pos="4362450" algn="l"/>
                <a:tab pos="5288915" algn="l"/>
              </a:tabLst>
            </a:pP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Gender-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specific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	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trauma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	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recognized: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	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sexual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	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violence,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	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mother–child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separation,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survival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networks.</a:t>
            </a:r>
            <a:endParaRPr sz="1600">
              <a:latin typeface="Times New Roman"/>
              <a:cs typeface="Times New Roman"/>
            </a:endParaRPr>
          </a:p>
          <a:p>
            <a:pPr marL="299085" marR="6985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Wider</a:t>
            </a:r>
            <a:r>
              <a:rPr sz="1600" spc="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notion</a:t>
            </a:r>
            <a:r>
              <a:rPr sz="1600" spc="5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of</a:t>
            </a:r>
            <a:r>
              <a:rPr sz="1600" spc="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resistance:</a:t>
            </a:r>
            <a:r>
              <a:rPr sz="1600" spc="5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everyday</a:t>
            </a:r>
            <a:r>
              <a:rPr sz="1600" spc="5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resistance,</a:t>
            </a:r>
            <a:r>
              <a:rPr sz="1600" spc="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caring</a:t>
            </a:r>
            <a:r>
              <a:rPr sz="1600" spc="6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for</a:t>
            </a:r>
            <a:r>
              <a:rPr sz="1600" spc="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others,</a:t>
            </a:r>
            <a:r>
              <a:rPr sz="1600" spc="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female fighters.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010818" y="4419980"/>
            <a:ext cx="6388100" cy="12446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Since</a:t>
            </a:r>
            <a:r>
              <a:rPr sz="1600" spc="-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the</a:t>
            </a:r>
            <a:r>
              <a:rPr sz="1600" spc="-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1990s:</a:t>
            </a:r>
            <a:r>
              <a:rPr sz="1600" spc="-8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Women</a:t>
            </a:r>
            <a:r>
              <a:rPr sz="1600" spc="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have</a:t>
            </a:r>
            <a:r>
              <a:rPr sz="1600" spc="-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become</a:t>
            </a:r>
            <a:r>
              <a:rPr sz="1600" spc="-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active</a:t>
            </a:r>
            <a:r>
              <a:rPr sz="1600" spc="-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narrators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of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Holocaust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memory.</a:t>
            </a:r>
            <a:endParaRPr sz="1600">
              <a:latin typeface="Times New Roman"/>
              <a:cs typeface="Times New Roman"/>
            </a:endParaRPr>
          </a:p>
          <a:p>
            <a:pPr marL="299085" marR="5080" indent="-287020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Oral-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history</a:t>
            </a:r>
            <a:r>
              <a:rPr sz="1600" spc="7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projects</a:t>
            </a:r>
            <a:r>
              <a:rPr sz="1600" spc="8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collect</a:t>
            </a:r>
            <a:r>
              <a:rPr sz="1600" spc="8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large</a:t>
            </a:r>
            <a:r>
              <a:rPr sz="1600" spc="8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numbers</a:t>
            </a:r>
            <a:r>
              <a:rPr sz="1600" spc="8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of</a:t>
            </a:r>
            <a:r>
              <a:rPr sz="1600" spc="7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women’s</a:t>
            </a:r>
            <a:r>
              <a:rPr sz="1600" spc="7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testimonies</a:t>
            </a:r>
            <a:r>
              <a:rPr sz="1600" spc="10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(e.g.,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USC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Shoah</a:t>
            </a:r>
            <a:r>
              <a:rPr sz="1600" spc="-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Foundation).</a:t>
            </a:r>
            <a:endParaRPr sz="16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  <a:tab pos="1005840" algn="l"/>
                <a:tab pos="1947545" algn="l"/>
                <a:tab pos="3018155" algn="l"/>
                <a:tab pos="3566795" algn="l"/>
                <a:tab pos="4423410" algn="l"/>
                <a:tab pos="5420360" algn="l"/>
              </a:tabLst>
            </a:pP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Strong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	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memorial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	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institutions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	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(Yad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	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Vashem,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	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USHMM)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	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systematize</a:t>
            </a:r>
            <a:endParaRPr sz="1600">
              <a:latin typeface="Times New Roman"/>
              <a:cs typeface="Times New Roman"/>
            </a:endParaRPr>
          </a:p>
          <a:p>
            <a:pPr marL="299085">
              <a:lnSpc>
                <a:spcPct val="100000"/>
              </a:lnSpc>
            </a:pP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women’s</a:t>
            </a:r>
            <a:r>
              <a:rPr sz="1600" spc="-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voices.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4" name="object 4" descr="$PPTXTitle"/>
          <p:cNvSpPr txBox="1">
            <a:spLocks noGrp="1"/>
          </p:cNvSpPr>
          <p:nvPr>
            <p:ph type="title"/>
          </p:nvPr>
        </p:nvSpPr>
        <p:spPr>
          <a:xfrm>
            <a:off x="0" y="578078"/>
            <a:ext cx="3992879" cy="74866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8100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300"/>
              </a:spcBef>
            </a:pP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VOICES</a:t>
            </a:r>
          </a:p>
        </p:txBody>
      </p:sp>
      <p:pic>
        <p:nvPicPr>
          <p:cNvPr id="5" name="object 5" descr="一群人站在一起合影的黑白照片  描述已自动生成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50809" y="2208022"/>
            <a:ext cx="3278504" cy="2622804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599680" y="5043373"/>
            <a:ext cx="3542029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Arriving</a:t>
            </a:r>
            <a:r>
              <a:rPr sz="1100" spc="-20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in</a:t>
            </a:r>
            <a:r>
              <a:rPr sz="1100" spc="-10" dirty="0">
                <a:solidFill>
                  <a:srgbClr val="681DA8"/>
                </a:solidFill>
                <a:latin typeface="Arial"/>
                <a:cs typeface="Arial"/>
              </a:rPr>
              <a:t> Nuremberg</a:t>
            </a:r>
            <a:r>
              <a:rPr sz="1100" spc="-40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to</a:t>
            </a:r>
            <a:r>
              <a:rPr sz="1100" spc="-3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testify</a:t>
            </a:r>
            <a:r>
              <a:rPr sz="1100" spc="-5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|</a:t>
            </a:r>
            <a:r>
              <a:rPr sz="1100" spc="-2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Holocaust</a:t>
            </a:r>
            <a:r>
              <a:rPr sz="1100" spc="-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681DA8"/>
                </a:solidFill>
                <a:latin typeface="Arial"/>
                <a:cs typeface="Arial"/>
              </a:rPr>
              <a:t>Encyclopedia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705102"/>
            <a:ext cx="7927340" cy="15201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8580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11E46"/>
                </a:solidFill>
                <a:latin typeface="Times New Roman"/>
                <a:cs typeface="Times New Roman"/>
              </a:rPr>
              <a:t>Contested</a:t>
            </a:r>
            <a:r>
              <a:rPr sz="1800" b="1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800" b="1" spc="-10" dirty="0">
                <a:solidFill>
                  <a:srgbClr val="111E46"/>
                </a:solidFill>
                <a:latin typeface="Times New Roman"/>
                <a:cs typeface="Times New Roman"/>
              </a:rPr>
              <a:t>Memory</a:t>
            </a:r>
            <a:endParaRPr sz="18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99085" algn="l"/>
              </a:tabLst>
            </a:pP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Women's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voices</a:t>
            </a:r>
            <a:r>
              <a:rPr sz="1600" spc="-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emerged</a:t>
            </a:r>
            <a:r>
              <a:rPr sz="1600" spc="-1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much</a:t>
            </a:r>
            <a:r>
              <a:rPr sz="1600" spc="-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later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due</a:t>
            </a:r>
            <a:r>
              <a:rPr sz="1600" spc="-6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to</a:t>
            </a:r>
            <a:r>
              <a:rPr sz="1600" spc="-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stigma,</a:t>
            </a:r>
            <a:r>
              <a:rPr sz="1600" spc="-1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trauma,</a:t>
            </a:r>
            <a:r>
              <a:rPr sz="1600" spc="-1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Cold</a:t>
            </a:r>
            <a:r>
              <a:rPr sz="1600" spc="-8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War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politics,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and</a:t>
            </a:r>
            <a:r>
              <a:rPr sz="1600" spc="-5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denialism.</a:t>
            </a:r>
            <a:endParaRPr sz="16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Early</a:t>
            </a:r>
            <a:r>
              <a:rPr sz="1600" spc="-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expressions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came</a:t>
            </a:r>
            <a:r>
              <a:rPr sz="1600" spc="-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mainly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from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overseas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Chinese</a:t>
            </a:r>
            <a:r>
              <a:rPr sz="1600" spc="-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women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(Iris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Chang,</a:t>
            </a:r>
            <a:r>
              <a:rPr sz="1600" spc="-10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45" dirty="0">
                <a:solidFill>
                  <a:srgbClr val="111E46"/>
                </a:solidFill>
                <a:latin typeface="Times New Roman"/>
                <a:cs typeface="Times New Roman"/>
              </a:rPr>
              <a:t>Yan</a:t>
            </a:r>
            <a:r>
              <a:rPr sz="1600" spc="-5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Geling).</a:t>
            </a:r>
            <a:endParaRPr sz="16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Representations</a:t>
            </a:r>
            <a:r>
              <a:rPr sz="1600" spc="-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remain</a:t>
            </a:r>
            <a:r>
              <a:rPr sz="1600" spc="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limited</a:t>
            </a:r>
            <a:r>
              <a:rPr sz="1600" spc="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and</a:t>
            </a:r>
            <a:r>
              <a:rPr sz="1600" spc="-5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victim-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centered</a:t>
            </a:r>
            <a:r>
              <a:rPr sz="1600" spc="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(sexual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violence;</a:t>
            </a:r>
            <a:r>
              <a:rPr sz="1600" spc="-3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national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humiliation).</a:t>
            </a:r>
            <a:endParaRPr sz="16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Survivors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lacked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safe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space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to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speak;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many</a:t>
            </a:r>
            <a:r>
              <a:rPr sz="1600" spc="-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avoided</a:t>
            </a:r>
            <a:r>
              <a:rPr sz="1600" spc="-2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public</a:t>
            </a:r>
            <a:r>
              <a:rPr sz="1600" spc="-4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testimony.</a:t>
            </a:r>
            <a:endParaRPr sz="1600">
              <a:latin typeface="Times New Roman"/>
              <a:cs typeface="Times New Roman"/>
            </a:endParaRPr>
          </a:p>
          <a:p>
            <a:pPr marL="299085" indent="-286385">
              <a:lnSpc>
                <a:spcPct val="100000"/>
              </a:lnSpc>
              <a:buFont typeface="Arial"/>
              <a:buChar char="•"/>
              <a:tabLst>
                <a:tab pos="299085" algn="l"/>
              </a:tabLst>
            </a:pPr>
            <a:r>
              <a:rPr sz="1600" spc="-30" dirty="0">
                <a:solidFill>
                  <a:srgbClr val="111E46"/>
                </a:solidFill>
                <a:latin typeface="Times New Roman"/>
                <a:cs typeface="Times New Roman"/>
              </a:rPr>
              <a:t>“Twenty-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Two”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shows</a:t>
            </a:r>
            <a:r>
              <a:rPr sz="1600" spc="-4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long-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term</a:t>
            </a:r>
            <a:r>
              <a:rPr sz="1600" spc="-1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silence,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shame, and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the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disappearance</a:t>
            </a:r>
            <a:r>
              <a:rPr sz="1600" spc="-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of</a:t>
            </a:r>
            <a:r>
              <a:rPr sz="1600" spc="-35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111E46"/>
                </a:solidFill>
                <a:latin typeface="Times New Roman"/>
                <a:cs typeface="Times New Roman"/>
              </a:rPr>
              <a:t>living</a:t>
            </a:r>
            <a:r>
              <a:rPr sz="1600" spc="-20" dirty="0">
                <a:solidFill>
                  <a:srgbClr val="111E46"/>
                </a:solidFill>
                <a:latin typeface="Times New Roman"/>
                <a:cs typeface="Times New Roman"/>
              </a:rPr>
              <a:t> </a:t>
            </a:r>
            <a:r>
              <a:rPr sz="1600" spc="-10" dirty="0">
                <a:solidFill>
                  <a:srgbClr val="111E46"/>
                </a:solidFill>
                <a:latin typeface="Times New Roman"/>
                <a:cs typeface="Times New Roman"/>
              </a:rPr>
              <a:t>witnesses.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078"/>
            <a:ext cx="3992879" cy="74866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8100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300"/>
              </a:spcBef>
            </a:pP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VOICES</a:t>
            </a:r>
          </a:p>
        </p:txBody>
      </p:sp>
      <p:pic>
        <p:nvPicPr>
          <p:cNvPr id="4" name="object 4" descr="街道边的建筑  描述已自动生成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53844" y="3448291"/>
            <a:ext cx="3793616" cy="2552065"/>
          </a:xfrm>
          <a:prstGeom prst="rect">
            <a:avLst/>
          </a:prstGeom>
        </p:spPr>
      </p:pic>
      <p:pic>
        <p:nvPicPr>
          <p:cNvPr id="5" name="object 5" descr="房子前的雪地上  描述已自动生成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73596" y="3448291"/>
            <a:ext cx="4038980" cy="255206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380869" y="6035446"/>
            <a:ext cx="1767839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Yasukuni</a:t>
            </a:r>
            <a:r>
              <a:rPr sz="1100" spc="-40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Shrine</a:t>
            </a:r>
            <a:r>
              <a:rPr sz="1100" spc="-2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|</a:t>
            </a:r>
            <a:r>
              <a:rPr sz="1100" spc="-40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spc="-10" dirty="0">
                <a:solidFill>
                  <a:srgbClr val="681DA8"/>
                </a:solidFill>
                <a:latin typeface="Arial"/>
                <a:cs typeface="Arial"/>
              </a:rPr>
              <a:t>Wikipedia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986398" y="6046419"/>
            <a:ext cx="4540885" cy="1943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Museum</a:t>
            </a:r>
            <a:r>
              <a:rPr sz="1100" spc="-3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of</a:t>
            </a:r>
            <a:r>
              <a:rPr sz="1100" spc="-4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Chinese</a:t>
            </a:r>
            <a:r>
              <a:rPr sz="1100" spc="-1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"Comfort</a:t>
            </a:r>
            <a:r>
              <a:rPr sz="1100" spc="-70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Women"</a:t>
            </a:r>
            <a:r>
              <a:rPr sz="1100" spc="-6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|</a:t>
            </a:r>
            <a:r>
              <a:rPr sz="1100" spc="-3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Nanjing</a:t>
            </a:r>
            <a:r>
              <a:rPr sz="1100" spc="-2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Massacre</a:t>
            </a:r>
            <a:r>
              <a:rPr sz="1100" spc="-35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dirty="0">
                <a:solidFill>
                  <a:srgbClr val="681DA8"/>
                </a:solidFill>
                <a:latin typeface="Arial"/>
                <a:cs typeface="Arial"/>
              </a:rPr>
              <a:t>Memorial</a:t>
            </a:r>
            <a:r>
              <a:rPr sz="1100" spc="-30" dirty="0">
                <a:solidFill>
                  <a:srgbClr val="681DA8"/>
                </a:solidFill>
                <a:latin typeface="Arial"/>
                <a:cs typeface="Arial"/>
              </a:rPr>
              <a:t> </a:t>
            </a:r>
            <a:r>
              <a:rPr sz="1100" spc="-20" dirty="0">
                <a:solidFill>
                  <a:srgbClr val="681DA8"/>
                </a:solidFill>
                <a:latin typeface="Arial"/>
                <a:cs typeface="Arial"/>
              </a:rPr>
              <a:t>Hall</a:t>
            </a:r>
            <a:endParaRPr sz="11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The</a:t>
            </a:r>
            <a:r>
              <a:rPr spc="-60" dirty="0"/>
              <a:t> </a:t>
            </a:r>
            <a:r>
              <a:rPr spc="-20" dirty="0"/>
              <a:t>Vanishing</a:t>
            </a:r>
            <a:r>
              <a:rPr spc="-15" dirty="0"/>
              <a:t> </a:t>
            </a:r>
            <a:r>
              <a:rPr spc="-10" dirty="0"/>
              <a:t>Generation</a:t>
            </a:r>
          </a:p>
          <a:p>
            <a:pPr marL="299085" marR="6350" indent="-28702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99085" algn="l"/>
              </a:tabLst>
            </a:pP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40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most</a:t>
            </a:r>
            <a:r>
              <a:rPr sz="1600" b="0" spc="39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pressing</a:t>
            </a:r>
            <a:r>
              <a:rPr sz="1600" b="0" spc="40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limitation</a:t>
            </a:r>
            <a:r>
              <a:rPr sz="1600" b="0" spc="409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is</a:t>
            </a:r>
            <a:r>
              <a:rPr sz="1600" b="0" spc="39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demographic.</a:t>
            </a:r>
            <a:r>
              <a:rPr sz="1600" b="0" spc="38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As</a:t>
            </a:r>
            <a:r>
              <a:rPr sz="1600" b="0" spc="39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38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last</a:t>
            </a:r>
            <a:r>
              <a:rPr sz="1600" b="0" spc="39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wave</a:t>
            </a:r>
            <a:r>
              <a:rPr sz="1600" b="0" spc="40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</a:t>
            </a:r>
            <a:r>
              <a:rPr sz="1600" b="0" spc="39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survivors</a:t>
            </a:r>
            <a:r>
              <a:rPr sz="1600" b="0" spc="38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passes</a:t>
            </a:r>
            <a:r>
              <a:rPr sz="1600" b="0" spc="38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away,</a:t>
            </a:r>
            <a:r>
              <a:rPr sz="1600" b="0" spc="38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40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"primary</a:t>
            </a:r>
            <a:r>
              <a:rPr sz="1600" b="0" spc="385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evidence" </a:t>
            </a:r>
            <a:r>
              <a:rPr sz="1600" b="0" dirty="0">
                <a:latin typeface="Times New Roman"/>
                <a:cs typeface="Times New Roman"/>
              </a:rPr>
              <a:t>disappears.</a:t>
            </a:r>
            <a:r>
              <a:rPr sz="1600" b="0" spc="-50" dirty="0">
                <a:latin typeface="Times New Roman"/>
                <a:cs typeface="Times New Roman"/>
              </a:rPr>
              <a:t> We</a:t>
            </a:r>
            <a:r>
              <a:rPr sz="1600" b="0" spc="-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are</a:t>
            </a:r>
            <a:r>
              <a:rPr sz="1600" b="0" spc="-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losing</a:t>
            </a:r>
            <a:r>
              <a:rPr sz="1600" b="0" spc="-3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-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opportunity</a:t>
            </a:r>
            <a:r>
              <a:rPr sz="1600" b="0" spc="-3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to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hear</a:t>
            </a:r>
            <a:r>
              <a:rPr sz="1600" b="0" spc="-3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their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voices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directly.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ts val="2160"/>
              </a:lnSpc>
              <a:spcBef>
                <a:spcPts val="495"/>
              </a:spcBef>
            </a:pPr>
            <a:r>
              <a:rPr dirty="0"/>
              <a:t>The</a:t>
            </a:r>
            <a:r>
              <a:rPr spc="-30" dirty="0"/>
              <a:t> </a:t>
            </a:r>
            <a:r>
              <a:rPr dirty="0"/>
              <a:t>Monolithic</a:t>
            </a:r>
            <a:r>
              <a:rPr spc="-30" dirty="0"/>
              <a:t> </a:t>
            </a:r>
            <a:r>
              <a:rPr spc="-20" dirty="0"/>
              <a:t>Image</a:t>
            </a:r>
          </a:p>
          <a:p>
            <a:pPr marL="299085" marR="5715" indent="-287020">
              <a:lnSpc>
                <a:spcPts val="1920"/>
              </a:lnSpc>
              <a:spcBef>
                <a:spcPts val="65"/>
              </a:spcBef>
              <a:buFont typeface="Arial"/>
              <a:buChar char="•"/>
              <a:tabLst>
                <a:tab pos="299085" algn="l"/>
              </a:tabLst>
            </a:pPr>
            <a:r>
              <a:rPr sz="1600" b="0" dirty="0">
                <a:latin typeface="Times New Roman"/>
                <a:cs typeface="Times New Roman"/>
              </a:rPr>
              <a:t>Female</a:t>
            </a:r>
            <a:r>
              <a:rPr sz="1600" b="0" spc="19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victims</a:t>
            </a:r>
            <a:r>
              <a:rPr sz="1600" b="0" spc="2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are</a:t>
            </a:r>
            <a:r>
              <a:rPr sz="1600" b="0" spc="19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often</a:t>
            </a:r>
            <a:r>
              <a:rPr sz="1600" b="0" spc="2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trapped</a:t>
            </a:r>
            <a:r>
              <a:rPr sz="1600" b="0" spc="204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in</a:t>
            </a:r>
            <a:r>
              <a:rPr sz="1600" b="0" spc="204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</a:t>
            </a:r>
            <a:r>
              <a:rPr sz="1600" b="0" spc="204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narrow,</a:t>
            </a:r>
            <a:r>
              <a:rPr sz="1600" b="0" spc="19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static</a:t>
            </a:r>
            <a:r>
              <a:rPr sz="1600" b="0" spc="19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narrative.</a:t>
            </a:r>
            <a:r>
              <a:rPr sz="1600" b="0" spc="20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In</a:t>
            </a:r>
            <a:r>
              <a:rPr sz="1600" b="0" spc="2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Nanjing,</a:t>
            </a:r>
            <a:r>
              <a:rPr sz="1600" b="0" spc="18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they</a:t>
            </a:r>
            <a:r>
              <a:rPr sz="1600" b="0" spc="20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are</a:t>
            </a:r>
            <a:r>
              <a:rPr sz="1600" b="0" spc="20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frequently</a:t>
            </a:r>
            <a:r>
              <a:rPr sz="1600" b="0" spc="2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reduced</a:t>
            </a:r>
            <a:r>
              <a:rPr sz="1600" b="0" spc="2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to</a:t>
            </a:r>
            <a:r>
              <a:rPr sz="1600" b="0" spc="2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20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label</a:t>
            </a:r>
            <a:r>
              <a:rPr sz="1600" b="0" spc="190" dirty="0">
                <a:latin typeface="Times New Roman"/>
                <a:cs typeface="Times New Roman"/>
              </a:rPr>
              <a:t> </a:t>
            </a:r>
            <a:r>
              <a:rPr sz="1600" b="0" spc="-25" dirty="0">
                <a:latin typeface="Times New Roman"/>
                <a:cs typeface="Times New Roman"/>
              </a:rPr>
              <a:t>of </a:t>
            </a:r>
            <a:r>
              <a:rPr sz="1600" b="0" dirty="0">
                <a:latin typeface="Times New Roman"/>
                <a:cs typeface="Times New Roman"/>
              </a:rPr>
              <a:t>"Comfort</a:t>
            </a:r>
            <a:r>
              <a:rPr sz="1600" b="0" spc="-55" dirty="0">
                <a:latin typeface="Times New Roman"/>
                <a:cs typeface="Times New Roman"/>
              </a:rPr>
              <a:t> </a:t>
            </a:r>
            <a:r>
              <a:rPr sz="1600" b="0" spc="-20" dirty="0">
                <a:latin typeface="Times New Roman"/>
                <a:cs typeface="Times New Roman"/>
              </a:rPr>
              <a:t>Women"</a:t>
            </a:r>
            <a:r>
              <a:rPr sz="1600" b="0" spc="-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or</a:t>
            </a:r>
            <a:r>
              <a:rPr sz="1600" b="0" spc="-5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passive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martyrs,</a:t>
            </a:r>
            <a:r>
              <a:rPr sz="1600" b="0" spc="-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erasing</a:t>
            </a:r>
            <a:r>
              <a:rPr sz="1600" b="0" spc="-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their</a:t>
            </a:r>
            <a:r>
              <a:rPr sz="1600" b="0" spc="-3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individual</a:t>
            </a:r>
            <a:r>
              <a:rPr sz="1600" b="0" spc="-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agency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and</a:t>
            </a:r>
            <a:r>
              <a:rPr sz="1600" b="0" spc="-50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complexity.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dirty="0"/>
              <a:t>The</a:t>
            </a:r>
            <a:r>
              <a:rPr spc="-35" dirty="0"/>
              <a:t> </a:t>
            </a:r>
            <a:r>
              <a:rPr dirty="0"/>
              <a:t>Ongoing</a:t>
            </a:r>
            <a:r>
              <a:rPr spc="-25" dirty="0"/>
              <a:t> </a:t>
            </a:r>
            <a:r>
              <a:rPr dirty="0"/>
              <a:t>Political</a:t>
            </a:r>
            <a:r>
              <a:rPr spc="-70" dirty="0"/>
              <a:t> </a:t>
            </a:r>
            <a:r>
              <a:rPr spc="-10" dirty="0"/>
              <a:t>Violence</a:t>
            </a:r>
          </a:p>
          <a:p>
            <a:pPr marL="299085" marR="7620" indent="-287020">
              <a:lnSpc>
                <a:spcPct val="100000"/>
              </a:lnSpc>
              <a:spcBef>
                <a:spcPts val="5"/>
              </a:spcBef>
              <a:buFont typeface="Arial"/>
              <a:buChar char="•"/>
              <a:tabLst>
                <a:tab pos="299085" algn="l"/>
              </a:tabLst>
            </a:pPr>
            <a:r>
              <a:rPr sz="1600" b="0" dirty="0">
                <a:latin typeface="Times New Roman"/>
                <a:cs typeface="Times New Roman"/>
              </a:rPr>
              <a:t>Survivors</a:t>
            </a:r>
            <a:r>
              <a:rPr sz="1600" b="0" spc="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face</a:t>
            </a:r>
            <a:r>
              <a:rPr sz="1600" b="0" spc="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</a:t>
            </a:r>
            <a:r>
              <a:rPr sz="1600" b="0" spc="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unique</a:t>
            </a:r>
            <a:r>
              <a:rPr sz="1600" b="0" spc="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challenge:</a:t>
            </a:r>
            <a:r>
              <a:rPr sz="1600" b="0" spc="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continuation</a:t>
            </a:r>
            <a:r>
              <a:rPr sz="1600" b="0" spc="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</a:t>
            </a:r>
            <a:r>
              <a:rPr sz="1600" b="0" spc="3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violence</a:t>
            </a:r>
            <a:r>
              <a:rPr sz="1600" b="0" spc="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through</a:t>
            </a:r>
            <a:r>
              <a:rPr sz="1600" b="0" spc="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political</a:t>
            </a:r>
            <a:r>
              <a:rPr sz="1600" b="0" spc="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denialism.</a:t>
            </a:r>
            <a:r>
              <a:rPr sz="1600" b="0" spc="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Japan's</a:t>
            </a:r>
            <a:r>
              <a:rPr sz="1600" b="0" spc="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official</a:t>
            </a:r>
            <a:r>
              <a:rPr sz="1600" b="0" spc="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stance</a:t>
            </a:r>
            <a:r>
              <a:rPr sz="1600" b="0" spc="20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creates </a:t>
            </a:r>
            <a:r>
              <a:rPr sz="1600" b="0" dirty="0">
                <a:latin typeface="Times New Roman"/>
                <a:cs typeface="Times New Roman"/>
              </a:rPr>
              <a:t>a</a:t>
            </a:r>
            <a:r>
              <a:rPr sz="1600" b="0" spc="-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hostile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environment</a:t>
            </a:r>
            <a:r>
              <a:rPr sz="1600" b="0" spc="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for</a:t>
            </a:r>
            <a:r>
              <a:rPr sz="1600" b="0" spc="-5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survivors</a:t>
            </a:r>
            <a:r>
              <a:rPr sz="1600" b="0" spc="-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to</a:t>
            </a:r>
            <a:r>
              <a:rPr sz="1600" b="0" spc="-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speak</a:t>
            </a:r>
            <a:r>
              <a:rPr sz="1600" b="0" spc="-35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freely,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forcing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them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into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silence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for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safety.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00"/>
              </a:spcBef>
            </a:pPr>
            <a:r>
              <a:rPr dirty="0"/>
              <a:t>The</a:t>
            </a:r>
            <a:r>
              <a:rPr spc="-35" dirty="0"/>
              <a:t> </a:t>
            </a:r>
            <a:r>
              <a:rPr dirty="0"/>
              <a:t>Cultural</a:t>
            </a:r>
            <a:r>
              <a:rPr spc="-15" dirty="0"/>
              <a:t> </a:t>
            </a:r>
            <a:r>
              <a:rPr spc="-10" dirty="0"/>
              <a:t>Stigma</a:t>
            </a:r>
          </a:p>
          <a:p>
            <a:pPr marL="299085" marR="5715" indent="-287020">
              <a:lnSpc>
                <a:spcPct val="100000"/>
              </a:lnSpc>
              <a:spcBef>
                <a:spcPts val="10"/>
              </a:spcBef>
              <a:buFont typeface="Arial"/>
              <a:buChar char="•"/>
              <a:tabLst>
                <a:tab pos="299085" algn="l"/>
              </a:tabLst>
            </a:pPr>
            <a:r>
              <a:rPr sz="1600" b="0" dirty="0">
                <a:latin typeface="Times New Roman"/>
                <a:cs typeface="Times New Roman"/>
              </a:rPr>
              <a:t>Cultural</a:t>
            </a:r>
            <a:r>
              <a:rPr sz="1600" b="0" spc="2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and</a:t>
            </a:r>
            <a:r>
              <a:rPr sz="1600" b="0" spc="2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familial</a:t>
            </a:r>
            <a:r>
              <a:rPr sz="1600" b="0" spc="2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pressures</a:t>
            </a:r>
            <a:r>
              <a:rPr sz="1600" b="0" spc="204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often</a:t>
            </a:r>
            <a:r>
              <a:rPr sz="1600" b="0" spc="229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compel</a:t>
            </a:r>
            <a:r>
              <a:rPr sz="1600" b="0" spc="2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survivors</a:t>
            </a:r>
            <a:r>
              <a:rPr sz="1600" b="0" spc="2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to</a:t>
            </a:r>
            <a:r>
              <a:rPr sz="1600" b="0" spc="2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remain</a:t>
            </a:r>
            <a:r>
              <a:rPr sz="1600" b="0" spc="2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silent.</a:t>
            </a:r>
            <a:r>
              <a:rPr sz="1600" b="0" spc="2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2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stigma</a:t>
            </a:r>
            <a:r>
              <a:rPr sz="1600" b="0" spc="2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</a:t>
            </a:r>
            <a:r>
              <a:rPr sz="1600" b="0" spc="2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pollution</a:t>
            </a:r>
            <a:r>
              <a:rPr sz="1600" b="0" spc="2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and</a:t>
            </a:r>
            <a:r>
              <a:rPr sz="1600" b="0" spc="2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fear</a:t>
            </a:r>
            <a:r>
              <a:rPr sz="1600" b="0" spc="2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</a:t>
            </a:r>
            <a:r>
              <a:rPr sz="1600" b="0" spc="229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rejection </a:t>
            </a:r>
            <a:r>
              <a:rPr sz="1600" b="0" dirty="0">
                <a:latin typeface="Times New Roman"/>
                <a:cs typeface="Times New Roman"/>
              </a:rPr>
              <a:t>prevent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many</a:t>
            </a:r>
            <a:r>
              <a:rPr sz="1600" b="0" spc="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from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seeking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help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or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telling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their</a:t>
            </a:r>
            <a:r>
              <a:rPr sz="1600" b="0" spc="-10" dirty="0">
                <a:latin typeface="Times New Roman"/>
                <a:cs typeface="Times New Roman"/>
              </a:rPr>
              <a:t> stories.</a:t>
            </a:r>
            <a:endParaRPr sz="1600">
              <a:latin typeface="Times New Roman"/>
              <a:cs typeface="Times New Roman"/>
            </a:endParaRPr>
          </a:p>
          <a:p>
            <a:pPr marL="12700">
              <a:lnSpc>
                <a:spcPts val="2160"/>
              </a:lnSpc>
              <a:spcBef>
                <a:spcPts val="495"/>
              </a:spcBef>
            </a:pPr>
            <a:r>
              <a:rPr dirty="0"/>
              <a:t>The</a:t>
            </a:r>
            <a:r>
              <a:rPr spc="-45" dirty="0"/>
              <a:t> </a:t>
            </a:r>
            <a:r>
              <a:rPr dirty="0"/>
              <a:t>"Othering"</a:t>
            </a:r>
            <a:r>
              <a:rPr spc="-35" dirty="0"/>
              <a:t> </a:t>
            </a:r>
            <a:r>
              <a:rPr dirty="0"/>
              <a:t>of</a:t>
            </a:r>
            <a:r>
              <a:rPr spc="-65" dirty="0"/>
              <a:t> </a:t>
            </a:r>
            <a:r>
              <a:rPr spc="-10" dirty="0"/>
              <a:t>Trauma</a:t>
            </a:r>
          </a:p>
          <a:p>
            <a:pPr marL="299085" indent="-286385">
              <a:lnSpc>
                <a:spcPts val="1920"/>
              </a:lnSpc>
              <a:buFont typeface="Arial"/>
              <a:buChar char="•"/>
              <a:tabLst>
                <a:tab pos="299085" algn="l"/>
              </a:tabLst>
            </a:pPr>
            <a:r>
              <a:rPr sz="1600" b="0" dirty="0">
                <a:latin typeface="Times New Roman"/>
                <a:cs typeface="Times New Roman"/>
              </a:rPr>
              <a:t>Much</a:t>
            </a:r>
            <a:r>
              <a:rPr sz="1600" b="0" spc="1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</a:t>
            </a:r>
            <a:r>
              <a:rPr sz="1600" b="0" spc="1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what</a:t>
            </a:r>
            <a:r>
              <a:rPr sz="1600" b="0" spc="15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we</a:t>
            </a:r>
            <a:r>
              <a:rPr sz="1600" b="0" spc="1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know</a:t>
            </a:r>
            <a:r>
              <a:rPr sz="1600" b="0" spc="15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comes</a:t>
            </a:r>
            <a:r>
              <a:rPr sz="1600" b="0" spc="16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from</a:t>
            </a:r>
            <a:r>
              <a:rPr sz="1600" b="0" spc="1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fiction,</a:t>
            </a:r>
            <a:r>
              <a:rPr sz="1600" b="0" spc="15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which</a:t>
            </a:r>
            <a:r>
              <a:rPr sz="1600" b="0" spc="17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prioritizes</a:t>
            </a:r>
            <a:r>
              <a:rPr sz="1600" b="0" spc="16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emotional</a:t>
            </a:r>
            <a:r>
              <a:rPr sz="1600" b="0" spc="16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impact</a:t>
            </a:r>
            <a:r>
              <a:rPr sz="1600" b="0" spc="16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over</a:t>
            </a:r>
            <a:r>
              <a:rPr sz="1600" b="0" spc="15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historical</a:t>
            </a:r>
            <a:r>
              <a:rPr sz="1600" b="0" spc="16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accuracy.</a:t>
            </a:r>
            <a:r>
              <a:rPr sz="1600" b="0" spc="165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Additionally,</a:t>
            </a:r>
            <a:endParaRPr sz="1600">
              <a:latin typeface="Times New Roman"/>
              <a:cs typeface="Times New Roman"/>
            </a:endParaRPr>
          </a:p>
          <a:p>
            <a:pPr marL="299085">
              <a:lnSpc>
                <a:spcPct val="100000"/>
              </a:lnSpc>
            </a:pPr>
            <a:r>
              <a:rPr sz="1600" b="0" dirty="0">
                <a:latin typeface="Times New Roman"/>
                <a:cs typeface="Times New Roman"/>
              </a:rPr>
              <a:t>narratives</a:t>
            </a:r>
            <a:r>
              <a:rPr sz="1600" b="0" spc="-2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are</a:t>
            </a:r>
            <a:r>
              <a:rPr sz="1600" b="0" spc="-3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often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filtered</a:t>
            </a:r>
            <a:r>
              <a:rPr sz="1600" b="0" spc="-1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through</a:t>
            </a:r>
            <a:r>
              <a:rPr sz="1600" b="0" spc="-6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a</a:t>
            </a:r>
            <a:r>
              <a:rPr sz="1600" b="0" spc="-4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male</a:t>
            </a:r>
            <a:r>
              <a:rPr sz="1600" b="0" spc="-1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gaze,</a:t>
            </a:r>
            <a:r>
              <a:rPr sz="1600" b="0" spc="-5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distorting</a:t>
            </a:r>
            <a:r>
              <a:rPr sz="1600" b="0" spc="-2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the</a:t>
            </a:r>
            <a:r>
              <a:rPr sz="1600" b="0" spc="-4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specific</a:t>
            </a:r>
            <a:r>
              <a:rPr sz="1600" b="0" spc="-3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gendered</a:t>
            </a:r>
            <a:r>
              <a:rPr sz="1600" b="0" spc="-3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trauma</a:t>
            </a:r>
            <a:r>
              <a:rPr sz="1600" b="0" spc="-5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experienced</a:t>
            </a:r>
            <a:r>
              <a:rPr sz="1600" b="0" spc="-30" dirty="0">
                <a:latin typeface="Times New Roman"/>
                <a:cs typeface="Times New Roman"/>
              </a:rPr>
              <a:t> </a:t>
            </a:r>
            <a:r>
              <a:rPr sz="1600" b="0" dirty="0">
                <a:latin typeface="Times New Roman"/>
                <a:cs typeface="Times New Roman"/>
              </a:rPr>
              <a:t>by</a:t>
            </a:r>
            <a:r>
              <a:rPr sz="1600" b="0" spc="-50" dirty="0">
                <a:latin typeface="Times New Roman"/>
                <a:cs typeface="Times New Roman"/>
              </a:rPr>
              <a:t> </a:t>
            </a:r>
            <a:r>
              <a:rPr sz="1600" b="0" spc="-10" dirty="0">
                <a:latin typeface="Times New Roman"/>
                <a:cs typeface="Times New Roman"/>
              </a:rPr>
              <a:t>women.</a:t>
            </a:r>
            <a:endParaRPr sz="1600">
              <a:latin typeface="Times New Roman"/>
              <a:cs typeface="Times New Roman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078"/>
            <a:ext cx="3992879" cy="74866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8100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300"/>
              </a:spcBef>
            </a:pPr>
            <a:r>
              <a:rPr dirty="0">
                <a:solidFill>
                  <a:srgbClr val="FFFFFF"/>
                </a:solidFill>
                <a:latin typeface="Calibri"/>
                <a:cs typeface="Calibri"/>
              </a:rPr>
              <a:t>THE</a:t>
            </a: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 LIMITS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010818" y="1798065"/>
            <a:ext cx="9820275" cy="43383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Baumel,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J.</a:t>
            </a:r>
            <a:r>
              <a:rPr sz="1200" spc="-6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T.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(1999,</a:t>
            </a:r>
            <a:r>
              <a:rPr sz="12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May).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Women's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agency</a:t>
            </a:r>
            <a:r>
              <a:rPr sz="1200" spc="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and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survival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strategies</a:t>
            </a:r>
            <a:r>
              <a:rPr sz="1200" spc="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during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the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holocaust.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In</a:t>
            </a:r>
            <a:r>
              <a:rPr sz="1200" spc="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i="1" spc="-20" dirty="0">
                <a:solidFill>
                  <a:srgbClr val="212121"/>
                </a:solidFill>
                <a:latin typeface="Times New Roman"/>
                <a:cs typeface="Times New Roman"/>
              </a:rPr>
              <a:t>Women's</a:t>
            </a:r>
            <a:r>
              <a:rPr sz="1200" i="1" spc="-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212121"/>
                </a:solidFill>
                <a:latin typeface="Times New Roman"/>
                <a:cs typeface="Times New Roman"/>
              </a:rPr>
              <a:t>Studies</a:t>
            </a:r>
            <a:r>
              <a:rPr sz="1200" i="1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212121"/>
                </a:solidFill>
                <a:latin typeface="Times New Roman"/>
                <a:cs typeface="Times New Roman"/>
              </a:rPr>
              <a:t>International</a:t>
            </a:r>
            <a:r>
              <a:rPr sz="1200" i="1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i="1" dirty="0">
                <a:solidFill>
                  <a:srgbClr val="212121"/>
                </a:solidFill>
                <a:latin typeface="Times New Roman"/>
                <a:cs typeface="Times New Roman"/>
              </a:rPr>
              <a:t>Forum</a:t>
            </a:r>
            <a:r>
              <a:rPr sz="1200" i="1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(Vol.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22,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No.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3,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pp.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329-347).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65"/>
              </a:spcBef>
            </a:pP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Pergamon.</a:t>
            </a:r>
            <a:endParaRPr sz="1200">
              <a:latin typeface="Times New Roman"/>
              <a:cs typeface="Times New Roman"/>
            </a:endParaRPr>
          </a:p>
          <a:p>
            <a:pPr marL="12700" marR="866140">
              <a:lnSpc>
                <a:spcPct val="173300"/>
              </a:lnSpc>
            </a:pP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Ringelheim,</a:t>
            </a:r>
            <a:r>
              <a:rPr sz="12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J.</a:t>
            </a:r>
            <a:r>
              <a:rPr sz="1200" spc="-4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(1985).</a:t>
            </a:r>
            <a:r>
              <a:rPr sz="1200" spc="-4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Women</a:t>
            </a:r>
            <a:r>
              <a:rPr sz="12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and</a:t>
            </a:r>
            <a:r>
              <a:rPr sz="12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the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Holocaust:</a:t>
            </a:r>
            <a:r>
              <a:rPr sz="1200" spc="-6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1200" spc="-7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reconsideration</a:t>
            </a:r>
            <a:r>
              <a:rPr sz="1200" spc="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of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research.</a:t>
            </a:r>
            <a:r>
              <a:rPr sz="1200" spc="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Signs: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Journal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of</a:t>
            </a:r>
            <a:r>
              <a:rPr sz="1200" spc="-4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Women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in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Culture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and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Society,</a:t>
            </a:r>
            <a:r>
              <a:rPr sz="1200" spc="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10(4),</a:t>
            </a:r>
            <a:r>
              <a:rPr sz="12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741-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761.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Bos,</a:t>
            </a:r>
            <a:r>
              <a:rPr sz="1200" spc="-5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70" dirty="0">
                <a:solidFill>
                  <a:srgbClr val="212121"/>
                </a:solidFill>
                <a:latin typeface="Times New Roman"/>
                <a:cs typeface="Times New Roman"/>
              </a:rPr>
              <a:t>P.</a:t>
            </a:r>
            <a:r>
              <a:rPr sz="12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R.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(2003).</a:t>
            </a:r>
            <a:r>
              <a:rPr sz="1200" spc="-4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Women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and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the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Holocaust:</a:t>
            </a:r>
            <a:r>
              <a:rPr sz="1200" spc="-6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Analyzing</a:t>
            </a:r>
            <a:r>
              <a:rPr sz="1200" spc="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gender difference.</a:t>
            </a:r>
            <a:r>
              <a:rPr sz="1200" spc="1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na.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75"/>
              </a:spcBef>
            </a:pP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Schiff,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B.,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Noy,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C.,</a:t>
            </a:r>
            <a:r>
              <a:rPr sz="1200" spc="-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&amp;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Cohler,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B.</a:t>
            </a:r>
            <a:r>
              <a:rPr sz="1200" spc="-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J.</a:t>
            </a:r>
            <a:r>
              <a:rPr sz="1200" spc="-5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(2001).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Collected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stories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in</a:t>
            </a:r>
            <a:r>
              <a:rPr sz="1200" spc="-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the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life</a:t>
            </a:r>
            <a:r>
              <a:rPr sz="1200" spc="-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narratives</a:t>
            </a:r>
            <a:r>
              <a:rPr sz="1200" spc="-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of</a:t>
            </a:r>
            <a:r>
              <a:rPr sz="1200" spc="-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Holocaust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survivors.</a:t>
            </a:r>
            <a:r>
              <a:rPr sz="1200" spc="-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Narrative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 Inquiry,</a:t>
            </a:r>
            <a:r>
              <a:rPr sz="1200" spc="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11(1),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159-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194.</a:t>
            </a:r>
            <a:endParaRPr sz="1200">
              <a:latin typeface="Times New Roman"/>
              <a:cs typeface="Times New Roman"/>
            </a:endParaRPr>
          </a:p>
          <a:p>
            <a:pPr marL="12700" marR="19050">
              <a:lnSpc>
                <a:spcPct val="173300"/>
              </a:lnSpc>
            </a:pP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Iris,</a:t>
            </a:r>
            <a:r>
              <a:rPr sz="12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C.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(1997).</a:t>
            </a:r>
            <a:r>
              <a:rPr sz="1200" spc="-4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The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Rape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of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Nanjing: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The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Forgotten</a:t>
            </a:r>
            <a:r>
              <a:rPr sz="1200" spc="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Holocaust</a:t>
            </a:r>
            <a:r>
              <a:rPr sz="12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of</a:t>
            </a:r>
            <a:r>
              <a:rPr sz="1200" spc="-4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World</a:t>
            </a:r>
            <a:r>
              <a:rPr sz="1200" spc="-5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War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II,</a:t>
            </a:r>
            <a:r>
              <a:rPr sz="1200" spc="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with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a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foreword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by</a:t>
            </a:r>
            <a:r>
              <a:rPr sz="1200" spc="-4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William</a:t>
            </a:r>
            <a:r>
              <a:rPr sz="12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C.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Kirby.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 USA:Penguin.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ISBN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 978-0-14-027744-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9. </a:t>
            </a:r>
            <a:r>
              <a:rPr sz="1200" spc="-45" dirty="0">
                <a:solidFill>
                  <a:srgbClr val="212121"/>
                </a:solidFill>
                <a:latin typeface="Times New Roman"/>
                <a:cs typeface="Times New Roman"/>
              </a:rPr>
              <a:t>Yad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Vashem:</a:t>
            </a:r>
            <a:r>
              <a:rPr sz="1200" spc="-5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The</a:t>
            </a:r>
            <a:r>
              <a:rPr sz="1200" spc="-4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World</a:t>
            </a:r>
            <a:r>
              <a:rPr sz="1200" spc="-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Holocaust</a:t>
            </a:r>
            <a:r>
              <a:rPr sz="1200" spc="-2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Remembrance</a:t>
            </a:r>
            <a:r>
              <a:rPr sz="1200" spc="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Center: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  <a:hlinkClick r:id="rId2"/>
              </a:rPr>
              <a:t>https://www.yadvashem.org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65"/>
              </a:spcBef>
            </a:pP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The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Memorial</a:t>
            </a:r>
            <a:r>
              <a:rPr sz="1200" spc="-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Hall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of</a:t>
            </a:r>
            <a:r>
              <a:rPr sz="1200" spc="-5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The</a:t>
            </a:r>
            <a:r>
              <a:rPr sz="1200" spc="-5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</a:rPr>
              <a:t>Victims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in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Nanjing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Massacre</a:t>
            </a:r>
            <a:r>
              <a:rPr sz="1200" spc="-2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by</a:t>
            </a:r>
            <a:r>
              <a:rPr sz="1200" spc="-3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Japanese</a:t>
            </a:r>
            <a:r>
              <a:rPr sz="1200" spc="-30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dirty="0">
                <a:solidFill>
                  <a:srgbClr val="212121"/>
                </a:solidFill>
                <a:latin typeface="Times New Roman"/>
                <a:cs typeface="Times New Roman"/>
              </a:rPr>
              <a:t>Invaders:</a:t>
            </a:r>
            <a:r>
              <a:rPr sz="1200" spc="15" dirty="0">
                <a:solidFill>
                  <a:srgbClr val="212121"/>
                </a:solidFill>
                <a:latin typeface="Times New Roman"/>
                <a:cs typeface="Times New Roman"/>
              </a:rPr>
              <a:t> 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  <a:hlinkClick r:id="rId3"/>
              </a:rPr>
              <a:t>https://www.19371213.com.cn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sz="1200" spc="-10" dirty="0">
                <a:solidFill>
                  <a:srgbClr val="23292E"/>
                </a:solidFill>
                <a:latin typeface="MS Gothic"/>
                <a:cs typeface="MS Gothic"/>
              </a:rPr>
              <a:t>何</a:t>
            </a:r>
            <a:r>
              <a:rPr sz="1200" spc="-10" dirty="0">
                <a:solidFill>
                  <a:srgbClr val="23292E"/>
                </a:solidFill>
                <a:latin typeface="Microsoft JhengHei"/>
                <a:cs typeface="Microsoft JhengHei"/>
              </a:rPr>
              <a:t>扬鸣</a:t>
            </a:r>
            <a:r>
              <a:rPr sz="1200" spc="-10" dirty="0">
                <a:solidFill>
                  <a:srgbClr val="23292E"/>
                </a:solidFill>
                <a:latin typeface="Times New Roman"/>
                <a:cs typeface="Times New Roman"/>
              </a:rPr>
              <a:t>.</a:t>
            </a:r>
            <a:r>
              <a:rPr sz="1200" spc="-10" dirty="0">
                <a:solidFill>
                  <a:srgbClr val="23292E"/>
                </a:solidFill>
                <a:latin typeface="Microsoft JhengHei"/>
                <a:cs typeface="Microsoft JhengHei"/>
              </a:rPr>
              <a:t>历史记忆：</a:t>
            </a:r>
            <a:r>
              <a:rPr sz="1200" spc="-10" dirty="0">
                <a:solidFill>
                  <a:srgbClr val="23292E"/>
                </a:solidFill>
                <a:latin typeface="MS Gothic"/>
                <a:cs typeface="MS Gothic"/>
              </a:rPr>
              <a:t>《</a:t>
            </a:r>
            <a:r>
              <a:rPr sz="1200" spc="-10" dirty="0">
                <a:solidFill>
                  <a:srgbClr val="23292E"/>
                </a:solidFill>
                <a:latin typeface="Microsoft JhengHei"/>
                <a:cs typeface="Microsoft JhengHei"/>
              </a:rPr>
              <a:t>东南日报</a:t>
            </a:r>
            <a:r>
              <a:rPr sz="1200" spc="-10" dirty="0">
                <a:solidFill>
                  <a:srgbClr val="23292E"/>
                </a:solidFill>
                <a:latin typeface="MS Gothic"/>
                <a:cs typeface="MS Gothic"/>
              </a:rPr>
              <a:t>》中的南京大屠</a:t>
            </a:r>
            <a:r>
              <a:rPr sz="1200" spc="-10" dirty="0">
                <a:solidFill>
                  <a:srgbClr val="23292E"/>
                </a:solidFill>
                <a:latin typeface="Microsoft JhengHei"/>
                <a:cs typeface="Microsoft JhengHei"/>
              </a:rPr>
              <a:t>杀</a:t>
            </a:r>
            <a:r>
              <a:rPr sz="1200" dirty="0">
                <a:solidFill>
                  <a:srgbClr val="23292E"/>
                </a:solidFill>
                <a:latin typeface="Times New Roman"/>
                <a:cs typeface="Times New Roman"/>
              </a:rPr>
              <a:t>[D].</a:t>
            </a:r>
            <a:r>
              <a:rPr sz="1200" spc="-10" dirty="0">
                <a:solidFill>
                  <a:srgbClr val="23292E"/>
                </a:solidFill>
                <a:latin typeface="MS Gothic"/>
                <a:cs typeface="MS Gothic"/>
              </a:rPr>
              <a:t>浙江大学</a:t>
            </a:r>
            <a:r>
              <a:rPr sz="1200" spc="-10" dirty="0">
                <a:solidFill>
                  <a:srgbClr val="23292E"/>
                </a:solidFill>
                <a:latin typeface="Times New Roman"/>
                <a:cs typeface="Times New Roman"/>
              </a:rPr>
              <a:t>,2013.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1200" spc="-5" dirty="0">
                <a:solidFill>
                  <a:srgbClr val="23292E"/>
                </a:solidFill>
                <a:latin typeface="MS Gothic"/>
                <a:cs typeface="MS Gothic"/>
              </a:rPr>
              <a:t>傅守祥</a:t>
            </a:r>
            <a:r>
              <a:rPr sz="1200" dirty="0">
                <a:solidFill>
                  <a:srgbClr val="23292E"/>
                </a:solidFill>
                <a:latin typeface="Times New Roman"/>
                <a:cs typeface="Times New Roman"/>
              </a:rPr>
              <a:t>,</a:t>
            </a:r>
            <a:r>
              <a:rPr sz="1200" dirty="0">
                <a:solidFill>
                  <a:srgbClr val="23292E"/>
                </a:solidFill>
                <a:latin typeface="Microsoft JhengHei"/>
                <a:cs typeface="Microsoft JhengHei"/>
              </a:rPr>
              <a:t>陈然然</a:t>
            </a:r>
            <a:r>
              <a:rPr sz="1200" dirty="0">
                <a:solidFill>
                  <a:srgbClr val="23292E"/>
                </a:solidFill>
                <a:latin typeface="Times New Roman"/>
                <a:cs typeface="Times New Roman"/>
              </a:rPr>
              <a:t>.</a:t>
            </a:r>
            <a:r>
              <a:rPr sz="1200" dirty="0">
                <a:solidFill>
                  <a:srgbClr val="23292E"/>
                </a:solidFill>
                <a:latin typeface="MS Gothic"/>
                <a:cs typeface="MS Gothic"/>
              </a:rPr>
              <a:t>国</a:t>
            </a:r>
            <a:r>
              <a:rPr sz="1200" dirty="0">
                <a:solidFill>
                  <a:srgbClr val="23292E"/>
                </a:solidFill>
                <a:latin typeface="Microsoft JhengHei"/>
                <a:cs typeface="Microsoft JhengHei"/>
              </a:rPr>
              <a:t>殇叙事中的女性创伤书写</a:t>
            </a:r>
            <a:r>
              <a:rPr sz="1200" dirty="0">
                <a:solidFill>
                  <a:srgbClr val="23292E"/>
                </a:solidFill>
                <a:latin typeface="Times New Roman"/>
                <a:cs typeface="Times New Roman"/>
              </a:rPr>
              <a:t>——</a:t>
            </a:r>
            <a:r>
              <a:rPr sz="1200" dirty="0">
                <a:solidFill>
                  <a:srgbClr val="23292E"/>
                </a:solidFill>
                <a:latin typeface="MS Gothic"/>
                <a:cs typeface="MS Gothic"/>
              </a:rPr>
              <a:t>以《金陵十三</a:t>
            </a:r>
            <a:r>
              <a:rPr sz="1200" dirty="0">
                <a:solidFill>
                  <a:srgbClr val="23292E"/>
                </a:solidFill>
                <a:latin typeface="Microsoft JhengHei"/>
                <a:cs typeface="Microsoft JhengHei"/>
              </a:rPr>
              <a:t>钗</a:t>
            </a:r>
            <a:r>
              <a:rPr sz="1200" spc="-5" dirty="0">
                <a:solidFill>
                  <a:srgbClr val="23292E"/>
                </a:solidFill>
                <a:latin typeface="MS Gothic"/>
                <a:cs typeface="MS Gothic"/>
              </a:rPr>
              <a:t>》与《南京安魂曲》</a:t>
            </a:r>
            <a:r>
              <a:rPr sz="1200" dirty="0">
                <a:solidFill>
                  <a:srgbClr val="23292E"/>
                </a:solidFill>
                <a:latin typeface="Microsoft JhengHei"/>
                <a:cs typeface="Microsoft JhengHei"/>
              </a:rPr>
              <a:t>为例</a:t>
            </a:r>
            <a:r>
              <a:rPr sz="1200" dirty="0">
                <a:solidFill>
                  <a:srgbClr val="23292E"/>
                </a:solidFill>
                <a:latin typeface="Times New Roman"/>
                <a:cs typeface="Times New Roman"/>
              </a:rPr>
              <a:t>[J].</a:t>
            </a:r>
            <a:r>
              <a:rPr sz="1200" dirty="0">
                <a:solidFill>
                  <a:srgbClr val="23292E"/>
                </a:solidFill>
                <a:latin typeface="MS Gothic"/>
                <a:cs typeface="MS Gothic"/>
              </a:rPr>
              <a:t>徐州工程学院学</a:t>
            </a:r>
            <a:r>
              <a:rPr sz="1200" dirty="0">
                <a:solidFill>
                  <a:srgbClr val="23292E"/>
                </a:solidFill>
                <a:latin typeface="Microsoft JhengHei"/>
                <a:cs typeface="Microsoft JhengHei"/>
              </a:rPr>
              <a:t>报</a:t>
            </a:r>
            <a:r>
              <a:rPr sz="1200" spc="-10" dirty="0">
                <a:solidFill>
                  <a:srgbClr val="23292E"/>
                </a:solidFill>
                <a:latin typeface="Times New Roman"/>
                <a:cs typeface="Times New Roman"/>
              </a:rPr>
              <a:t>(</a:t>
            </a:r>
            <a:r>
              <a:rPr sz="1200" dirty="0">
                <a:solidFill>
                  <a:srgbClr val="23292E"/>
                </a:solidFill>
                <a:latin typeface="MS Gothic"/>
                <a:cs typeface="MS Gothic"/>
              </a:rPr>
              <a:t>社会科学版</a:t>
            </a:r>
            <a:r>
              <a:rPr sz="1200" spc="-10" dirty="0">
                <a:solidFill>
                  <a:srgbClr val="23292E"/>
                </a:solidFill>
                <a:latin typeface="Times New Roman"/>
                <a:cs typeface="Times New Roman"/>
              </a:rPr>
              <a:t>),2020,35(02):59-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70"/>
              </a:spcBef>
            </a:pPr>
            <a:r>
              <a:rPr sz="1200" spc="-10" dirty="0">
                <a:solidFill>
                  <a:srgbClr val="23292E"/>
                </a:solidFill>
                <a:latin typeface="Times New Roman"/>
                <a:cs typeface="Times New Roman"/>
              </a:rPr>
              <a:t>66.DOI:10.20068/j.cnki.jxitsh.2020.02.007.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sz="1200" spc="-5" dirty="0">
                <a:solidFill>
                  <a:srgbClr val="23292E"/>
                </a:solidFill>
                <a:latin typeface="MS Gothic"/>
                <a:cs typeface="MS Gothic"/>
              </a:rPr>
              <a:t>李宁</a:t>
            </a:r>
            <a:r>
              <a:rPr sz="1200" dirty="0">
                <a:solidFill>
                  <a:srgbClr val="23292E"/>
                </a:solidFill>
                <a:latin typeface="Times New Roman"/>
                <a:cs typeface="Times New Roman"/>
              </a:rPr>
              <a:t>.</a:t>
            </a:r>
            <a:r>
              <a:rPr sz="1200" dirty="0">
                <a:solidFill>
                  <a:srgbClr val="23292E"/>
                </a:solidFill>
                <a:latin typeface="MS Gothic"/>
                <a:cs typeface="MS Gothic"/>
              </a:rPr>
              <a:t>哀</a:t>
            </a:r>
            <a:r>
              <a:rPr sz="1200" dirty="0">
                <a:solidFill>
                  <a:srgbClr val="23292E"/>
                </a:solidFill>
                <a:latin typeface="Microsoft JhengHei"/>
                <a:cs typeface="Microsoft JhengHei"/>
              </a:rPr>
              <a:t>鸣与反抗</a:t>
            </a:r>
            <a:r>
              <a:rPr sz="1200" spc="-10" dirty="0">
                <a:solidFill>
                  <a:srgbClr val="23292E"/>
                </a:solidFill>
                <a:latin typeface="Times New Roman"/>
                <a:cs typeface="Times New Roman"/>
              </a:rPr>
              <a:t>:</a:t>
            </a:r>
            <a:r>
              <a:rPr sz="1200" dirty="0">
                <a:solidFill>
                  <a:srgbClr val="23292E"/>
                </a:solidFill>
                <a:latin typeface="MS Gothic"/>
                <a:cs typeface="MS Gothic"/>
              </a:rPr>
              <a:t>女性主</a:t>
            </a:r>
            <a:r>
              <a:rPr sz="1200" dirty="0">
                <a:solidFill>
                  <a:srgbClr val="23292E"/>
                </a:solidFill>
                <a:latin typeface="Microsoft JhengHei"/>
                <a:cs typeface="Microsoft JhengHei"/>
              </a:rPr>
              <a:t>义视角下的</a:t>
            </a:r>
            <a:r>
              <a:rPr sz="1200" dirty="0">
                <a:solidFill>
                  <a:srgbClr val="23292E"/>
                </a:solidFill>
                <a:latin typeface="MS Gothic"/>
                <a:cs typeface="MS Gothic"/>
              </a:rPr>
              <a:t>《程瑞芳日</a:t>
            </a:r>
            <a:r>
              <a:rPr sz="1200" dirty="0">
                <a:solidFill>
                  <a:srgbClr val="23292E"/>
                </a:solidFill>
                <a:latin typeface="Microsoft JhengHei"/>
                <a:cs typeface="Microsoft JhengHei"/>
              </a:rPr>
              <a:t>记</a:t>
            </a:r>
            <a:r>
              <a:rPr sz="1200" dirty="0">
                <a:solidFill>
                  <a:srgbClr val="23292E"/>
                </a:solidFill>
                <a:latin typeface="MS Gothic"/>
                <a:cs typeface="MS Gothic"/>
              </a:rPr>
              <a:t>》解</a:t>
            </a:r>
            <a:r>
              <a:rPr sz="1200" dirty="0">
                <a:solidFill>
                  <a:srgbClr val="23292E"/>
                </a:solidFill>
                <a:latin typeface="Microsoft JhengHei"/>
                <a:cs typeface="Microsoft JhengHei"/>
              </a:rPr>
              <a:t>读</a:t>
            </a:r>
            <a:r>
              <a:rPr sz="1200" dirty="0">
                <a:solidFill>
                  <a:srgbClr val="23292E"/>
                </a:solidFill>
                <a:latin typeface="Times New Roman"/>
                <a:cs typeface="Times New Roman"/>
              </a:rPr>
              <a:t>[J].</a:t>
            </a:r>
            <a:r>
              <a:rPr sz="1200" dirty="0">
                <a:solidFill>
                  <a:srgbClr val="23292E"/>
                </a:solidFill>
                <a:latin typeface="MS Gothic"/>
                <a:cs typeface="MS Gothic"/>
              </a:rPr>
              <a:t>日本侵</a:t>
            </a:r>
            <a:r>
              <a:rPr sz="1200" dirty="0">
                <a:solidFill>
                  <a:srgbClr val="23292E"/>
                </a:solidFill>
                <a:latin typeface="Microsoft JhengHei"/>
                <a:cs typeface="Microsoft JhengHei"/>
              </a:rPr>
              <a:t>华史研究</a:t>
            </a:r>
            <a:r>
              <a:rPr sz="1200" spc="-10" dirty="0">
                <a:solidFill>
                  <a:srgbClr val="23292E"/>
                </a:solidFill>
                <a:latin typeface="Times New Roman"/>
                <a:cs typeface="Times New Roman"/>
              </a:rPr>
              <a:t>,2016,(01):34-48.DOI:10.13740/b.cnki.jiiohr.2016.01.005.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sz="1200" spc="-10" dirty="0">
                <a:solidFill>
                  <a:srgbClr val="23292E"/>
                </a:solidFill>
                <a:latin typeface="MS Gothic"/>
                <a:cs typeface="MS Gothic"/>
              </a:rPr>
              <a:t>潘</a:t>
            </a:r>
            <a:r>
              <a:rPr sz="1200" spc="-10" dirty="0">
                <a:solidFill>
                  <a:srgbClr val="23292E"/>
                </a:solidFill>
                <a:latin typeface="Microsoft JhengHei"/>
                <a:cs typeface="Microsoft JhengHei"/>
              </a:rPr>
              <a:t>晔</a:t>
            </a:r>
            <a:r>
              <a:rPr sz="1200" spc="-10" dirty="0">
                <a:solidFill>
                  <a:srgbClr val="23292E"/>
                </a:solidFill>
                <a:latin typeface="Times New Roman"/>
                <a:cs typeface="Times New Roman"/>
              </a:rPr>
              <a:t>,</a:t>
            </a:r>
            <a:r>
              <a:rPr sz="1200" spc="-10" dirty="0">
                <a:solidFill>
                  <a:srgbClr val="23292E"/>
                </a:solidFill>
                <a:latin typeface="MS Gothic"/>
                <a:cs typeface="MS Gothic"/>
              </a:rPr>
              <a:t>蔡玉高</a:t>
            </a:r>
            <a:r>
              <a:rPr sz="1200" spc="-10" dirty="0">
                <a:solidFill>
                  <a:srgbClr val="23292E"/>
                </a:solidFill>
                <a:latin typeface="Times New Roman"/>
                <a:cs typeface="Times New Roman"/>
              </a:rPr>
              <a:t>,</a:t>
            </a:r>
            <a:r>
              <a:rPr sz="1200" spc="-10" dirty="0">
                <a:solidFill>
                  <a:srgbClr val="23292E"/>
                </a:solidFill>
                <a:latin typeface="MS Gothic"/>
                <a:cs typeface="MS Gothic"/>
              </a:rPr>
              <a:t>蒋芳</a:t>
            </a:r>
            <a:r>
              <a:rPr sz="1200" spc="-10" dirty="0">
                <a:solidFill>
                  <a:srgbClr val="23292E"/>
                </a:solidFill>
                <a:latin typeface="Times New Roman"/>
                <a:cs typeface="Times New Roman"/>
              </a:rPr>
              <a:t>.12</a:t>
            </a:r>
            <a:r>
              <a:rPr sz="1200" spc="-10" dirty="0">
                <a:solidFill>
                  <a:srgbClr val="23292E"/>
                </a:solidFill>
                <a:latin typeface="MS Gothic"/>
                <a:cs typeface="MS Gothic"/>
              </a:rPr>
              <a:t>名南京大屠</a:t>
            </a:r>
            <a:r>
              <a:rPr sz="1200" spc="-5" dirty="0">
                <a:solidFill>
                  <a:srgbClr val="23292E"/>
                </a:solidFill>
                <a:latin typeface="Microsoft JhengHei"/>
                <a:cs typeface="Microsoft JhengHei"/>
              </a:rPr>
              <a:t>杀幸存者口述档案首次向全球发布</a:t>
            </a:r>
            <a:r>
              <a:rPr sz="1200" dirty="0">
                <a:solidFill>
                  <a:srgbClr val="23292E"/>
                </a:solidFill>
                <a:latin typeface="Times New Roman"/>
                <a:cs typeface="Times New Roman"/>
              </a:rPr>
              <a:t>[J].</a:t>
            </a:r>
            <a:r>
              <a:rPr sz="1200" spc="-5" dirty="0">
                <a:solidFill>
                  <a:srgbClr val="23292E"/>
                </a:solidFill>
                <a:latin typeface="Microsoft JhengHei"/>
                <a:cs typeface="Microsoft JhengHei"/>
              </a:rPr>
              <a:t>兰台世界</a:t>
            </a:r>
            <a:r>
              <a:rPr sz="1200" spc="-10" dirty="0">
                <a:solidFill>
                  <a:srgbClr val="23292E"/>
                </a:solidFill>
                <a:latin typeface="Times New Roman"/>
                <a:cs typeface="Times New Roman"/>
              </a:rPr>
              <a:t>,2014,(01):160.DOI:10.16565/j.cnki.1006-7744.2014.01.052.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070"/>
              </a:spcBef>
            </a:pPr>
            <a:r>
              <a:rPr sz="1200" spc="-10" dirty="0">
                <a:solidFill>
                  <a:srgbClr val="212121"/>
                </a:solidFill>
                <a:latin typeface="MS Gothic"/>
                <a:cs typeface="MS Gothic"/>
              </a:rPr>
              <a:t>国家公祭网：</a:t>
            </a:r>
            <a:r>
              <a:rPr sz="1200" spc="-10" dirty="0">
                <a:solidFill>
                  <a:srgbClr val="212121"/>
                </a:solidFill>
                <a:latin typeface="Times New Roman"/>
                <a:cs typeface="Times New Roman"/>
                <a:hlinkClick r:id="rId3"/>
              </a:rPr>
              <a:t>https://www.19371213.com.cn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 descr="$PPTXTitle"/>
          <p:cNvSpPr txBox="1">
            <a:spLocks noGrp="1"/>
          </p:cNvSpPr>
          <p:nvPr>
            <p:ph type="title"/>
          </p:nvPr>
        </p:nvSpPr>
        <p:spPr>
          <a:xfrm>
            <a:off x="0" y="578078"/>
            <a:ext cx="3992879" cy="748665"/>
          </a:xfrm>
          <a:prstGeom prst="rect">
            <a:avLst/>
          </a:prstGeom>
          <a:solidFill>
            <a:srgbClr val="1889B0"/>
          </a:solidFill>
        </p:spPr>
        <p:txBody>
          <a:bodyPr vert="horz" wrap="square" lIns="0" tIns="38100" rIns="0" bIns="0" rtlCol="0">
            <a:spAutoFit/>
          </a:bodyPr>
          <a:lstStyle/>
          <a:p>
            <a:pPr marL="890905">
              <a:lnSpc>
                <a:spcPct val="100000"/>
              </a:lnSpc>
              <a:spcBef>
                <a:spcPts val="300"/>
              </a:spcBef>
            </a:pPr>
            <a:r>
              <a:rPr spc="-10" dirty="0">
                <a:solidFill>
                  <a:srgbClr val="FFFFFF"/>
                </a:solidFill>
                <a:latin typeface="Calibri"/>
                <a:cs typeface="Calibri"/>
              </a:rPr>
              <a:t>REFERENCES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1676" y="1072780"/>
            <a:ext cx="3433318" cy="143291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768600" y="6172911"/>
            <a:ext cx="4143375" cy="35115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algn="just">
              <a:lnSpc>
                <a:spcPct val="83100"/>
              </a:lnSpc>
              <a:spcBef>
                <a:spcPts val="265"/>
              </a:spcBef>
            </a:pP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Funded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by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Union.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Views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opinions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expressed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are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however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author(s)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only</a:t>
            </a:r>
            <a:r>
              <a:rPr sz="800" spc="204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do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not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necessarily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reflect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19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or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[name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authority].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Neither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nor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authority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can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held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responsible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for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them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112" y="6152443"/>
            <a:ext cx="1855717" cy="40212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2106" y="340995"/>
            <a:ext cx="6265163" cy="515835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97738" y="3701338"/>
            <a:ext cx="2846070" cy="553998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lang="en-IE" sz="3450" b="1" dirty="0">
                <a:solidFill>
                  <a:srgbClr val="FFFFFF"/>
                </a:solidFill>
                <a:latin typeface="Calibri"/>
                <a:cs typeface="Calibri"/>
              </a:rPr>
              <a:t>THANK</a:t>
            </a:r>
            <a:endParaRPr sz="345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9950" y="4483658"/>
            <a:ext cx="2225040" cy="553998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lang="en-IE" sz="3450" b="1" spc="-10" dirty="0">
                <a:solidFill>
                  <a:srgbClr val="FFFFFF"/>
                </a:solidFill>
                <a:latin typeface="Calibri"/>
                <a:cs typeface="Calibri"/>
              </a:rPr>
              <a:t>YOU</a:t>
            </a:r>
            <a:endParaRPr sz="345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610090" y="4855717"/>
            <a:ext cx="539115" cy="539115"/>
            <a:chOff x="9610090" y="4855717"/>
            <a:chExt cx="539115" cy="539115"/>
          </a:xfrm>
        </p:grpSpPr>
        <p:sp>
          <p:nvSpPr>
            <p:cNvPr id="9" name="object 9"/>
            <p:cNvSpPr/>
            <p:nvPr/>
          </p:nvSpPr>
          <p:spPr>
            <a:xfrm>
              <a:off x="9610090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27" y="4341"/>
                  </a:lnTo>
                  <a:lnTo>
                    <a:pt x="175345" y="16859"/>
                  </a:lnTo>
                  <a:lnTo>
                    <a:pt x="133378" y="36792"/>
                  </a:lnTo>
                  <a:lnTo>
                    <a:pt x="95785" y="63379"/>
                  </a:lnTo>
                  <a:lnTo>
                    <a:pt x="63326" y="95859"/>
                  </a:lnTo>
                  <a:lnTo>
                    <a:pt x="36759" y="133472"/>
                  </a:lnTo>
                  <a:lnTo>
                    <a:pt x="16843" y="175456"/>
                  </a:lnTo>
                  <a:lnTo>
                    <a:pt x="4337" y="221050"/>
                  </a:lnTo>
                  <a:lnTo>
                    <a:pt x="0" y="269493"/>
                  </a:lnTo>
                  <a:lnTo>
                    <a:pt x="4337" y="317937"/>
                  </a:lnTo>
                  <a:lnTo>
                    <a:pt x="16843" y="363531"/>
                  </a:lnTo>
                  <a:lnTo>
                    <a:pt x="36759" y="405515"/>
                  </a:lnTo>
                  <a:lnTo>
                    <a:pt x="63326" y="443128"/>
                  </a:lnTo>
                  <a:lnTo>
                    <a:pt x="95785" y="475608"/>
                  </a:lnTo>
                  <a:lnTo>
                    <a:pt x="133378" y="502195"/>
                  </a:lnTo>
                  <a:lnTo>
                    <a:pt x="175345" y="522128"/>
                  </a:lnTo>
                  <a:lnTo>
                    <a:pt x="220927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709804" y="4955698"/>
              <a:ext cx="339725" cy="339725"/>
            </a:xfrm>
            <a:custGeom>
              <a:avLst/>
              <a:gdLst/>
              <a:ahLst/>
              <a:cxnLst/>
              <a:rect l="l" t="t" r="r" b="b"/>
              <a:pathLst>
                <a:path w="339725" h="339725">
                  <a:moveTo>
                    <a:pt x="204046" y="0"/>
                  </a:moveTo>
                  <a:lnTo>
                    <a:pt x="124297" y="0"/>
                  </a:lnTo>
                  <a:lnTo>
                    <a:pt x="111877" y="377"/>
                  </a:lnTo>
                  <a:lnTo>
                    <a:pt x="67119" y="6094"/>
                  </a:lnTo>
                  <a:lnTo>
                    <a:pt x="28809" y="28670"/>
                  </a:lnTo>
                  <a:lnTo>
                    <a:pt x="17134" y="42830"/>
                  </a:lnTo>
                  <a:lnTo>
                    <a:pt x="17029" y="42973"/>
                  </a:lnTo>
                  <a:lnTo>
                    <a:pt x="2196" y="87197"/>
                  </a:lnTo>
                  <a:lnTo>
                    <a:pt x="71" y="141775"/>
                  </a:lnTo>
                  <a:lnTo>
                    <a:pt x="0" y="197250"/>
                  </a:lnTo>
                  <a:lnTo>
                    <a:pt x="135" y="214534"/>
                  </a:lnTo>
                  <a:lnTo>
                    <a:pt x="3869" y="262651"/>
                  </a:lnTo>
                  <a:lnTo>
                    <a:pt x="16949" y="296068"/>
                  </a:lnTo>
                  <a:lnTo>
                    <a:pt x="17029" y="296211"/>
                  </a:lnTo>
                  <a:lnTo>
                    <a:pt x="22171" y="303299"/>
                  </a:lnTo>
                  <a:lnTo>
                    <a:pt x="22288" y="303460"/>
                  </a:lnTo>
                  <a:lnTo>
                    <a:pt x="28809" y="310483"/>
                  </a:lnTo>
                  <a:lnTo>
                    <a:pt x="67119" y="332986"/>
                  </a:lnTo>
                  <a:lnTo>
                    <a:pt x="111877" y="338488"/>
                  </a:lnTo>
                  <a:lnTo>
                    <a:pt x="146072" y="339165"/>
                  </a:lnTo>
                  <a:lnTo>
                    <a:pt x="210535" y="339165"/>
                  </a:lnTo>
                  <a:lnTo>
                    <a:pt x="252021" y="336970"/>
                  </a:lnTo>
                  <a:lnTo>
                    <a:pt x="288744" y="326449"/>
                  </a:lnTo>
                  <a:lnTo>
                    <a:pt x="311847" y="309118"/>
                  </a:lnTo>
                  <a:lnTo>
                    <a:pt x="125027" y="309118"/>
                  </a:lnTo>
                  <a:lnTo>
                    <a:pt x="112948" y="308891"/>
                  </a:lnTo>
                  <a:lnTo>
                    <a:pt x="74604" y="304325"/>
                  </a:lnTo>
                  <a:lnTo>
                    <a:pt x="40366" y="278098"/>
                  </a:lnTo>
                  <a:lnTo>
                    <a:pt x="31284" y="239363"/>
                  </a:lnTo>
                  <a:lnTo>
                    <a:pt x="31222" y="238601"/>
                  </a:lnTo>
                  <a:lnTo>
                    <a:pt x="30737" y="227341"/>
                  </a:lnTo>
                  <a:lnTo>
                    <a:pt x="30708" y="226651"/>
                  </a:lnTo>
                  <a:lnTo>
                    <a:pt x="30452" y="214915"/>
                  </a:lnTo>
                  <a:lnTo>
                    <a:pt x="30469" y="124110"/>
                  </a:lnTo>
                  <a:lnTo>
                    <a:pt x="33587" y="81597"/>
                  </a:lnTo>
                  <a:lnTo>
                    <a:pt x="55860" y="44164"/>
                  </a:lnTo>
                  <a:lnTo>
                    <a:pt x="101072" y="31464"/>
                  </a:lnTo>
                  <a:lnTo>
                    <a:pt x="125027" y="30686"/>
                  </a:lnTo>
                  <a:lnTo>
                    <a:pt x="312493" y="30686"/>
                  </a:lnTo>
                  <a:lnTo>
                    <a:pt x="310622" y="28670"/>
                  </a:lnTo>
                  <a:lnTo>
                    <a:pt x="272202" y="6094"/>
                  </a:lnTo>
                  <a:lnTo>
                    <a:pt x="227498" y="537"/>
                  </a:lnTo>
                  <a:lnTo>
                    <a:pt x="215102" y="142"/>
                  </a:lnTo>
                  <a:lnTo>
                    <a:pt x="204046" y="0"/>
                  </a:lnTo>
                  <a:close/>
                </a:path>
                <a:path w="339725" h="339725">
                  <a:moveTo>
                    <a:pt x="312493" y="30686"/>
                  </a:moveTo>
                  <a:lnTo>
                    <a:pt x="214149" y="30686"/>
                  </a:lnTo>
                  <a:lnTo>
                    <a:pt x="226355" y="30950"/>
                  </a:lnTo>
                  <a:lnTo>
                    <a:pt x="238359" y="31464"/>
                  </a:lnTo>
                  <a:lnTo>
                    <a:pt x="277856" y="40608"/>
                  </a:lnTo>
                  <a:lnTo>
                    <a:pt x="304097" y="74846"/>
                  </a:lnTo>
                  <a:lnTo>
                    <a:pt x="308593" y="111684"/>
                  </a:lnTo>
                  <a:lnTo>
                    <a:pt x="308649" y="113190"/>
                  </a:lnTo>
                  <a:lnTo>
                    <a:pt x="308854" y="124110"/>
                  </a:lnTo>
                  <a:lnTo>
                    <a:pt x="308868" y="214915"/>
                  </a:lnTo>
                  <a:lnTo>
                    <a:pt x="308649" y="226651"/>
                  </a:lnTo>
                  <a:lnTo>
                    <a:pt x="304064" y="265015"/>
                  </a:lnTo>
                  <a:lnTo>
                    <a:pt x="277856" y="299307"/>
                  </a:lnTo>
                  <a:lnTo>
                    <a:pt x="238359" y="308451"/>
                  </a:lnTo>
                  <a:lnTo>
                    <a:pt x="214292" y="309118"/>
                  </a:lnTo>
                  <a:lnTo>
                    <a:pt x="311847" y="309118"/>
                  </a:lnTo>
                  <a:lnTo>
                    <a:pt x="333126" y="272063"/>
                  </a:lnTo>
                  <a:lnTo>
                    <a:pt x="338681" y="227341"/>
                  </a:lnTo>
                  <a:lnTo>
                    <a:pt x="339252" y="197250"/>
                  </a:lnTo>
                  <a:lnTo>
                    <a:pt x="339181" y="124110"/>
                  </a:lnTo>
                  <a:lnTo>
                    <a:pt x="338883" y="113190"/>
                  </a:lnTo>
                  <a:lnTo>
                    <a:pt x="338841" y="111684"/>
                  </a:lnTo>
                  <a:lnTo>
                    <a:pt x="338271" y="101314"/>
                  </a:lnTo>
                  <a:lnTo>
                    <a:pt x="338181" y="99663"/>
                  </a:lnTo>
                  <a:lnTo>
                    <a:pt x="337163" y="87197"/>
                  </a:lnTo>
                  <a:lnTo>
                    <a:pt x="326612" y="50476"/>
                  </a:lnTo>
                  <a:lnTo>
                    <a:pt x="317188" y="35780"/>
                  </a:lnTo>
                  <a:lnTo>
                    <a:pt x="317071" y="35619"/>
                  </a:lnTo>
                  <a:lnTo>
                    <a:pt x="312493" y="306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92462" y="5014213"/>
              <a:ext cx="197993" cy="197993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8946642" y="4855717"/>
            <a:ext cx="539115" cy="539115"/>
            <a:chOff x="8946642" y="4855717"/>
            <a:chExt cx="539115" cy="539115"/>
          </a:xfrm>
        </p:grpSpPr>
        <p:sp>
          <p:nvSpPr>
            <p:cNvPr id="16" name="object 16"/>
            <p:cNvSpPr/>
            <p:nvPr/>
          </p:nvSpPr>
          <p:spPr>
            <a:xfrm>
              <a:off x="8946642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61" y="4341"/>
                  </a:lnTo>
                  <a:lnTo>
                    <a:pt x="175396" y="16859"/>
                  </a:lnTo>
                  <a:lnTo>
                    <a:pt x="133434" y="36792"/>
                  </a:lnTo>
                  <a:lnTo>
                    <a:pt x="95837" y="63379"/>
                  </a:lnTo>
                  <a:lnTo>
                    <a:pt x="63368" y="95859"/>
                  </a:lnTo>
                  <a:lnTo>
                    <a:pt x="36787" y="133472"/>
                  </a:lnTo>
                  <a:lnTo>
                    <a:pt x="16858" y="175456"/>
                  </a:lnTo>
                  <a:lnTo>
                    <a:pt x="4341" y="221050"/>
                  </a:lnTo>
                  <a:lnTo>
                    <a:pt x="0" y="269493"/>
                  </a:lnTo>
                  <a:lnTo>
                    <a:pt x="4341" y="317937"/>
                  </a:lnTo>
                  <a:lnTo>
                    <a:pt x="16858" y="363531"/>
                  </a:lnTo>
                  <a:lnTo>
                    <a:pt x="36787" y="405515"/>
                  </a:lnTo>
                  <a:lnTo>
                    <a:pt x="63368" y="443128"/>
                  </a:lnTo>
                  <a:lnTo>
                    <a:pt x="95837" y="475608"/>
                  </a:lnTo>
                  <a:lnTo>
                    <a:pt x="133434" y="502195"/>
                  </a:lnTo>
                  <a:lnTo>
                    <a:pt x="175396" y="522128"/>
                  </a:lnTo>
                  <a:lnTo>
                    <a:pt x="220961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70162" y="5051549"/>
              <a:ext cx="224790" cy="22733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9055608" y="5056885"/>
              <a:ext cx="73660" cy="222250"/>
            </a:xfrm>
            <a:custGeom>
              <a:avLst/>
              <a:gdLst/>
              <a:ahLst/>
              <a:cxnLst/>
              <a:rect l="l" t="t" r="r" b="b"/>
              <a:pathLst>
                <a:path w="73659" h="222250">
                  <a:moveTo>
                    <a:pt x="73660" y="0"/>
                  </a:moveTo>
                  <a:lnTo>
                    <a:pt x="0" y="0"/>
                  </a:lnTo>
                  <a:lnTo>
                    <a:pt x="0" y="221741"/>
                  </a:lnTo>
                  <a:lnTo>
                    <a:pt x="73660" y="221741"/>
                  </a:lnTo>
                  <a:lnTo>
                    <a:pt x="73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1417" y="4949824"/>
              <a:ext cx="82607" cy="76983"/>
            </a:xfrm>
            <a:prstGeom prst="rect">
              <a:avLst/>
            </a:prstGeom>
          </p:spPr>
        </p:pic>
      </p:grpSp>
      <p:sp>
        <p:nvSpPr>
          <p:cNvPr id="23" name="object 23"/>
          <p:cNvSpPr/>
          <p:nvPr/>
        </p:nvSpPr>
        <p:spPr>
          <a:xfrm>
            <a:off x="409905" y="667766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9"/>
                </a:lnTo>
                <a:lnTo>
                  <a:pt x="2628" y="496739"/>
                </a:lnTo>
                <a:lnTo>
                  <a:pt x="10332" y="544029"/>
                </a:lnTo>
                <a:lnTo>
                  <a:pt x="22837" y="589526"/>
                </a:lnTo>
                <a:lnTo>
                  <a:pt x="39871" y="632956"/>
                </a:lnTo>
                <a:lnTo>
                  <a:pt x="61159" y="674045"/>
                </a:lnTo>
                <a:lnTo>
                  <a:pt x="86430" y="712519"/>
                </a:lnTo>
                <a:lnTo>
                  <a:pt x="115410" y="748105"/>
                </a:lnTo>
                <a:lnTo>
                  <a:pt x="147825" y="780530"/>
                </a:lnTo>
                <a:lnTo>
                  <a:pt x="183402" y="809519"/>
                </a:lnTo>
                <a:lnTo>
                  <a:pt x="221868" y="834799"/>
                </a:lnTo>
                <a:lnTo>
                  <a:pt x="262949" y="856096"/>
                </a:lnTo>
                <a:lnTo>
                  <a:pt x="306373" y="873137"/>
                </a:lnTo>
                <a:lnTo>
                  <a:pt x="351866" y="885647"/>
                </a:lnTo>
                <a:lnTo>
                  <a:pt x="399155" y="893355"/>
                </a:lnTo>
                <a:lnTo>
                  <a:pt x="447967" y="895985"/>
                </a:lnTo>
                <a:lnTo>
                  <a:pt x="496776" y="893355"/>
                </a:lnTo>
                <a:lnTo>
                  <a:pt x="544062" y="885647"/>
                </a:lnTo>
                <a:lnTo>
                  <a:pt x="589553" y="873137"/>
                </a:lnTo>
                <a:lnTo>
                  <a:pt x="632974" y="856096"/>
                </a:lnTo>
                <a:lnTo>
                  <a:pt x="674053" y="834799"/>
                </a:lnTo>
                <a:lnTo>
                  <a:pt x="712517" y="809519"/>
                </a:lnTo>
                <a:lnTo>
                  <a:pt x="748092" y="780530"/>
                </a:lnTo>
                <a:lnTo>
                  <a:pt x="780505" y="748105"/>
                </a:lnTo>
                <a:lnTo>
                  <a:pt x="809483" y="712519"/>
                </a:lnTo>
                <a:lnTo>
                  <a:pt x="834752" y="674045"/>
                </a:lnTo>
                <a:lnTo>
                  <a:pt x="856040" y="632956"/>
                </a:lnTo>
                <a:lnTo>
                  <a:pt x="873072" y="589526"/>
                </a:lnTo>
                <a:lnTo>
                  <a:pt x="885577" y="544029"/>
                </a:lnTo>
                <a:lnTo>
                  <a:pt x="893280" y="496739"/>
                </a:lnTo>
                <a:lnTo>
                  <a:pt x="895908" y="447929"/>
                </a:lnTo>
                <a:lnTo>
                  <a:pt x="893280" y="399120"/>
                </a:lnTo>
                <a:lnTo>
                  <a:pt x="885577" y="351834"/>
                </a:lnTo>
                <a:lnTo>
                  <a:pt x="873072" y="306344"/>
                </a:lnTo>
                <a:lnTo>
                  <a:pt x="856040" y="262923"/>
                </a:lnTo>
                <a:lnTo>
                  <a:pt x="834752" y="221845"/>
                </a:lnTo>
                <a:lnTo>
                  <a:pt x="809483" y="183382"/>
                </a:lnTo>
                <a:lnTo>
                  <a:pt x="780505" y="147809"/>
                </a:lnTo>
                <a:lnTo>
                  <a:pt x="748092" y="115397"/>
                </a:lnTo>
                <a:lnTo>
                  <a:pt x="712517" y="86420"/>
                </a:lnTo>
                <a:lnTo>
                  <a:pt x="674053" y="61152"/>
                </a:lnTo>
                <a:lnTo>
                  <a:pt x="632974" y="39866"/>
                </a:lnTo>
                <a:lnTo>
                  <a:pt x="589553" y="22834"/>
                </a:lnTo>
                <a:lnTo>
                  <a:pt x="544062" y="10330"/>
                </a:lnTo>
                <a:lnTo>
                  <a:pt x="496776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1889B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10871200" y="3484117"/>
            <a:ext cx="1320800" cy="2639695"/>
            <a:chOff x="10871200" y="3484117"/>
            <a:chExt cx="1320800" cy="2639695"/>
          </a:xfrm>
        </p:grpSpPr>
        <p:sp>
          <p:nvSpPr>
            <p:cNvPr id="25" name="object 25"/>
            <p:cNvSpPr/>
            <p:nvPr/>
          </p:nvSpPr>
          <p:spPr>
            <a:xfrm>
              <a:off x="10871200" y="3484117"/>
              <a:ext cx="1320800" cy="2614295"/>
            </a:xfrm>
            <a:custGeom>
              <a:avLst/>
              <a:gdLst/>
              <a:ahLst/>
              <a:cxnLst/>
              <a:rect l="l" t="t" r="r" b="b"/>
              <a:pathLst>
                <a:path w="1320800" h="2614295">
                  <a:moveTo>
                    <a:pt x="532257" y="256159"/>
                  </a:moveTo>
                  <a:lnTo>
                    <a:pt x="490867" y="288378"/>
                  </a:lnTo>
                  <a:lnTo>
                    <a:pt x="450723" y="322059"/>
                  </a:lnTo>
                  <a:lnTo>
                    <a:pt x="411886" y="357187"/>
                  </a:lnTo>
                  <a:lnTo>
                    <a:pt x="374434" y="393712"/>
                  </a:lnTo>
                  <a:lnTo>
                    <a:pt x="338429" y="431596"/>
                  </a:lnTo>
                  <a:lnTo>
                    <a:pt x="303949" y="470827"/>
                  </a:lnTo>
                  <a:lnTo>
                    <a:pt x="271056" y="511365"/>
                  </a:lnTo>
                  <a:lnTo>
                    <a:pt x="239826" y="553173"/>
                  </a:lnTo>
                  <a:lnTo>
                    <a:pt x="210324" y="596214"/>
                  </a:lnTo>
                  <a:lnTo>
                    <a:pt x="182626" y="640461"/>
                  </a:lnTo>
                  <a:lnTo>
                    <a:pt x="532257" y="256159"/>
                  </a:lnTo>
                  <a:close/>
                </a:path>
                <a:path w="1320800" h="2614295">
                  <a:moveTo>
                    <a:pt x="840994" y="87388"/>
                  </a:moveTo>
                  <a:lnTo>
                    <a:pt x="805738" y="102349"/>
                  </a:lnTo>
                  <a:lnTo>
                    <a:pt x="770128" y="118211"/>
                  </a:lnTo>
                  <a:lnTo>
                    <a:pt x="734504" y="135178"/>
                  </a:lnTo>
                  <a:lnTo>
                    <a:pt x="699262" y="153416"/>
                  </a:lnTo>
                  <a:lnTo>
                    <a:pt x="99060" y="813181"/>
                  </a:lnTo>
                  <a:lnTo>
                    <a:pt x="84836" y="849630"/>
                  </a:lnTo>
                  <a:lnTo>
                    <a:pt x="71348" y="886434"/>
                  </a:lnTo>
                  <a:lnTo>
                    <a:pt x="58597" y="923950"/>
                  </a:lnTo>
                  <a:lnTo>
                    <a:pt x="46609" y="962533"/>
                  </a:lnTo>
                  <a:lnTo>
                    <a:pt x="840994" y="87388"/>
                  </a:lnTo>
                  <a:close/>
                </a:path>
                <a:path w="1320800" h="2614295">
                  <a:moveTo>
                    <a:pt x="1050798" y="25273"/>
                  </a:moveTo>
                  <a:lnTo>
                    <a:pt x="971346" y="47117"/>
                  </a:lnTo>
                  <a:lnTo>
                    <a:pt x="943991" y="54356"/>
                  </a:lnTo>
                  <a:lnTo>
                    <a:pt x="17526" y="1073150"/>
                  </a:lnTo>
                  <a:lnTo>
                    <a:pt x="12014" y="1100848"/>
                  </a:lnTo>
                  <a:lnTo>
                    <a:pt x="7277" y="1128509"/>
                  </a:lnTo>
                  <a:lnTo>
                    <a:pt x="3289" y="1156144"/>
                  </a:lnTo>
                  <a:lnTo>
                    <a:pt x="0" y="1183767"/>
                  </a:lnTo>
                  <a:lnTo>
                    <a:pt x="1050798" y="25273"/>
                  </a:lnTo>
                  <a:close/>
                </a:path>
                <a:path w="1320800" h="2614295">
                  <a:moveTo>
                    <a:pt x="1233424" y="2032"/>
                  </a:moveTo>
                  <a:lnTo>
                    <a:pt x="1186764" y="5384"/>
                  </a:lnTo>
                  <a:lnTo>
                    <a:pt x="1140206" y="11684"/>
                  </a:lnTo>
                  <a:lnTo>
                    <a:pt x="1905" y="1267206"/>
                  </a:lnTo>
                  <a:lnTo>
                    <a:pt x="1600" y="1280363"/>
                  </a:lnTo>
                  <a:lnTo>
                    <a:pt x="292" y="1307338"/>
                  </a:lnTo>
                  <a:lnTo>
                    <a:pt x="0" y="1321562"/>
                  </a:lnTo>
                  <a:lnTo>
                    <a:pt x="228" y="1341958"/>
                  </a:lnTo>
                  <a:lnTo>
                    <a:pt x="800" y="1352143"/>
                  </a:lnTo>
                  <a:lnTo>
                    <a:pt x="1905" y="1362329"/>
                  </a:lnTo>
                  <a:lnTo>
                    <a:pt x="1233424" y="2032"/>
                  </a:lnTo>
                  <a:close/>
                </a:path>
                <a:path w="1320800" h="2614295">
                  <a:moveTo>
                    <a:pt x="1320800" y="2210333"/>
                  </a:moveTo>
                  <a:lnTo>
                    <a:pt x="971169" y="2596527"/>
                  </a:lnTo>
                  <a:lnTo>
                    <a:pt x="1041146" y="2613990"/>
                  </a:lnTo>
                  <a:lnTo>
                    <a:pt x="1320800" y="2305227"/>
                  </a:lnTo>
                  <a:lnTo>
                    <a:pt x="1320800" y="2210333"/>
                  </a:lnTo>
                  <a:close/>
                </a:path>
                <a:path w="1320800" h="2614295">
                  <a:moveTo>
                    <a:pt x="1320800" y="2036876"/>
                  </a:moveTo>
                  <a:lnTo>
                    <a:pt x="848868" y="2557716"/>
                  </a:lnTo>
                  <a:lnTo>
                    <a:pt x="912876" y="2580995"/>
                  </a:lnTo>
                  <a:lnTo>
                    <a:pt x="1320800" y="2130336"/>
                  </a:lnTo>
                  <a:lnTo>
                    <a:pt x="1320800" y="2036876"/>
                  </a:lnTo>
                  <a:close/>
                </a:path>
                <a:path w="1320800" h="2614295">
                  <a:moveTo>
                    <a:pt x="1320800" y="1862137"/>
                  </a:moveTo>
                  <a:lnTo>
                    <a:pt x="734187" y="2505316"/>
                  </a:lnTo>
                  <a:lnTo>
                    <a:pt x="763562" y="2519629"/>
                  </a:lnTo>
                  <a:lnTo>
                    <a:pt x="778700" y="2526334"/>
                  </a:lnTo>
                  <a:lnTo>
                    <a:pt x="794385" y="2532481"/>
                  </a:lnTo>
                  <a:lnTo>
                    <a:pt x="1320800" y="1955685"/>
                  </a:lnTo>
                  <a:lnTo>
                    <a:pt x="1320800" y="1862137"/>
                  </a:lnTo>
                  <a:close/>
                </a:path>
                <a:path w="1320800" h="2614295">
                  <a:moveTo>
                    <a:pt x="1320800" y="1694764"/>
                  </a:moveTo>
                  <a:lnTo>
                    <a:pt x="633222" y="2452928"/>
                  </a:lnTo>
                  <a:lnTo>
                    <a:pt x="647471" y="2461336"/>
                  </a:lnTo>
                  <a:lnTo>
                    <a:pt x="661339" y="2469184"/>
                  </a:lnTo>
                  <a:lnTo>
                    <a:pt x="675220" y="2476677"/>
                  </a:lnTo>
                  <a:lnTo>
                    <a:pt x="689483" y="2483980"/>
                  </a:lnTo>
                  <a:lnTo>
                    <a:pt x="1320800" y="1787842"/>
                  </a:lnTo>
                  <a:lnTo>
                    <a:pt x="1320800" y="1694764"/>
                  </a:lnTo>
                  <a:close/>
                </a:path>
                <a:path w="1320800" h="2614295">
                  <a:moveTo>
                    <a:pt x="1320800" y="1528076"/>
                  </a:moveTo>
                  <a:lnTo>
                    <a:pt x="540004" y="2388882"/>
                  </a:lnTo>
                  <a:lnTo>
                    <a:pt x="553072" y="2398750"/>
                  </a:lnTo>
                  <a:lnTo>
                    <a:pt x="566178" y="2408047"/>
                  </a:lnTo>
                  <a:lnTo>
                    <a:pt x="592455" y="2425763"/>
                  </a:lnTo>
                  <a:lnTo>
                    <a:pt x="1320800" y="1623136"/>
                  </a:lnTo>
                  <a:lnTo>
                    <a:pt x="1320800" y="1528076"/>
                  </a:lnTo>
                  <a:close/>
                </a:path>
                <a:path w="1320800" h="2614295">
                  <a:moveTo>
                    <a:pt x="1320800" y="1351051"/>
                  </a:moveTo>
                  <a:lnTo>
                    <a:pt x="444754" y="2317089"/>
                  </a:lnTo>
                  <a:lnTo>
                    <a:pt x="491363" y="2357844"/>
                  </a:lnTo>
                  <a:lnTo>
                    <a:pt x="1320800" y="1442923"/>
                  </a:lnTo>
                  <a:lnTo>
                    <a:pt x="1320800" y="1351051"/>
                  </a:lnTo>
                  <a:close/>
                </a:path>
                <a:path w="1320800" h="2614295">
                  <a:moveTo>
                    <a:pt x="1320800" y="1179423"/>
                  </a:moveTo>
                  <a:lnTo>
                    <a:pt x="365125" y="2231694"/>
                  </a:lnTo>
                  <a:lnTo>
                    <a:pt x="386753" y="2254021"/>
                  </a:lnTo>
                  <a:lnTo>
                    <a:pt x="398208" y="2265540"/>
                  </a:lnTo>
                  <a:lnTo>
                    <a:pt x="409829" y="2276335"/>
                  </a:lnTo>
                  <a:lnTo>
                    <a:pt x="1320800" y="1274597"/>
                  </a:lnTo>
                  <a:lnTo>
                    <a:pt x="1320800" y="1179423"/>
                  </a:lnTo>
                  <a:close/>
                </a:path>
                <a:path w="1320800" h="2614295">
                  <a:moveTo>
                    <a:pt x="1320800" y="1013091"/>
                  </a:moveTo>
                  <a:lnTo>
                    <a:pt x="291338" y="2146312"/>
                  </a:lnTo>
                  <a:lnTo>
                    <a:pt x="332105" y="2194826"/>
                  </a:lnTo>
                  <a:lnTo>
                    <a:pt x="1320800" y="1106068"/>
                  </a:lnTo>
                  <a:lnTo>
                    <a:pt x="1320800" y="1013091"/>
                  </a:lnTo>
                  <a:close/>
                </a:path>
                <a:path w="1320800" h="2614295">
                  <a:moveTo>
                    <a:pt x="1320800" y="837717"/>
                  </a:moveTo>
                  <a:lnTo>
                    <a:pt x="215646" y="2047367"/>
                  </a:lnTo>
                  <a:lnTo>
                    <a:pt x="234010" y="2074252"/>
                  </a:lnTo>
                  <a:lnTo>
                    <a:pt x="243408" y="2087435"/>
                  </a:lnTo>
                  <a:lnTo>
                    <a:pt x="252476" y="2099691"/>
                  </a:lnTo>
                  <a:lnTo>
                    <a:pt x="1320800" y="930402"/>
                  </a:lnTo>
                  <a:lnTo>
                    <a:pt x="1320800" y="837717"/>
                  </a:lnTo>
                  <a:close/>
                </a:path>
                <a:path w="1320800" h="2614295">
                  <a:moveTo>
                    <a:pt x="1320800" y="666978"/>
                  </a:moveTo>
                  <a:lnTo>
                    <a:pt x="155448" y="1948434"/>
                  </a:lnTo>
                  <a:lnTo>
                    <a:pt x="163029" y="1962937"/>
                  </a:lnTo>
                  <a:lnTo>
                    <a:pt x="171196" y="1977478"/>
                  </a:lnTo>
                  <a:lnTo>
                    <a:pt x="188468" y="2006600"/>
                  </a:lnTo>
                  <a:lnTo>
                    <a:pt x="1320800" y="759333"/>
                  </a:lnTo>
                  <a:lnTo>
                    <a:pt x="1320800" y="666978"/>
                  </a:lnTo>
                  <a:close/>
                </a:path>
                <a:path w="1320800" h="2614295">
                  <a:moveTo>
                    <a:pt x="1320800" y="495909"/>
                  </a:moveTo>
                  <a:lnTo>
                    <a:pt x="100965" y="1837817"/>
                  </a:lnTo>
                  <a:lnTo>
                    <a:pt x="107416" y="1853793"/>
                  </a:lnTo>
                  <a:lnTo>
                    <a:pt x="114808" y="1869592"/>
                  </a:lnTo>
                  <a:lnTo>
                    <a:pt x="130175" y="1899920"/>
                  </a:lnTo>
                  <a:lnTo>
                    <a:pt x="1320800" y="588441"/>
                  </a:lnTo>
                  <a:lnTo>
                    <a:pt x="1320800" y="495909"/>
                  </a:lnTo>
                  <a:close/>
                </a:path>
                <a:path w="1320800" h="2614295">
                  <a:moveTo>
                    <a:pt x="1320800" y="323608"/>
                  </a:moveTo>
                  <a:lnTo>
                    <a:pt x="60198" y="1717421"/>
                  </a:lnTo>
                  <a:lnTo>
                    <a:pt x="71120" y="1751444"/>
                  </a:lnTo>
                  <a:lnTo>
                    <a:pt x="76873" y="1768233"/>
                  </a:lnTo>
                  <a:lnTo>
                    <a:pt x="83566" y="1785366"/>
                  </a:lnTo>
                  <a:lnTo>
                    <a:pt x="1320800" y="416509"/>
                  </a:lnTo>
                  <a:lnTo>
                    <a:pt x="1320800" y="323608"/>
                  </a:lnTo>
                  <a:close/>
                </a:path>
                <a:path w="1320800" h="2614295">
                  <a:moveTo>
                    <a:pt x="1320800" y="154978"/>
                  </a:moveTo>
                  <a:lnTo>
                    <a:pt x="21336" y="1581658"/>
                  </a:lnTo>
                  <a:lnTo>
                    <a:pt x="24904" y="1600542"/>
                  </a:lnTo>
                  <a:lnTo>
                    <a:pt x="29375" y="1619465"/>
                  </a:lnTo>
                  <a:lnTo>
                    <a:pt x="38862" y="1657350"/>
                  </a:lnTo>
                  <a:lnTo>
                    <a:pt x="1320800" y="249796"/>
                  </a:lnTo>
                  <a:lnTo>
                    <a:pt x="1320800" y="154978"/>
                  </a:lnTo>
                  <a:close/>
                </a:path>
                <a:path w="1320800" h="2614295">
                  <a:moveTo>
                    <a:pt x="1320800" y="12"/>
                  </a:moveTo>
                  <a:lnTo>
                    <a:pt x="1305306" y="0"/>
                  </a:lnTo>
                  <a:lnTo>
                    <a:pt x="0" y="1432179"/>
                  </a:lnTo>
                  <a:lnTo>
                    <a:pt x="1765" y="1452867"/>
                  </a:lnTo>
                  <a:lnTo>
                    <a:pt x="4102" y="1473898"/>
                  </a:lnTo>
                  <a:lnTo>
                    <a:pt x="9652" y="1515618"/>
                  </a:lnTo>
                  <a:lnTo>
                    <a:pt x="1320800" y="76606"/>
                  </a:lnTo>
                  <a:lnTo>
                    <a:pt x="1320800" y="12"/>
                  </a:lnTo>
                  <a:close/>
                </a:path>
              </a:pathLst>
            </a:custGeom>
            <a:solidFill>
              <a:srgbClr val="FFD168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70511" y="5861863"/>
              <a:ext cx="221488" cy="261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1172</Words>
  <Application>Microsoft Office PowerPoint</Application>
  <PresentationFormat>Widescreen</PresentationFormat>
  <Paragraphs>83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Microsoft JhengHei</vt:lpstr>
      <vt:lpstr>MS Gothic</vt:lpstr>
      <vt:lpstr>Arial</vt:lpstr>
      <vt:lpstr>Calibri</vt:lpstr>
      <vt:lpstr>Century Schoolbook</vt:lpstr>
      <vt:lpstr>Times New Roman</vt:lpstr>
      <vt:lpstr>Office Theme</vt:lpstr>
      <vt:lpstr>PowerPoint Presentation</vt:lpstr>
      <vt:lpstr>THE TRAUMA</vt:lpstr>
      <vt:lpstr>THE SILENCE</vt:lpstr>
      <vt:lpstr>THE SILENCE</vt:lpstr>
      <vt:lpstr>THE VOICES</vt:lpstr>
      <vt:lpstr>THE VOICES</vt:lpstr>
      <vt:lpstr>THE LIMITS</vt:lpstr>
      <vt:lpstr>REFERENCES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Front cover</dc:title>
  <dc:creator>Samantha Carty</dc:creator>
  <cp:lastModifiedBy>Lola Gonzalez</cp:lastModifiedBy>
  <cp:revision>1</cp:revision>
  <dcterms:created xsi:type="dcterms:W3CDTF">2026-01-20T10:29:49Z</dcterms:created>
  <dcterms:modified xsi:type="dcterms:W3CDTF">2026-01-20T10:34:46Z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2026-01-11T00:00:00Z</vt:filetime>
  </property>
  <property fmtid="{D5CDD505-2E9C-101B-9397-08002B2CF9AE}" pid="3" name="Creator">
    <vt:lpwstr>Microsoft® PowerPoint® dla Microsoft 365</vt:lpwstr>
  </property>
  <property fmtid="{D5CDD505-2E9C-101B-9397-08002B2CF9AE}" pid="4" name="LastSaved">
    <vt:filetime>2026-01-20T00:00:00Z</vt:filetime>
  </property>
  <property fmtid="{D5CDD505-2E9C-101B-9397-08002B2CF9AE}" pid="5" name="Producer">
    <vt:lpwstr>Microsoft® PowerPoint® dla Microsoft 365</vt:lpwstr>
  </property>
</Properties>
</file>