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370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111E46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111E46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1701144" y="6578092"/>
            <a:ext cx="266065" cy="0"/>
          </a:xfrm>
          <a:custGeom>
            <a:avLst/>
            <a:gdLst/>
            <a:ahLst/>
            <a:cxnLst/>
            <a:rect l="l" t="t" r="r" b="b"/>
            <a:pathLst>
              <a:path w="266065">
                <a:moveTo>
                  <a:pt x="0" y="0"/>
                </a:moveTo>
                <a:lnTo>
                  <a:pt x="265810" y="0"/>
                </a:lnTo>
              </a:path>
            </a:pathLst>
          </a:custGeom>
          <a:ln w="6350">
            <a:solidFill>
              <a:srgbClr val="1889B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782994" y="4821890"/>
            <a:ext cx="102375" cy="170465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81647" y="0"/>
            <a:ext cx="10828705" cy="23858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10818" y="2281173"/>
            <a:ext cx="10228580" cy="38855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111E46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www.memorymakers.eu/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900032"/>
            <a:ext cx="12192000" cy="3035935"/>
          </a:xfrm>
          <a:custGeom>
            <a:avLst/>
            <a:gdLst/>
            <a:ahLst/>
            <a:cxnLst/>
            <a:rect l="l" t="t" r="r" b="b"/>
            <a:pathLst>
              <a:path w="12192000" h="3035935">
                <a:moveTo>
                  <a:pt x="12192000" y="0"/>
                </a:moveTo>
                <a:lnTo>
                  <a:pt x="0" y="0"/>
                </a:lnTo>
                <a:lnTo>
                  <a:pt x="0" y="3035554"/>
                </a:lnTo>
                <a:lnTo>
                  <a:pt x="12192000" y="3035554"/>
                </a:lnTo>
                <a:lnTo>
                  <a:pt x="12192000" y="0"/>
                </a:lnTo>
                <a:close/>
              </a:path>
            </a:pathLst>
          </a:custGeom>
          <a:solidFill>
            <a:srgbClr val="111E4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23834" y="787538"/>
            <a:ext cx="3433318" cy="143291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646429" y="6166714"/>
            <a:ext cx="2086400" cy="45211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3133" y="577469"/>
            <a:ext cx="5855335" cy="4921885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5756580" y="3184204"/>
            <a:ext cx="6426953" cy="2462213"/>
          </a:xfrm>
          <a:prstGeom prst="rect">
            <a:avLst/>
          </a:prstGeom>
          <a:solidFill>
            <a:srgbClr val="EE476F"/>
          </a:solidFill>
        </p:spPr>
        <p:txBody>
          <a:bodyPr vert="horz" wrap="square" lIns="0" tIns="0" rIns="0" bIns="0" rtlCol="0">
            <a:spAutoFit/>
          </a:bodyPr>
          <a:lstStyle/>
          <a:p>
            <a:pPr marL="206375">
              <a:lnSpc>
                <a:spcPts val="4795"/>
              </a:lnSpc>
            </a:pPr>
            <a:r>
              <a:rPr lang="en-GB" sz="4000" b="1" spc="-10" dirty="0">
                <a:solidFill>
                  <a:srgbClr val="FFFFFF"/>
                </a:solidFill>
                <a:latin typeface="Calibri"/>
                <a:cs typeface="Calibri"/>
              </a:rPr>
              <a:t>The Elderly and the Sick: </a:t>
            </a:r>
          </a:p>
          <a:p>
            <a:pPr marL="206375">
              <a:lnSpc>
                <a:spcPts val="4795"/>
              </a:lnSpc>
            </a:pPr>
            <a:r>
              <a:rPr lang="en-GB" sz="4000" b="1" spc="-10" dirty="0">
                <a:solidFill>
                  <a:srgbClr val="FFFFFF"/>
                </a:solidFill>
                <a:latin typeface="Calibri"/>
                <a:cs typeface="Calibri"/>
              </a:rPr>
              <a:t>Nazi Ideology and Survival Strategies, an Example from the Krakow Ghetto</a:t>
            </a:r>
          </a:p>
        </p:txBody>
      </p:sp>
      <p:sp>
        <p:nvSpPr>
          <p:cNvPr id="8" name="object 8"/>
          <p:cNvSpPr/>
          <p:nvPr/>
        </p:nvSpPr>
        <p:spPr>
          <a:xfrm>
            <a:off x="781545" y="2286000"/>
            <a:ext cx="596900" cy="4114800"/>
          </a:xfrm>
          <a:custGeom>
            <a:avLst/>
            <a:gdLst/>
            <a:ahLst/>
            <a:cxnLst/>
            <a:rect l="l" t="t" r="r" b="b"/>
            <a:pathLst>
              <a:path w="596900" h="3094354">
                <a:moveTo>
                  <a:pt x="596290" y="0"/>
                </a:moveTo>
                <a:lnTo>
                  <a:pt x="0" y="0"/>
                </a:lnTo>
                <a:lnTo>
                  <a:pt x="0" y="3094228"/>
                </a:lnTo>
                <a:lnTo>
                  <a:pt x="596290" y="3094228"/>
                </a:lnTo>
                <a:lnTo>
                  <a:pt x="596290" y="0"/>
                </a:lnTo>
                <a:close/>
              </a:path>
            </a:pathLst>
          </a:custGeom>
          <a:solidFill>
            <a:srgbClr val="1889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930427" y="2286000"/>
            <a:ext cx="338041" cy="3944093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575"/>
              </a:lnSpc>
            </a:pPr>
            <a:r>
              <a:rPr sz="2600" spc="-20" dirty="0">
                <a:solidFill>
                  <a:srgbClr val="FFFFFF"/>
                </a:solidFill>
                <a:latin typeface="Calibri"/>
                <a:cs typeface="Calibri"/>
                <a:hlinkClick r:id="rId5"/>
              </a:rPr>
              <a:t>www.</a:t>
            </a:r>
            <a:r>
              <a:rPr lang="en-IE" sz="2600" b="1" spc="-20" dirty="0">
                <a:solidFill>
                  <a:srgbClr val="FFFFFF"/>
                </a:solidFill>
                <a:latin typeface="Calibri"/>
                <a:cs typeface="Calibri"/>
                <a:hlinkClick r:id="rId5"/>
              </a:rPr>
              <a:t>MEMORYMAKERs.</a:t>
            </a:r>
            <a:r>
              <a:rPr sz="2600" spc="-20" dirty="0" err="1">
                <a:solidFill>
                  <a:srgbClr val="FFFFFF"/>
                </a:solidFill>
                <a:latin typeface="Calibri"/>
                <a:cs typeface="Calibri"/>
                <a:hlinkClick r:id="rId5"/>
              </a:rPr>
              <a:t>eu</a:t>
            </a:r>
            <a:endParaRPr sz="2600" dirty="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0" y="1897507"/>
            <a:ext cx="895985" cy="895985"/>
          </a:xfrm>
          <a:custGeom>
            <a:avLst/>
            <a:gdLst/>
            <a:ahLst/>
            <a:cxnLst/>
            <a:rect l="l" t="t" r="r" b="b"/>
            <a:pathLst>
              <a:path w="895985" h="895985">
                <a:moveTo>
                  <a:pt x="447967" y="0"/>
                </a:moveTo>
                <a:lnTo>
                  <a:pt x="399155" y="2628"/>
                </a:lnTo>
                <a:lnTo>
                  <a:pt x="351866" y="10330"/>
                </a:lnTo>
                <a:lnTo>
                  <a:pt x="306373" y="22834"/>
                </a:lnTo>
                <a:lnTo>
                  <a:pt x="262949" y="39866"/>
                </a:lnTo>
                <a:lnTo>
                  <a:pt x="221868" y="61152"/>
                </a:lnTo>
                <a:lnTo>
                  <a:pt x="183402" y="86420"/>
                </a:lnTo>
                <a:lnTo>
                  <a:pt x="147825" y="115397"/>
                </a:lnTo>
                <a:lnTo>
                  <a:pt x="115410" y="147809"/>
                </a:lnTo>
                <a:lnTo>
                  <a:pt x="86430" y="183382"/>
                </a:lnTo>
                <a:lnTo>
                  <a:pt x="61159" y="221845"/>
                </a:lnTo>
                <a:lnTo>
                  <a:pt x="39871" y="262923"/>
                </a:lnTo>
                <a:lnTo>
                  <a:pt x="22837" y="306344"/>
                </a:lnTo>
                <a:lnTo>
                  <a:pt x="10332" y="351834"/>
                </a:lnTo>
                <a:lnTo>
                  <a:pt x="2628" y="399120"/>
                </a:lnTo>
                <a:lnTo>
                  <a:pt x="0" y="447928"/>
                </a:lnTo>
                <a:lnTo>
                  <a:pt x="2628" y="496737"/>
                </a:lnTo>
                <a:lnTo>
                  <a:pt x="10332" y="544023"/>
                </a:lnTo>
                <a:lnTo>
                  <a:pt x="22837" y="589513"/>
                </a:lnTo>
                <a:lnTo>
                  <a:pt x="39871" y="632934"/>
                </a:lnTo>
                <a:lnTo>
                  <a:pt x="61159" y="674012"/>
                </a:lnTo>
                <a:lnTo>
                  <a:pt x="86430" y="712475"/>
                </a:lnTo>
                <a:lnTo>
                  <a:pt x="115410" y="748048"/>
                </a:lnTo>
                <a:lnTo>
                  <a:pt x="147825" y="780460"/>
                </a:lnTo>
                <a:lnTo>
                  <a:pt x="183402" y="809437"/>
                </a:lnTo>
                <a:lnTo>
                  <a:pt x="221868" y="834705"/>
                </a:lnTo>
                <a:lnTo>
                  <a:pt x="262949" y="855991"/>
                </a:lnTo>
                <a:lnTo>
                  <a:pt x="306373" y="873023"/>
                </a:lnTo>
                <a:lnTo>
                  <a:pt x="351866" y="885527"/>
                </a:lnTo>
                <a:lnTo>
                  <a:pt x="399155" y="893229"/>
                </a:lnTo>
                <a:lnTo>
                  <a:pt x="447967" y="895857"/>
                </a:lnTo>
                <a:lnTo>
                  <a:pt x="496778" y="893229"/>
                </a:lnTo>
                <a:lnTo>
                  <a:pt x="544067" y="885527"/>
                </a:lnTo>
                <a:lnTo>
                  <a:pt x="589560" y="873023"/>
                </a:lnTo>
                <a:lnTo>
                  <a:pt x="632984" y="855991"/>
                </a:lnTo>
                <a:lnTo>
                  <a:pt x="674066" y="834705"/>
                </a:lnTo>
                <a:lnTo>
                  <a:pt x="712532" y="809437"/>
                </a:lnTo>
                <a:lnTo>
                  <a:pt x="748109" y="780460"/>
                </a:lnTo>
                <a:lnTo>
                  <a:pt x="780524" y="748048"/>
                </a:lnTo>
                <a:lnTo>
                  <a:pt x="809503" y="712475"/>
                </a:lnTo>
                <a:lnTo>
                  <a:pt x="834774" y="674012"/>
                </a:lnTo>
                <a:lnTo>
                  <a:pt x="856063" y="632934"/>
                </a:lnTo>
                <a:lnTo>
                  <a:pt x="873096" y="589513"/>
                </a:lnTo>
                <a:lnTo>
                  <a:pt x="885602" y="544023"/>
                </a:lnTo>
                <a:lnTo>
                  <a:pt x="893305" y="496737"/>
                </a:lnTo>
                <a:lnTo>
                  <a:pt x="895934" y="447928"/>
                </a:lnTo>
                <a:lnTo>
                  <a:pt x="893305" y="399120"/>
                </a:lnTo>
                <a:lnTo>
                  <a:pt x="885602" y="351834"/>
                </a:lnTo>
                <a:lnTo>
                  <a:pt x="873096" y="306344"/>
                </a:lnTo>
                <a:lnTo>
                  <a:pt x="856063" y="262923"/>
                </a:lnTo>
                <a:lnTo>
                  <a:pt x="834774" y="221845"/>
                </a:lnTo>
                <a:lnTo>
                  <a:pt x="809503" y="183382"/>
                </a:lnTo>
                <a:lnTo>
                  <a:pt x="780524" y="147809"/>
                </a:lnTo>
                <a:lnTo>
                  <a:pt x="748109" y="115397"/>
                </a:lnTo>
                <a:lnTo>
                  <a:pt x="712532" y="86420"/>
                </a:lnTo>
                <a:lnTo>
                  <a:pt x="674066" y="61152"/>
                </a:lnTo>
                <a:lnTo>
                  <a:pt x="632984" y="39866"/>
                </a:lnTo>
                <a:lnTo>
                  <a:pt x="589560" y="22834"/>
                </a:lnTo>
                <a:lnTo>
                  <a:pt x="544067" y="10330"/>
                </a:lnTo>
                <a:lnTo>
                  <a:pt x="496778" y="2628"/>
                </a:lnTo>
                <a:lnTo>
                  <a:pt x="447967" y="0"/>
                </a:lnTo>
                <a:close/>
              </a:path>
            </a:pathLst>
          </a:custGeom>
          <a:solidFill>
            <a:srgbClr val="4DBC97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2596134"/>
            <a:ext cx="10327640" cy="3249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Main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support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 institutions: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695"/>
              </a:lnSpc>
              <a:spcBef>
                <a:spcPts val="2110"/>
              </a:spcBef>
            </a:pP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Nursing</a:t>
            </a:r>
            <a:r>
              <a:rPr sz="2400" b="1" spc="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home</a:t>
            </a:r>
            <a:r>
              <a:rPr sz="2400" b="1" spc="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-</a:t>
            </a:r>
            <a:r>
              <a:rPr sz="2400" spc="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established</a:t>
            </a:r>
            <a:r>
              <a:rPr sz="2400" spc="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second</a:t>
            </a:r>
            <a:r>
              <a:rPr sz="2400" spc="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half</a:t>
            </a:r>
            <a:r>
              <a:rPr sz="2400" spc="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19th</a:t>
            </a:r>
            <a:r>
              <a:rPr sz="2400" spc="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century,</a:t>
            </a:r>
            <a:r>
              <a:rPr sz="2400" spc="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facility</a:t>
            </a:r>
            <a:r>
              <a:rPr sz="2400" spc="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was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695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completely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renovated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early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20th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century.</a:t>
            </a:r>
            <a:endParaRPr sz="2400">
              <a:latin typeface="Calibri"/>
              <a:cs typeface="Calibri"/>
            </a:endParaRPr>
          </a:p>
          <a:p>
            <a:pPr marL="12700" marR="8255">
              <a:lnSpc>
                <a:spcPts val="2510"/>
              </a:lnSpc>
              <a:spcBef>
                <a:spcPts val="2505"/>
              </a:spcBef>
              <a:tabLst>
                <a:tab pos="1057910" algn="l"/>
                <a:tab pos="2279015" algn="l"/>
                <a:tab pos="2577465" algn="l"/>
                <a:tab pos="4187190" algn="l"/>
                <a:tab pos="4622800" algn="l"/>
                <a:tab pos="5241925" algn="l"/>
                <a:tab pos="6583045" algn="l"/>
                <a:tab pos="7787005" algn="l"/>
                <a:tab pos="9845040" algn="l"/>
              </a:tabLst>
            </a:pP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Jewish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hospital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-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established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mid-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19th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century,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well-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equipped,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and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constantly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expanded.</a:t>
            </a:r>
            <a:endParaRPr sz="2400">
              <a:latin typeface="Calibri"/>
              <a:cs typeface="Calibri"/>
            </a:endParaRPr>
          </a:p>
          <a:p>
            <a:pPr marL="12700" marR="5715">
              <a:lnSpc>
                <a:spcPts val="2510"/>
              </a:lnSpc>
              <a:spcBef>
                <a:spcPts val="2480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Both</a:t>
            </a:r>
            <a:r>
              <a:rPr sz="2400" spc="11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institutions</a:t>
            </a:r>
            <a:r>
              <a:rPr sz="2400" spc="10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were</a:t>
            </a:r>
            <a:r>
              <a:rPr sz="2400" spc="114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run</a:t>
            </a:r>
            <a:r>
              <a:rPr sz="2400" spc="114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by</a:t>
            </a:r>
            <a:r>
              <a:rPr sz="2400" spc="114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114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Jewish</a:t>
            </a:r>
            <a:r>
              <a:rPr sz="2400" spc="114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community</a:t>
            </a:r>
            <a:r>
              <a:rPr sz="2400" spc="114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114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supported</a:t>
            </a:r>
            <a:r>
              <a:rPr sz="2400" spc="1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by</a:t>
            </a:r>
            <a:r>
              <a:rPr sz="2400" spc="10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114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Jewish residents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Krakow.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997521" y="578104"/>
            <a:ext cx="9135745" cy="150050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173355" rIns="0" bIns="0" rtlCol="0">
            <a:spAutoFit/>
          </a:bodyPr>
          <a:lstStyle/>
          <a:p>
            <a:pPr marL="899160">
              <a:lnSpc>
                <a:spcPct val="100000"/>
              </a:lnSpc>
              <a:spcBef>
                <a:spcPts val="1365"/>
              </a:spcBef>
            </a:pPr>
            <a:r>
              <a:rPr dirty="0"/>
              <a:t>The</a:t>
            </a:r>
            <a:r>
              <a:rPr spc="-110" dirty="0"/>
              <a:t> </a:t>
            </a:r>
            <a:r>
              <a:rPr spc="-10" dirty="0"/>
              <a:t>example</a:t>
            </a:r>
            <a:r>
              <a:rPr spc="-105" dirty="0"/>
              <a:t> </a:t>
            </a:r>
            <a:r>
              <a:rPr dirty="0"/>
              <a:t>of</a:t>
            </a:r>
            <a:r>
              <a:rPr spc="-105" dirty="0"/>
              <a:t> </a:t>
            </a:r>
            <a:r>
              <a:rPr spc="-20" dirty="0"/>
              <a:t>Krakow</a:t>
            </a:r>
            <a:r>
              <a:rPr spc="-75" dirty="0"/>
              <a:t> </a:t>
            </a:r>
            <a:r>
              <a:rPr dirty="0"/>
              <a:t>–</a:t>
            </a:r>
            <a:r>
              <a:rPr spc="-105" dirty="0"/>
              <a:t> </a:t>
            </a:r>
            <a:r>
              <a:rPr dirty="0"/>
              <a:t>before</a:t>
            </a:r>
            <a:r>
              <a:rPr spc="-120" dirty="0"/>
              <a:t> </a:t>
            </a:r>
            <a:r>
              <a:rPr dirty="0"/>
              <a:t>the</a:t>
            </a:r>
            <a:r>
              <a:rPr spc="-95" dirty="0"/>
              <a:t> </a:t>
            </a:r>
            <a:r>
              <a:rPr spc="-25" dirty="0"/>
              <a:t>war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62305" rIns="0" bIns="0" rtlCol="0">
            <a:spAutoFit/>
          </a:bodyPr>
          <a:lstStyle/>
          <a:p>
            <a:pPr marL="12700" marR="812800">
              <a:lnSpc>
                <a:spcPts val="2500"/>
              </a:lnSpc>
              <a:spcBef>
                <a:spcPts val="500"/>
              </a:spcBef>
            </a:pPr>
            <a:r>
              <a:rPr dirty="0"/>
              <a:t>Both</a:t>
            </a:r>
            <a:r>
              <a:rPr spc="-65" dirty="0"/>
              <a:t> </a:t>
            </a:r>
            <a:r>
              <a:rPr dirty="0"/>
              <a:t>institutions</a:t>
            </a:r>
            <a:r>
              <a:rPr spc="-65" dirty="0"/>
              <a:t> </a:t>
            </a:r>
            <a:r>
              <a:rPr dirty="0"/>
              <a:t>were</a:t>
            </a:r>
            <a:r>
              <a:rPr spc="-45" dirty="0"/>
              <a:t> </a:t>
            </a:r>
            <a:r>
              <a:rPr dirty="0"/>
              <a:t>partially</a:t>
            </a:r>
            <a:r>
              <a:rPr spc="-55" dirty="0"/>
              <a:t> </a:t>
            </a:r>
            <a:r>
              <a:rPr spc="-10" dirty="0"/>
              <a:t>destroyed</a:t>
            </a:r>
            <a:r>
              <a:rPr spc="-65" dirty="0"/>
              <a:t> </a:t>
            </a:r>
            <a:r>
              <a:rPr dirty="0"/>
              <a:t>with</a:t>
            </a:r>
            <a:r>
              <a:rPr spc="-65" dirty="0"/>
              <a:t> </a:t>
            </a:r>
            <a:r>
              <a:rPr dirty="0"/>
              <a:t>the</a:t>
            </a:r>
            <a:r>
              <a:rPr spc="-40" dirty="0"/>
              <a:t> </a:t>
            </a:r>
            <a:r>
              <a:rPr dirty="0"/>
              <a:t>beginning</a:t>
            </a:r>
            <a:r>
              <a:rPr spc="-55" dirty="0"/>
              <a:t> </a:t>
            </a:r>
            <a:r>
              <a:rPr dirty="0"/>
              <a:t>of</a:t>
            </a:r>
            <a:r>
              <a:rPr spc="-55" dirty="0"/>
              <a:t> </a:t>
            </a:r>
            <a:r>
              <a:rPr dirty="0"/>
              <a:t>the</a:t>
            </a:r>
            <a:r>
              <a:rPr spc="-40" dirty="0"/>
              <a:t> </a:t>
            </a:r>
            <a:r>
              <a:rPr spc="-10" dirty="0"/>
              <a:t>German occupation.</a:t>
            </a:r>
          </a:p>
          <a:p>
            <a:pPr marL="12700" marR="5080">
              <a:lnSpc>
                <a:spcPts val="7500"/>
              </a:lnSpc>
              <a:spcBef>
                <a:spcPts val="994"/>
              </a:spcBef>
            </a:pPr>
            <a:r>
              <a:rPr dirty="0"/>
              <a:t>After</a:t>
            </a:r>
            <a:r>
              <a:rPr spc="-70" dirty="0"/>
              <a:t> </a:t>
            </a:r>
            <a:r>
              <a:rPr dirty="0"/>
              <a:t>the</a:t>
            </a:r>
            <a:r>
              <a:rPr spc="-55" dirty="0"/>
              <a:t> </a:t>
            </a:r>
            <a:r>
              <a:rPr spc="-10" dirty="0"/>
              <a:t>establishment</a:t>
            </a:r>
            <a:r>
              <a:rPr spc="-85" dirty="0"/>
              <a:t> </a:t>
            </a:r>
            <a:r>
              <a:rPr dirty="0"/>
              <a:t>of</a:t>
            </a:r>
            <a:r>
              <a:rPr spc="-65" dirty="0"/>
              <a:t> </a:t>
            </a:r>
            <a:r>
              <a:rPr dirty="0"/>
              <a:t>the</a:t>
            </a:r>
            <a:r>
              <a:rPr spc="-65" dirty="0"/>
              <a:t> </a:t>
            </a:r>
            <a:r>
              <a:rPr dirty="0"/>
              <a:t>ghetto</a:t>
            </a:r>
            <a:r>
              <a:rPr spc="-65" dirty="0"/>
              <a:t> </a:t>
            </a:r>
            <a:r>
              <a:rPr dirty="0"/>
              <a:t>(1941),</a:t>
            </a:r>
            <a:r>
              <a:rPr spc="-85" dirty="0"/>
              <a:t> </a:t>
            </a:r>
            <a:r>
              <a:rPr dirty="0"/>
              <a:t>these</a:t>
            </a:r>
            <a:r>
              <a:rPr spc="-55" dirty="0"/>
              <a:t> </a:t>
            </a:r>
            <a:r>
              <a:rPr dirty="0"/>
              <a:t>institutions</a:t>
            </a:r>
            <a:r>
              <a:rPr spc="-80" dirty="0"/>
              <a:t> </a:t>
            </a:r>
            <a:r>
              <a:rPr dirty="0"/>
              <a:t>were</a:t>
            </a:r>
            <a:r>
              <a:rPr spc="-55" dirty="0"/>
              <a:t> </a:t>
            </a:r>
            <a:r>
              <a:rPr dirty="0"/>
              <a:t>moved</a:t>
            </a:r>
            <a:r>
              <a:rPr spc="-50" dirty="0"/>
              <a:t> </a:t>
            </a:r>
            <a:r>
              <a:rPr spc="-10" dirty="0"/>
              <a:t>there. </a:t>
            </a:r>
            <a:r>
              <a:rPr dirty="0"/>
              <a:t>In</a:t>
            </a:r>
            <a:r>
              <a:rPr spc="-50" dirty="0"/>
              <a:t> </a:t>
            </a:r>
            <a:r>
              <a:rPr dirty="0"/>
              <a:t>addition,</a:t>
            </a:r>
            <a:r>
              <a:rPr spc="-45" dirty="0"/>
              <a:t> </a:t>
            </a:r>
            <a:r>
              <a:rPr dirty="0"/>
              <a:t>Jewish</a:t>
            </a:r>
            <a:r>
              <a:rPr spc="-65" dirty="0"/>
              <a:t> </a:t>
            </a:r>
            <a:r>
              <a:rPr dirty="0"/>
              <a:t>doctors</a:t>
            </a:r>
            <a:r>
              <a:rPr spc="-65" dirty="0"/>
              <a:t> </a:t>
            </a:r>
            <a:r>
              <a:rPr dirty="0"/>
              <a:t>established</a:t>
            </a:r>
            <a:r>
              <a:rPr spc="-60" dirty="0"/>
              <a:t> </a:t>
            </a:r>
            <a:r>
              <a:rPr dirty="0"/>
              <a:t>a</a:t>
            </a:r>
            <a:r>
              <a:rPr spc="-45" dirty="0"/>
              <a:t> </a:t>
            </a:r>
            <a:r>
              <a:rPr dirty="0"/>
              <a:t>ward</a:t>
            </a:r>
            <a:r>
              <a:rPr spc="-60" dirty="0"/>
              <a:t> </a:t>
            </a:r>
            <a:r>
              <a:rPr dirty="0"/>
              <a:t>for</a:t>
            </a:r>
            <a:r>
              <a:rPr spc="-55" dirty="0"/>
              <a:t> </a:t>
            </a:r>
            <a:r>
              <a:rPr dirty="0"/>
              <a:t>the</a:t>
            </a:r>
            <a:r>
              <a:rPr spc="-45" dirty="0"/>
              <a:t> </a:t>
            </a:r>
            <a:r>
              <a:rPr dirty="0"/>
              <a:t>chronically</a:t>
            </a:r>
            <a:r>
              <a:rPr spc="-65" dirty="0"/>
              <a:t> </a:t>
            </a:r>
            <a:r>
              <a:rPr dirty="0"/>
              <a:t>ill</a:t>
            </a:r>
            <a:r>
              <a:rPr spc="-65" dirty="0"/>
              <a:t> </a:t>
            </a:r>
            <a:r>
              <a:rPr dirty="0"/>
              <a:t>(it</a:t>
            </a:r>
            <a:r>
              <a:rPr spc="-55" dirty="0"/>
              <a:t> </a:t>
            </a:r>
            <a:r>
              <a:rPr dirty="0"/>
              <a:t>held</a:t>
            </a:r>
            <a:r>
              <a:rPr spc="-50" dirty="0"/>
              <a:t> </a:t>
            </a:r>
            <a:r>
              <a:rPr spc="-25" dirty="0"/>
              <a:t>50</a:t>
            </a:r>
          </a:p>
          <a:p>
            <a:pPr marL="12700">
              <a:lnSpc>
                <a:spcPts val="1480"/>
              </a:lnSpc>
            </a:pPr>
            <a:r>
              <a:rPr spc="-10" dirty="0"/>
              <a:t>beds).</a:t>
            </a: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931824" y="174625"/>
            <a:ext cx="7755255" cy="159639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220980" rIns="0" bIns="0" rtlCol="0">
            <a:spAutoFit/>
          </a:bodyPr>
          <a:lstStyle/>
          <a:p>
            <a:pPr marR="178435" algn="ctr">
              <a:lnSpc>
                <a:spcPct val="100000"/>
              </a:lnSpc>
              <a:spcBef>
                <a:spcPts val="1740"/>
              </a:spcBef>
            </a:pPr>
            <a:r>
              <a:rPr dirty="0"/>
              <a:t>The</a:t>
            </a:r>
            <a:r>
              <a:rPr spc="-100" dirty="0"/>
              <a:t> </a:t>
            </a:r>
            <a:r>
              <a:rPr spc="-10" dirty="0"/>
              <a:t>example</a:t>
            </a:r>
            <a:r>
              <a:rPr spc="-95" dirty="0"/>
              <a:t> </a:t>
            </a:r>
            <a:r>
              <a:rPr dirty="0"/>
              <a:t>of</a:t>
            </a:r>
            <a:r>
              <a:rPr spc="-100" dirty="0"/>
              <a:t> </a:t>
            </a:r>
            <a:r>
              <a:rPr spc="-20" dirty="0"/>
              <a:t>Krakow</a:t>
            </a:r>
            <a:r>
              <a:rPr spc="-65" dirty="0"/>
              <a:t> </a:t>
            </a:r>
            <a:r>
              <a:rPr dirty="0"/>
              <a:t>-</a:t>
            </a:r>
            <a:r>
              <a:rPr spc="-100" dirty="0"/>
              <a:t> </a:t>
            </a:r>
            <a:r>
              <a:rPr spc="-10" dirty="0"/>
              <a:t>getto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274701" rIns="0" bIns="0" rtlCol="0">
            <a:spAutoFit/>
          </a:bodyPr>
          <a:lstStyle/>
          <a:p>
            <a:pPr marL="12700" marR="443865">
              <a:lnSpc>
                <a:spcPts val="2510"/>
              </a:lnSpc>
              <a:spcBef>
                <a:spcPts val="490"/>
              </a:spcBef>
            </a:pPr>
            <a:r>
              <a:rPr dirty="0"/>
              <a:t>Three</a:t>
            </a:r>
            <a:r>
              <a:rPr spc="-55" dirty="0"/>
              <a:t> </a:t>
            </a:r>
            <a:r>
              <a:rPr spc="-10" dirty="0"/>
              <a:t>deportations</a:t>
            </a:r>
            <a:r>
              <a:rPr spc="-75" dirty="0"/>
              <a:t> </a:t>
            </a:r>
            <a:r>
              <a:rPr dirty="0"/>
              <a:t>were</a:t>
            </a:r>
            <a:r>
              <a:rPr spc="-75" dirty="0"/>
              <a:t> </a:t>
            </a:r>
            <a:r>
              <a:rPr spc="-10" dirty="0"/>
              <a:t>organized</a:t>
            </a:r>
            <a:r>
              <a:rPr spc="-70" dirty="0"/>
              <a:t> </a:t>
            </a:r>
            <a:r>
              <a:rPr dirty="0"/>
              <a:t>from</a:t>
            </a:r>
            <a:r>
              <a:rPr spc="-70" dirty="0"/>
              <a:t> </a:t>
            </a:r>
            <a:r>
              <a:rPr dirty="0"/>
              <a:t>the</a:t>
            </a:r>
            <a:r>
              <a:rPr spc="-75" dirty="0"/>
              <a:t> </a:t>
            </a:r>
            <a:r>
              <a:rPr spc="-20" dirty="0"/>
              <a:t>Krakow</a:t>
            </a:r>
            <a:r>
              <a:rPr spc="-70" dirty="0"/>
              <a:t> </a:t>
            </a:r>
            <a:r>
              <a:rPr spc="-10" dirty="0"/>
              <a:t>Ghetto</a:t>
            </a:r>
            <a:r>
              <a:rPr spc="-85" dirty="0"/>
              <a:t> </a:t>
            </a:r>
            <a:r>
              <a:rPr dirty="0"/>
              <a:t>to</a:t>
            </a:r>
            <a:r>
              <a:rPr spc="-75" dirty="0"/>
              <a:t> </a:t>
            </a:r>
            <a:r>
              <a:rPr spc="-10" dirty="0"/>
              <a:t>extermination camps.</a:t>
            </a:r>
          </a:p>
          <a:p>
            <a:pPr marL="12700" marR="5080">
              <a:lnSpc>
                <a:spcPts val="2510"/>
              </a:lnSpc>
              <a:spcBef>
                <a:spcPts val="2485"/>
              </a:spcBef>
            </a:pPr>
            <a:r>
              <a:rPr dirty="0"/>
              <a:t>Each</a:t>
            </a:r>
            <a:r>
              <a:rPr spc="-50" dirty="0"/>
              <a:t> </a:t>
            </a:r>
            <a:r>
              <a:rPr dirty="0"/>
              <a:t>time,</a:t>
            </a:r>
            <a:r>
              <a:rPr spc="-60" dirty="0"/>
              <a:t> </a:t>
            </a:r>
            <a:r>
              <a:rPr dirty="0"/>
              <a:t>priority</a:t>
            </a:r>
            <a:r>
              <a:rPr spc="-45" dirty="0"/>
              <a:t> </a:t>
            </a:r>
            <a:r>
              <a:rPr dirty="0"/>
              <a:t>was</a:t>
            </a:r>
            <a:r>
              <a:rPr spc="-50" dirty="0"/>
              <a:t> </a:t>
            </a:r>
            <a:r>
              <a:rPr dirty="0"/>
              <a:t>given</a:t>
            </a:r>
            <a:r>
              <a:rPr spc="-30" dirty="0"/>
              <a:t> </a:t>
            </a:r>
            <a:r>
              <a:rPr dirty="0"/>
              <a:t>to</a:t>
            </a:r>
            <a:r>
              <a:rPr spc="-60" dirty="0"/>
              <a:t> </a:t>
            </a:r>
            <a:r>
              <a:rPr dirty="0"/>
              <a:t>those</a:t>
            </a:r>
            <a:r>
              <a:rPr spc="-35" dirty="0"/>
              <a:t> </a:t>
            </a:r>
            <a:r>
              <a:rPr dirty="0"/>
              <a:t>unable</a:t>
            </a:r>
            <a:r>
              <a:rPr spc="-30" dirty="0"/>
              <a:t> </a:t>
            </a:r>
            <a:r>
              <a:rPr dirty="0"/>
              <a:t>to</a:t>
            </a:r>
            <a:r>
              <a:rPr spc="-50" dirty="0"/>
              <a:t> </a:t>
            </a:r>
            <a:r>
              <a:rPr dirty="0"/>
              <a:t>work</a:t>
            </a:r>
            <a:r>
              <a:rPr spc="-55" dirty="0"/>
              <a:t> </a:t>
            </a:r>
            <a:r>
              <a:rPr dirty="0"/>
              <a:t>and</a:t>
            </a:r>
            <a:r>
              <a:rPr spc="-40" dirty="0"/>
              <a:t> </a:t>
            </a:r>
            <a:r>
              <a:rPr dirty="0"/>
              <a:t>those</a:t>
            </a:r>
            <a:r>
              <a:rPr spc="-35" dirty="0"/>
              <a:t> </a:t>
            </a:r>
            <a:r>
              <a:rPr dirty="0"/>
              <a:t>without</a:t>
            </a:r>
            <a:r>
              <a:rPr spc="-45" dirty="0"/>
              <a:t> </a:t>
            </a:r>
            <a:r>
              <a:rPr dirty="0"/>
              <a:t>proof</a:t>
            </a:r>
            <a:r>
              <a:rPr spc="-40" dirty="0"/>
              <a:t> </a:t>
            </a:r>
            <a:r>
              <a:rPr spc="-25" dirty="0"/>
              <a:t>of </a:t>
            </a:r>
            <a:r>
              <a:rPr spc="-10" dirty="0"/>
              <a:t>employment.</a:t>
            </a:r>
          </a:p>
          <a:p>
            <a:pPr marL="12700">
              <a:lnSpc>
                <a:spcPct val="100000"/>
              </a:lnSpc>
              <a:spcBef>
                <a:spcPts val="2085"/>
              </a:spcBef>
            </a:pPr>
            <a:r>
              <a:rPr dirty="0"/>
              <a:t>The</a:t>
            </a:r>
            <a:r>
              <a:rPr spc="-35" dirty="0"/>
              <a:t> </a:t>
            </a:r>
            <a:r>
              <a:rPr dirty="0"/>
              <a:t>elderly</a:t>
            </a:r>
            <a:r>
              <a:rPr spc="-55" dirty="0"/>
              <a:t> </a:t>
            </a:r>
            <a:r>
              <a:rPr dirty="0"/>
              <a:t>and</a:t>
            </a:r>
            <a:r>
              <a:rPr spc="-45" dirty="0"/>
              <a:t> </a:t>
            </a:r>
            <a:r>
              <a:rPr dirty="0"/>
              <a:t>ill</a:t>
            </a:r>
            <a:r>
              <a:rPr spc="-55" dirty="0"/>
              <a:t> </a:t>
            </a:r>
            <a:r>
              <a:rPr dirty="0"/>
              <a:t>people</a:t>
            </a:r>
            <a:r>
              <a:rPr spc="-45" dirty="0"/>
              <a:t> </a:t>
            </a:r>
            <a:r>
              <a:rPr dirty="0"/>
              <a:t>were</a:t>
            </a:r>
            <a:r>
              <a:rPr spc="-45" dirty="0"/>
              <a:t> </a:t>
            </a:r>
            <a:r>
              <a:rPr dirty="0"/>
              <a:t>the</a:t>
            </a:r>
            <a:r>
              <a:rPr spc="-55" dirty="0"/>
              <a:t> </a:t>
            </a:r>
            <a:r>
              <a:rPr dirty="0"/>
              <a:t>first</a:t>
            </a:r>
            <a:r>
              <a:rPr spc="-65" dirty="0"/>
              <a:t> </a:t>
            </a:r>
            <a:r>
              <a:rPr dirty="0"/>
              <a:t>to</a:t>
            </a:r>
            <a:r>
              <a:rPr spc="-55" dirty="0"/>
              <a:t> </a:t>
            </a:r>
            <a:r>
              <a:rPr dirty="0"/>
              <a:t>be</a:t>
            </a:r>
            <a:r>
              <a:rPr spc="-45" dirty="0"/>
              <a:t> </a:t>
            </a:r>
            <a:r>
              <a:rPr spc="-10" dirty="0"/>
              <a:t>deported.</a:t>
            </a: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1188719" y="578104"/>
            <a:ext cx="8072120" cy="164147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243840" rIns="0" bIns="0" rtlCol="0">
            <a:spAutoFit/>
          </a:bodyPr>
          <a:lstStyle/>
          <a:p>
            <a:pPr marR="495300" algn="ctr">
              <a:lnSpc>
                <a:spcPct val="100000"/>
              </a:lnSpc>
              <a:spcBef>
                <a:spcPts val="1920"/>
              </a:spcBef>
            </a:pPr>
            <a:r>
              <a:rPr dirty="0"/>
              <a:t>The</a:t>
            </a:r>
            <a:r>
              <a:rPr spc="-100" dirty="0"/>
              <a:t> </a:t>
            </a:r>
            <a:r>
              <a:rPr spc="-10" dirty="0"/>
              <a:t>example</a:t>
            </a:r>
            <a:r>
              <a:rPr spc="-95" dirty="0"/>
              <a:t> </a:t>
            </a:r>
            <a:r>
              <a:rPr dirty="0"/>
              <a:t>of</a:t>
            </a:r>
            <a:r>
              <a:rPr spc="-100" dirty="0"/>
              <a:t> </a:t>
            </a:r>
            <a:r>
              <a:rPr spc="-20" dirty="0"/>
              <a:t>Krakow</a:t>
            </a:r>
            <a:r>
              <a:rPr spc="-65" dirty="0"/>
              <a:t> </a:t>
            </a:r>
            <a:r>
              <a:rPr dirty="0"/>
              <a:t>-</a:t>
            </a:r>
            <a:r>
              <a:rPr spc="-100" dirty="0"/>
              <a:t> </a:t>
            </a:r>
            <a:r>
              <a:rPr spc="-10" dirty="0"/>
              <a:t>getto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204470">
              <a:lnSpc>
                <a:spcPct val="86900"/>
              </a:lnSpc>
              <a:spcBef>
                <a:spcPts val="475"/>
              </a:spcBef>
            </a:pPr>
            <a:r>
              <a:rPr dirty="0"/>
              <a:t>During</a:t>
            </a:r>
            <a:r>
              <a:rPr spc="-60" dirty="0"/>
              <a:t> </a:t>
            </a:r>
            <a:r>
              <a:rPr dirty="0"/>
              <a:t>the</a:t>
            </a:r>
            <a:r>
              <a:rPr spc="-45" dirty="0"/>
              <a:t> </a:t>
            </a:r>
            <a:r>
              <a:rPr dirty="0"/>
              <a:t>first</a:t>
            </a:r>
            <a:r>
              <a:rPr spc="-55" dirty="0"/>
              <a:t> </a:t>
            </a:r>
            <a:r>
              <a:rPr spc="-10" dirty="0"/>
              <a:t>deportation</a:t>
            </a:r>
            <a:r>
              <a:rPr spc="-70" dirty="0"/>
              <a:t> </a:t>
            </a:r>
            <a:r>
              <a:rPr dirty="0"/>
              <a:t>of</a:t>
            </a:r>
            <a:r>
              <a:rPr spc="-50" dirty="0"/>
              <a:t> </a:t>
            </a:r>
            <a:r>
              <a:rPr dirty="0"/>
              <a:t>Jews</a:t>
            </a:r>
            <a:r>
              <a:rPr spc="-60" dirty="0"/>
              <a:t> </a:t>
            </a:r>
            <a:r>
              <a:rPr dirty="0"/>
              <a:t>from</a:t>
            </a:r>
            <a:r>
              <a:rPr spc="-45" dirty="0"/>
              <a:t> </a:t>
            </a:r>
            <a:r>
              <a:rPr dirty="0"/>
              <a:t>the</a:t>
            </a:r>
            <a:r>
              <a:rPr spc="-55" dirty="0"/>
              <a:t> </a:t>
            </a:r>
            <a:r>
              <a:rPr spc="-20" dirty="0"/>
              <a:t>Kraków</a:t>
            </a:r>
            <a:r>
              <a:rPr spc="-45" dirty="0"/>
              <a:t> </a:t>
            </a:r>
            <a:r>
              <a:rPr spc="-10" dirty="0"/>
              <a:t>ghetto</a:t>
            </a:r>
            <a:r>
              <a:rPr spc="-70" dirty="0"/>
              <a:t> </a:t>
            </a:r>
            <a:r>
              <a:rPr dirty="0"/>
              <a:t>to</a:t>
            </a:r>
            <a:r>
              <a:rPr spc="-50" dirty="0"/>
              <a:t> </a:t>
            </a:r>
            <a:r>
              <a:rPr dirty="0"/>
              <a:t>the</a:t>
            </a:r>
            <a:r>
              <a:rPr spc="-45" dirty="0"/>
              <a:t> </a:t>
            </a:r>
            <a:r>
              <a:rPr spc="-10" dirty="0"/>
              <a:t>extermination </a:t>
            </a:r>
            <a:r>
              <a:rPr dirty="0"/>
              <a:t>camp,</a:t>
            </a:r>
            <a:r>
              <a:rPr spc="-50" dirty="0"/>
              <a:t> </a:t>
            </a:r>
            <a:r>
              <a:rPr dirty="0"/>
              <a:t>the</a:t>
            </a:r>
            <a:r>
              <a:rPr spc="-40" dirty="0"/>
              <a:t> </a:t>
            </a:r>
            <a:r>
              <a:rPr dirty="0"/>
              <a:t>ill</a:t>
            </a:r>
            <a:r>
              <a:rPr spc="-45" dirty="0"/>
              <a:t> </a:t>
            </a:r>
            <a:r>
              <a:rPr dirty="0"/>
              <a:t>and</a:t>
            </a:r>
            <a:r>
              <a:rPr spc="-35" dirty="0"/>
              <a:t> </a:t>
            </a:r>
            <a:r>
              <a:rPr dirty="0"/>
              <a:t>elderly</a:t>
            </a:r>
            <a:r>
              <a:rPr spc="-45" dirty="0"/>
              <a:t> </a:t>
            </a:r>
            <a:r>
              <a:rPr dirty="0"/>
              <a:t>from</a:t>
            </a:r>
            <a:r>
              <a:rPr spc="-55" dirty="0"/>
              <a:t> </a:t>
            </a:r>
            <a:r>
              <a:rPr dirty="0"/>
              <a:t>the</a:t>
            </a:r>
            <a:r>
              <a:rPr spc="-30" dirty="0"/>
              <a:t> </a:t>
            </a:r>
            <a:r>
              <a:rPr dirty="0"/>
              <a:t>hospital</a:t>
            </a:r>
            <a:r>
              <a:rPr spc="-45" dirty="0"/>
              <a:t> </a:t>
            </a:r>
            <a:r>
              <a:rPr dirty="0"/>
              <a:t>and</a:t>
            </a:r>
            <a:r>
              <a:rPr spc="-35" dirty="0"/>
              <a:t> </a:t>
            </a:r>
            <a:r>
              <a:rPr dirty="0"/>
              <a:t>the</a:t>
            </a:r>
            <a:r>
              <a:rPr spc="-35" dirty="0"/>
              <a:t> </a:t>
            </a:r>
            <a:r>
              <a:rPr dirty="0"/>
              <a:t>nursing</a:t>
            </a:r>
            <a:r>
              <a:rPr spc="-40" dirty="0"/>
              <a:t> </a:t>
            </a:r>
            <a:r>
              <a:rPr dirty="0"/>
              <a:t>home</a:t>
            </a:r>
            <a:r>
              <a:rPr spc="-45" dirty="0"/>
              <a:t> </a:t>
            </a:r>
            <a:r>
              <a:rPr dirty="0"/>
              <a:t>were</a:t>
            </a:r>
            <a:r>
              <a:rPr spc="-35" dirty="0"/>
              <a:t> </a:t>
            </a:r>
            <a:r>
              <a:rPr spc="-25" dirty="0"/>
              <a:t>not </a:t>
            </a:r>
            <a:r>
              <a:rPr spc="-10" dirty="0"/>
              <a:t>deported.</a:t>
            </a:r>
          </a:p>
          <a:p>
            <a:pPr marL="12700" marR="379095">
              <a:lnSpc>
                <a:spcPts val="2510"/>
              </a:lnSpc>
              <a:spcBef>
                <a:spcPts val="2505"/>
              </a:spcBef>
            </a:pPr>
            <a:r>
              <a:rPr dirty="0"/>
              <a:t>During</a:t>
            </a:r>
            <a:r>
              <a:rPr spc="-70" dirty="0"/>
              <a:t> </a:t>
            </a:r>
            <a:r>
              <a:rPr dirty="0"/>
              <a:t>the</a:t>
            </a:r>
            <a:r>
              <a:rPr spc="-50" dirty="0"/>
              <a:t> </a:t>
            </a:r>
            <a:r>
              <a:rPr dirty="0"/>
              <a:t>second</a:t>
            </a:r>
            <a:r>
              <a:rPr spc="-65" dirty="0"/>
              <a:t> </a:t>
            </a:r>
            <a:r>
              <a:rPr spc="-10" dirty="0"/>
              <a:t>deportation</a:t>
            </a:r>
            <a:r>
              <a:rPr spc="-60" dirty="0"/>
              <a:t> </a:t>
            </a:r>
            <a:r>
              <a:rPr dirty="0"/>
              <a:t>they</a:t>
            </a:r>
            <a:r>
              <a:rPr spc="-60" dirty="0"/>
              <a:t> </a:t>
            </a:r>
            <a:r>
              <a:rPr dirty="0"/>
              <a:t>were</a:t>
            </a:r>
            <a:r>
              <a:rPr spc="-55" dirty="0"/>
              <a:t> </a:t>
            </a:r>
            <a:r>
              <a:rPr spc="-10" dirty="0"/>
              <a:t>ordered</a:t>
            </a:r>
            <a:r>
              <a:rPr spc="-55" dirty="0"/>
              <a:t> </a:t>
            </a:r>
            <a:r>
              <a:rPr dirty="0"/>
              <a:t>to</a:t>
            </a:r>
            <a:r>
              <a:rPr spc="-60" dirty="0"/>
              <a:t> </a:t>
            </a:r>
            <a:r>
              <a:rPr dirty="0"/>
              <a:t>report</a:t>
            </a:r>
            <a:r>
              <a:rPr spc="-60" dirty="0"/>
              <a:t> </a:t>
            </a:r>
            <a:r>
              <a:rPr dirty="0"/>
              <a:t>for</a:t>
            </a:r>
            <a:r>
              <a:rPr spc="-50" dirty="0"/>
              <a:t> </a:t>
            </a:r>
            <a:r>
              <a:rPr dirty="0"/>
              <a:t>transport,</a:t>
            </a:r>
            <a:r>
              <a:rPr spc="-70" dirty="0"/>
              <a:t> </a:t>
            </a:r>
            <a:r>
              <a:rPr spc="-10" dirty="0"/>
              <a:t>those </a:t>
            </a:r>
            <a:r>
              <a:rPr dirty="0"/>
              <a:t>unable</a:t>
            </a:r>
            <a:r>
              <a:rPr spc="-50" dirty="0"/>
              <a:t> </a:t>
            </a:r>
            <a:r>
              <a:rPr dirty="0"/>
              <a:t>to</a:t>
            </a:r>
            <a:r>
              <a:rPr spc="-60" dirty="0"/>
              <a:t> </a:t>
            </a:r>
            <a:r>
              <a:rPr dirty="0"/>
              <a:t>leave</a:t>
            </a:r>
            <a:r>
              <a:rPr spc="-55" dirty="0"/>
              <a:t> </a:t>
            </a:r>
            <a:r>
              <a:rPr dirty="0"/>
              <a:t>the</a:t>
            </a:r>
            <a:r>
              <a:rPr spc="-60" dirty="0"/>
              <a:t> </a:t>
            </a:r>
            <a:r>
              <a:rPr dirty="0"/>
              <a:t>hospital</a:t>
            </a:r>
            <a:r>
              <a:rPr spc="-50" dirty="0"/>
              <a:t> </a:t>
            </a:r>
            <a:r>
              <a:rPr dirty="0"/>
              <a:t>or</a:t>
            </a:r>
            <a:r>
              <a:rPr spc="-70" dirty="0"/>
              <a:t> </a:t>
            </a:r>
            <a:r>
              <a:rPr dirty="0"/>
              <a:t>nursing</a:t>
            </a:r>
            <a:r>
              <a:rPr spc="-50" dirty="0"/>
              <a:t> </a:t>
            </a:r>
            <a:r>
              <a:rPr dirty="0"/>
              <a:t>home</a:t>
            </a:r>
            <a:r>
              <a:rPr spc="-65" dirty="0"/>
              <a:t> </a:t>
            </a:r>
            <a:r>
              <a:rPr dirty="0"/>
              <a:t>were</a:t>
            </a:r>
            <a:r>
              <a:rPr spc="-50" dirty="0"/>
              <a:t> </a:t>
            </a:r>
            <a:r>
              <a:rPr dirty="0"/>
              <a:t>brutally</a:t>
            </a:r>
            <a:r>
              <a:rPr spc="-60" dirty="0"/>
              <a:t> </a:t>
            </a:r>
            <a:r>
              <a:rPr spc="-10" dirty="0"/>
              <a:t>murdered.</a:t>
            </a:r>
          </a:p>
          <a:p>
            <a:pPr marL="12700" marR="5080" algn="just">
              <a:lnSpc>
                <a:spcPct val="86900"/>
              </a:lnSpc>
              <a:spcBef>
                <a:spcPts val="2465"/>
              </a:spcBef>
            </a:pPr>
            <a:r>
              <a:rPr dirty="0"/>
              <a:t>During</a:t>
            </a:r>
            <a:r>
              <a:rPr spc="-55" dirty="0"/>
              <a:t> </a:t>
            </a:r>
            <a:r>
              <a:rPr dirty="0"/>
              <a:t>the</a:t>
            </a:r>
            <a:r>
              <a:rPr spc="-40" dirty="0"/>
              <a:t> </a:t>
            </a:r>
            <a:r>
              <a:rPr dirty="0"/>
              <a:t>third</a:t>
            </a:r>
            <a:r>
              <a:rPr spc="-45" dirty="0"/>
              <a:t> </a:t>
            </a:r>
            <a:r>
              <a:rPr spc="-10" dirty="0"/>
              <a:t>deportation,</a:t>
            </a:r>
            <a:r>
              <a:rPr spc="-60" dirty="0"/>
              <a:t> </a:t>
            </a:r>
            <a:r>
              <a:rPr dirty="0"/>
              <a:t>all</a:t>
            </a:r>
            <a:r>
              <a:rPr spc="-40" dirty="0"/>
              <a:t> </a:t>
            </a:r>
            <a:r>
              <a:rPr dirty="0"/>
              <a:t>those</a:t>
            </a:r>
            <a:r>
              <a:rPr spc="-40" dirty="0"/>
              <a:t> </a:t>
            </a:r>
            <a:r>
              <a:rPr dirty="0"/>
              <a:t>unable</a:t>
            </a:r>
            <a:r>
              <a:rPr spc="-35" dirty="0"/>
              <a:t> </a:t>
            </a:r>
            <a:r>
              <a:rPr dirty="0"/>
              <a:t>to</a:t>
            </a:r>
            <a:r>
              <a:rPr spc="-60" dirty="0"/>
              <a:t> </a:t>
            </a:r>
            <a:r>
              <a:rPr dirty="0"/>
              <a:t>work</a:t>
            </a:r>
            <a:r>
              <a:rPr spc="-40" dirty="0"/>
              <a:t> </a:t>
            </a:r>
            <a:r>
              <a:rPr dirty="0"/>
              <a:t>were</a:t>
            </a:r>
            <a:r>
              <a:rPr spc="-50" dirty="0"/>
              <a:t> </a:t>
            </a:r>
            <a:r>
              <a:rPr dirty="0"/>
              <a:t>sent</a:t>
            </a:r>
            <a:r>
              <a:rPr spc="-45" dirty="0"/>
              <a:t> </a:t>
            </a:r>
            <a:r>
              <a:rPr dirty="0"/>
              <a:t>to</a:t>
            </a:r>
            <a:r>
              <a:rPr spc="-50" dirty="0"/>
              <a:t> </a:t>
            </a:r>
            <a:r>
              <a:rPr dirty="0"/>
              <a:t>the</a:t>
            </a:r>
            <a:r>
              <a:rPr spc="-40" dirty="0"/>
              <a:t> </a:t>
            </a:r>
            <a:r>
              <a:rPr spc="-10" dirty="0"/>
              <a:t>Auschwitz-Birkenau</a:t>
            </a:r>
            <a:r>
              <a:rPr spc="-75" dirty="0"/>
              <a:t> </a:t>
            </a:r>
            <a:r>
              <a:rPr spc="-10" dirty="0"/>
              <a:t>extermination</a:t>
            </a:r>
            <a:r>
              <a:rPr spc="-80" dirty="0"/>
              <a:t> </a:t>
            </a:r>
            <a:r>
              <a:rPr dirty="0"/>
              <a:t>camp,</a:t>
            </a:r>
            <a:r>
              <a:rPr spc="-70" dirty="0"/>
              <a:t> </a:t>
            </a:r>
            <a:r>
              <a:rPr dirty="0"/>
              <a:t>while</a:t>
            </a:r>
            <a:r>
              <a:rPr spc="-50" dirty="0"/>
              <a:t> </a:t>
            </a:r>
            <a:r>
              <a:rPr dirty="0"/>
              <a:t>the</a:t>
            </a:r>
            <a:r>
              <a:rPr spc="-45" dirty="0"/>
              <a:t> </a:t>
            </a:r>
            <a:r>
              <a:rPr dirty="0"/>
              <a:t>rest</a:t>
            </a:r>
            <a:r>
              <a:rPr spc="-50" dirty="0"/>
              <a:t> </a:t>
            </a:r>
            <a:r>
              <a:rPr dirty="0"/>
              <a:t>were</a:t>
            </a:r>
            <a:r>
              <a:rPr spc="-50" dirty="0"/>
              <a:t> </a:t>
            </a:r>
            <a:r>
              <a:rPr spc="-20" dirty="0"/>
              <a:t>transferred</a:t>
            </a:r>
            <a:r>
              <a:rPr spc="-50" dirty="0"/>
              <a:t> </a:t>
            </a:r>
            <a:r>
              <a:rPr dirty="0"/>
              <a:t>to</a:t>
            </a:r>
            <a:r>
              <a:rPr spc="-55" dirty="0"/>
              <a:t> </a:t>
            </a:r>
            <a:r>
              <a:rPr dirty="0"/>
              <a:t>the</a:t>
            </a:r>
            <a:r>
              <a:rPr spc="-60" dirty="0"/>
              <a:t> </a:t>
            </a:r>
            <a:r>
              <a:rPr spc="-10" dirty="0"/>
              <a:t>Płaszów</a:t>
            </a:r>
            <a:r>
              <a:rPr spc="-45" dirty="0"/>
              <a:t> </a:t>
            </a:r>
            <a:r>
              <a:rPr spc="-10" dirty="0"/>
              <a:t>labor camp.</a:t>
            </a:r>
          </a:p>
          <a:p>
            <a:pPr marL="12700" algn="just">
              <a:lnSpc>
                <a:spcPct val="100000"/>
              </a:lnSpc>
              <a:spcBef>
                <a:spcPts val="2130"/>
              </a:spcBef>
            </a:pPr>
            <a:r>
              <a:rPr dirty="0"/>
              <a:t>The</a:t>
            </a:r>
            <a:r>
              <a:rPr spc="-35" dirty="0"/>
              <a:t> </a:t>
            </a:r>
            <a:r>
              <a:rPr dirty="0"/>
              <a:t>ability</a:t>
            </a:r>
            <a:r>
              <a:rPr spc="-45" dirty="0"/>
              <a:t> </a:t>
            </a:r>
            <a:r>
              <a:rPr dirty="0"/>
              <a:t>to</a:t>
            </a:r>
            <a:r>
              <a:rPr spc="-60" dirty="0"/>
              <a:t> </a:t>
            </a:r>
            <a:r>
              <a:rPr dirty="0"/>
              <a:t>work</a:t>
            </a:r>
            <a:r>
              <a:rPr spc="-40" dirty="0"/>
              <a:t> </a:t>
            </a:r>
            <a:r>
              <a:rPr dirty="0"/>
              <a:t>was</a:t>
            </a:r>
            <a:r>
              <a:rPr spc="-50" dirty="0"/>
              <a:t> </a:t>
            </a:r>
            <a:r>
              <a:rPr dirty="0"/>
              <a:t>a</a:t>
            </a:r>
            <a:r>
              <a:rPr spc="-50" dirty="0"/>
              <a:t> </a:t>
            </a:r>
            <a:r>
              <a:rPr dirty="0"/>
              <a:t>measure</a:t>
            </a:r>
            <a:r>
              <a:rPr spc="-35" dirty="0"/>
              <a:t> </a:t>
            </a:r>
            <a:r>
              <a:rPr dirty="0"/>
              <a:t>of</a:t>
            </a:r>
            <a:r>
              <a:rPr spc="-45" dirty="0"/>
              <a:t> </a:t>
            </a:r>
            <a:r>
              <a:rPr dirty="0"/>
              <a:t>the</a:t>
            </a:r>
            <a:r>
              <a:rPr spc="-35" dirty="0"/>
              <a:t> </a:t>
            </a:r>
            <a:r>
              <a:rPr spc="-10" dirty="0"/>
              <a:t>usefulness</a:t>
            </a:r>
            <a:r>
              <a:rPr spc="-30" dirty="0"/>
              <a:t> </a:t>
            </a:r>
            <a:r>
              <a:rPr dirty="0"/>
              <a:t>of</a:t>
            </a:r>
            <a:r>
              <a:rPr spc="-45" dirty="0"/>
              <a:t> </a:t>
            </a:r>
            <a:r>
              <a:rPr dirty="0"/>
              <a:t>Jews</a:t>
            </a:r>
            <a:r>
              <a:rPr spc="-55" dirty="0"/>
              <a:t> </a:t>
            </a:r>
            <a:r>
              <a:rPr dirty="0"/>
              <a:t>to</a:t>
            </a:r>
            <a:r>
              <a:rPr spc="-45" dirty="0"/>
              <a:t> </a:t>
            </a:r>
            <a:r>
              <a:rPr dirty="0"/>
              <a:t>the</a:t>
            </a:r>
            <a:r>
              <a:rPr spc="-40" dirty="0"/>
              <a:t> </a:t>
            </a:r>
            <a:r>
              <a:rPr spc="-10" dirty="0"/>
              <a:t>Germans.</a:t>
            </a: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1097280" y="586358"/>
            <a:ext cx="8678545" cy="145034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147955" rIns="0" bIns="0" rtlCol="0">
            <a:spAutoFit/>
          </a:bodyPr>
          <a:lstStyle/>
          <a:p>
            <a:pPr marL="899160">
              <a:lnSpc>
                <a:spcPct val="100000"/>
              </a:lnSpc>
              <a:spcBef>
                <a:spcPts val="1165"/>
              </a:spcBef>
            </a:pPr>
            <a:r>
              <a:rPr dirty="0"/>
              <a:t>The</a:t>
            </a:r>
            <a:r>
              <a:rPr spc="-85" dirty="0"/>
              <a:t> </a:t>
            </a:r>
            <a:r>
              <a:rPr dirty="0"/>
              <a:t>example</a:t>
            </a:r>
            <a:r>
              <a:rPr spc="-80" dirty="0"/>
              <a:t> </a:t>
            </a:r>
            <a:r>
              <a:rPr dirty="0"/>
              <a:t>of</a:t>
            </a:r>
            <a:r>
              <a:rPr spc="-80" dirty="0"/>
              <a:t> </a:t>
            </a:r>
            <a:r>
              <a:rPr spc="-25" dirty="0"/>
              <a:t>Krakow</a:t>
            </a:r>
            <a:r>
              <a:rPr spc="-55" dirty="0"/>
              <a:t> </a:t>
            </a:r>
            <a:r>
              <a:rPr dirty="0"/>
              <a:t>-</a:t>
            </a:r>
            <a:r>
              <a:rPr spc="-85" dirty="0"/>
              <a:t> </a:t>
            </a:r>
            <a:r>
              <a:rPr spc="-10" dirty="0"/>
              <a:t>getto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1964182"/>
            <a:ext cx="10286365" cy="293116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12700" marR="549275">
              <a:lnSpc>
                <a:spcPts val="2500"/>
              </a:lnSpc>
              <a:spcBef>
                <a:spcPts val="500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From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beginning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war,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those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who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were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both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elderly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ill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were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the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most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difficult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position.</a:t>
            </a:r>
            <a:endParaRPr sz="2400">
              <a:latin typeface="Calibri"/>
              <a:cs typeface="Calibri"/>
            </a:endParaRPr>
          </a:p>
          <a:p>
            <a:pPr marL="12700" marR="454025">
              <a:lnSpc>
                <a:spcPts val="2500"/>
              </a:lnSpc>
              <a:spcBef>
                <a:spcPts val="2500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elderly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ill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were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also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victims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horrendous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brutality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Germans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many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them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met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their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tragic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deaths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during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this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time.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664"/>
              </a:spcBef>
            </a:pPr>
            <a:endParaRPr sz="2400">
              <a:latin typeface="Calibri"/>
              <a:cs typeface="Calibri"/>
            </a:endParaRPr>
          </a:p>
          <a:p>
            <a:pPr marL="12700">
              <a:lnSpc>
                <a:spcPts val="2690"/>
              </a:lnSpc>
              <a:spcBef>
                <a:spcPts val="5"/>
              </a:spcBef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Even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though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efforts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Jewish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doctors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administration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Krakow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690"/>
              </a:lnSpc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ghetto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save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them,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they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were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one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social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groups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with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no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chance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survival.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1546225" y="578154"/>
            <a:ext cx="6292850" cy="67183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0" rIns="0" bIns="0" rtlCol="0">
            <a:spAutoFit/>
          </a:bodyPr>
          <a:lstStyle/>
          <a:p>
            <a:pPr marL="899160">
              <a:lnSpc>
                <a:spcPct val="100000"/>
              </a:lnSpc>
            </a:pPr>
            <a:r>
              <a:rPr spc="-10" dirty="0"/>
              <a:t>Conclusions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900032"/>
            <a:ext cx="12192000" cy="3035935"/>
          </a:xfrm>
          <a:custGeom>
            <a:avLst/>
            <a:gdLst/>
            <a:ahLst/>
            <a:cxnLst/>
            <a:rect l="l" t="t" r="r" b="b"/>
            <a:pathLst>
              <a:path w="12192000" h="3035935">
                <a:moveTo>
                  <a:pt x="12192000" y="0"/>
                </a:moveTo>
                <a:lnTo>
                  <a:pt x="0" y="0"/>
                </a:lnTo>
                <a:lnTo>
                  <a:pt x="0" y="3035554"/>
                </a:lnTo>
                <a:lnTo>
                  <a:pt x="12192000" y="3035554"/>
                </a:lnTo>
                <a:lnTo>
                  <a:pt x="12192000" y="0"/>
                </a:lnTo>
                <a:close/>
              </a:path>
            </a:pathLst>
          </a:custGeom>
          <a:solidFill>
            <a:srgbClr val="111E4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21676" y="1072780"/>
            <a:ext cx="3433318" cy="1432918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2768600" y="6172911"/>
            <a:ext cx="4143375" cy="351155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 marR="5080" algn="just">
              <a:lnSpc>
                <a:spcPct val="83100"/>
              </a:lnSpc>
              <a:spcBef>
                <a:spcPts val="265"/>
              </a:spcBef>
            </a:pP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Funded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by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Union.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Views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and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opinions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expressed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are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however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those</a:t>
            </a:r>
            <a:r>
              <a:rPr sz="800" spc="2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author(s)</a:t>
            </a:r>
            <a:r>
              <a:rPr sz="800" spc="5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only</a:t>
            </a:r>
            <a:r>
              <a:rPr sz="800" spc="204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and</a:t>
            </a:r>
            <a:r>
              <a:rPr sz="800" spc="2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do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not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necessarily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reflect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those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19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</a:t>
            </a:r>
            <a:r>
              <a:rPr sz="800" spc="2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or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[name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granting</a:t>
            </a:r>
            <a:r>
              <a:rPr sz="800" spc="5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authority].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Neither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-2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nor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-2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granting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 authority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can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be</a:t>
            </a:r>
            <a:r>
              <a:rPr sz="800" spc="-2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held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responsible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for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20" dirty="0">
                <a:solidFill>
                  <a:srgbClr val="0F153C"/>
                </a:solidFill>
                <a:latin typeface="Calibri"/>
                <a:cs typeface="Calibri"/>
              </a:rPr>
              <a:t>them</a:t>
            </a:r>
            <a:endParaRPr sz="8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0112" y="6152443"/>
            <a:ext cx="1855717" cy="402123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02106" y="340995"/>
            <a:ext cx="6265163" cy="5158358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497738" y="3701338"/>
            <a:ext cx="2846070" cy="553998"/>
          </a:xfrm>
          <a:prstGeom prst="rect">
            <a:avLst/>
          </a:prstGeom>
          <a:solidFill>
            <a:srgbClr val="4DBC97"/>
          </a:solidFill>
        </p:spPr>
        <p:txBody>
          <a:bodyPr vert="horz" wrap="square" lIns="0" tIns="2286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80"/>
              </a:spcBef>
            </a:pPr>
            <a:r>
              <a:rPr lang="en-IE" sz="3450" b="1" dirty="0">
                <a:solidFill>
                  <a:srgbClr val="FFFFFF"/>
                </a:solidFill>
                <a:latin typeface="Calibri"/>
                <a:cs typeface="Calibri"/>
              </a:rPr>
              <a:t>THANK</a:t>
            </a:r>
            <a:endParaRPr sz="3450"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69950" y="4483658"/>
            <a:ext cx="2225040" cy="553998"/>
          </a:xfrm>
          <a:prstGeom prst="rect">
            <a:avLst/>
          </a:prstGeom>
          <a:solidFill>
            <a:srgbClr val="4DBC97"/>
          </a:solidFill>
        </p:spPr>
        <p:txBody>
          <a:bodyPr vert="horz" wrap="square" lIns="0" tIns="2286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80"/>
              </a:spcBef>
            </a:pPr>
            <a:r>
              <a:rPr lang="en-IE" sz="3450" b="1" spc="-10" dirty="0">
                <a:solidFill>
                  <a:srgbClr val="FFFFFF"/>
                </a:solidFill>
                <a:latin typeface="Calibri"/>
                <a:cs typeface="Calibri"/>
              </a:rPr>
              <a:t>YOU</a:t>
            </a:r>
            <a:endParaRPr sz="3450" dirty="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9610090" y="4855717"/>
            <a:ext cx="539115" cy="539115"/>
            <a:chOff x="9610090" y="4855717"/>
            <a:chExt cx="539115" cy="539115"/>
          </a:xfrm>
        </p:grpSpPr>
        <p:sp>
          <p:nvSpPr>
            <p:cNvPr id="10" name="object 10"/>
            <p:cNvSpPr/>
            <p:nvPr/>
          </p:nvSpPr>
          <p:spPr>
            <a:xfrm>
              <a:off x="9610090" y="4855717"/>
              <a:ext cx="539115" cy="539115"/>
            </a:xfrm>
            <a:custGeom>
              <a:avLst/>
              <a:gdLst/>
              <a:ahLst/>
              <a:cxnLst/>
              <a:rect l="l" t="t" r="r" b="b"/>
              <a:pathLst>
                <a:path w="539115" h="539114">
                  <a:moveTo>
                    <a:pt x="269366" y="0"/>
                  </a:moveTo>
                  <a:lnTo>
                    <a:pt x="220927" y="4341"/>
                  </a:lnTo>
                  <a:lnTo>
                    <a:pt x="175345" y="16859"/>
                  </a:lnTo>
                  <a:lnTo>
                    <a:pt x="133378" y="36792"/>
                  </a:lnTo>
                  <a:lnTo>
                    <a:pt x="95785" y="63379"/>
                  </a:lnTo>
                  <a:lnTo>
                    <a:pt x="63326" y="95859"/>
                  </a:lnTo>
                  <a:lnTo>
                    <a:pt x="36759" y="133472"/>
                  </a:lnTo>
                  <a:lnTo>
                    <a:pt x="16843" y="175456"/>
                  </a:lnTo>
                  <a:lnTo>
                    <a:pt x="4337" y="221050"/>
                  </a:lnTo>
                  <a:lnTo>
                    <a:pt x="0" y="269493"/>
                  </a:lnTo>
                  <a:lnTo>
                    <a:pt x="4337" y="317937"/>
                  </a:lnTo>
                  <a:lnTo>
                    <a:pt x="16843" y="363531"/>
                  </a:lnTo>
                  <a:lnTo>
                    <a:pt x="36759" y="405515"/>
                  </a:lnTo>
                  <a:lnTo>
                    <a:pt x="63326" y="443128"/>
                  </a:lnTo>
                  <a:lnTo>
                    <a:pt x="95785" y="475608"/>
                  </a:lnTo>
                  <a:lnTo>
                    <a:pt x="133378" y="502195"/>
                  </a:lnTo>
                  <a:lnTo>
                    <a:pt x="175345" y="522128"/>
                  </a:lnTo>
                  <a:lnTo>
                    <a:pt x="220927" y="534646"/>
                  </a:lnTo>
                  <a:lnTo>
                    <a:pt x="269366" y="538987"/>
                  </a:lnTo>
                  <a:lnTo>
                    <a:pt x="317810" y="534646"/>
                  </a:lnTo>
                  <a:lnTo>
                    <a:pt x="363404" y="522128"/>
                  </a:lnTo>
                  <a:lnTo>
                    <a:pt x="405388" y="502195"/>
                  </a:lnTo>
                  <a:lnTo>
                    <a:pt x="443001" y="475608"/>
                  </a:lnTo>
                  <a:lnTo>
                    <a:pt x="475481" y="443128"/>
                  </a:lnTo>
                  <a:lnTo>
                    <a:pt x="502068" y="405515"/>
                  </a:lnTo>
                  <a:lnTo>
                    <a:pt x="522001" y="363531"/>
                  </a:lnTo>
                  <a:lnTo>
                    <a:pt x="534519" y="317937"/>
                  </a:lnTo>
                  <a:lnTo>
                    <a:pt x="538860" y="269493"/>
                  </a:lnTo>
                  <a:lnTo>
                    <a:pt x="534519" y="221050"/>
                  </a:lnTo>
                  <a:lnTo>
                    <a:pt x="522001" y="175456"/>
                  </a:lnTo>
                  <a:lnTo>
                    <a:pt x="502068" y="133472"/>
                  </a:lnTo>
                  <a:lnTo>
                    <a:pt x="475481" y="95859"/>
                  </a:lnTo>
                  <a:lnTo>
                    <a:pt x="443001" y="63379"/>
                  </a:lnTo>
                  <a:lnTo>
                    <a:pt x="405388" y="36792"/>
                  </a:lnTo>
                  <a:lnTo>
                    <a:pt x="363404" y="16859"/>
                  </a:lnTo>
                  <a:lnTo>
                    <a:pt x="317810" y="4341"/>
                  </a:lnTo>
                  <a:lnTo>
                    <a:pt x="269366" y="0"/>
                  </a:lnTo>
                  <a:close/>
                </a:path>
              </a:pathLst>
            </a:custGeom>
            <a:solidFill>
              <a:srgbClr val="EE47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9709804" y="4955698"/>
              <a:ext cx="339725" cy="339725"/>
            </a:xfrm>
            <a:custGeom>
              <a:avLst/>
              <a:gdLst/>
              <a:ahLst/>
              <a:cxnLst/>
              <a:rect l="l" t="t" r="r" b="b"/>
              <a:pathLst>
                <a:path w="339725" h="339725">
                  <a:moveTo>
                    <a:pt x="204046" y="0"/>
                  </a:moveTo>
                  <a:lnTo>
                    <a:pt x="124297" y="0"/>
                  </a:lnTo>
                  <a:lnTo>
                    <a:pt x="111877" y="377"/>
                  </a:lnTo>
                  <a:lnTo>
                    <a:pt x="67119" y="6094"/>
                  </a:lnTo>
                  <a:lnTo>
                    <a:pt x="28809" y="28670"/>
                  </a:lnTo>
                  <a:lnTo>
                    <a:pt x="17134" y="42830"/>
                  </a:lnTo>
                  <a:lnTo>
                    <a:pt x="17029" y="42973"/>
                  </a:lnTo>
                  <a:lnTo>
                    <a:pt x="2196" y="87197"/>
                  </a:lnTo>
                  <a:lnTo>
                    <a:pt x="71" y="141775"/>
                  </a:lnTo>
                  <a:lnTo>
                    <a:pt x="0" y="197250"/>
                  </a:lnTo>
                  <a:lnTo>
                    <a:pt x="135" y="214534"/>
                  </a:lnTo>
                  <a:lnTo>
                    <a:pt x="3869" y="262651"/>
                  </a:lnTo>
                  <a:lnTo>
                    <a:pt x="16949" y="296068"/>
                  </a:lnTo>
                  <a:lnTo>
                    <a:pt x="17029" y="296211"/>
                  </a:lnTo>
                  <a:lnTo>
                    <a:pt x="22171" y="303299"/>
                  </a:lnTo>
                  <a:lnTo>
                    <a:pt x="22288" y="303460"/>
                  </a:lnTo>
                  <a:lnTo>
                    <a:pt x="28809" y="310483"/>
                  </a:lnTo>
                  <a:lnTo>
                    <a:pt x="67119" y="332986"/>
                  </a:lnTo>
                  <a:lnTo>
                    <a:pt x="111877" y="338488"/>
                  </a:lnTo>
                  <a:lnTo>
                    <a:pt x="146072" y="339165"/>
                  </a:lnTo>
                  <a:lnTo>
                    <a:pt x="210535" y="339165"/>
                  </a:lnTo>
                  <a:lnTo>
                    <a:pt x="252021" y="336970"/>
                  </a:lnTo>
                  <a:lnTo>
                    <a:pt x="288744" y="326449"/>
                  </a:lnTo>
                  <a:lnTo>
                    <a:pt x="311847" y="309118"/>
                  </a:lnTo>
                  <a:lnTo>
                    <a:pt x="125027" y="309118"/>
                  </a:lnTo>
                  <a:lnTo>
                    <a:pt x="112948" y="308891"/>
                  </a:lnTo>
                  <a:lnTo>
                    <a:pt x="74604" y="304325"/>
                  </a:lnTo>
                  <a:lnTo>
                    <a:pt x="40366" y="278098"/>
                  </a:lnTo>
                  <a:lnTo>
                    <a:pt x="31284" y="239363"/>
                  </a:lnTo>
                  <a:lnTo>
                    <a:pt x="31222" y="238601"/>
                  </a:lnTo>
                  <a:lnTo>
                    <a:pt x="30737" y="227341"/>
                  </a:lnTo>
                  <a:lnTo>
                    <a:pt x="30708" y="226651"/>
                  </a:lnTo>
                  <a:lnTo>
                    <a:pt x="30452" y="214915"/>
                  </a:lnTo>
                  <a:lnTo>
                    <a:pt x="30469" y="124110"/>
                  </a:lnTo>
                  <a:lnTo>
                    <a:pt x="33587" y="81597"/>
                  </a:lnTo>
                  <a:lnTo>
                    <a:pt x="55860" y="44164"/>
                  </a:lnTo>
                  <a:lnTo>
                    <a:pt x="101072" y="31464"/>
                  </a:lnTo>
                  <a:lnTo>
                    <a:pt x="125027" y="30686"/>
                  </a:lnTo>
                  <a:lnTo>
                    <a:pt x="312493" y="30686"/>
                  </a:lnTo>
                  <a:lnTo>
                    <a:pt x="310622" y="28670"/>
                  </a:lnTo>
                  <a:lnTo>
                    <a:pt x="272202" y="6094"/>
                  </a:lnTo>
                  <a:lnTo>
                    <a:pt x="227498" y="537"/>
                  </a:lnTo>
                  <a:lnTo>
                    <a:pt x="215102" y="142"/>
                  </a:lnTo>
                  <a:lnTo>
                    <a:pt x="204046" y="0"/>
                  </a:lnTo>
                  <a:close/>
                </a:path>
                <a:path w="339725" h="339725">
                  <a:moveTo>
                    <a:pt x="312493" y="30686"/>
                  </a:moveTo>
                  <a:lnTo>
                    <a:pt x="214149" y="30686"/>
                  </a:lnTo>
                  <a:lnTo>
                    <a:pt x="226355" y="30950"/>
                  </a:lnTo>
                  <a:lnTo>
                    <a:pt x="238359" y="31464"/>
                  </a:lnTo>
                  <a:lnTo>
                    <a:pt x="277856" y="40608"/>
                  </a:lnTo>
                  <a:lnTo>
                    <a:pt x="304097" y="74846"/>
                  </a:lnTo>
                  <a:lnTo>
                    <a:pt x="308593" y="111684"/>
                  </a:lnTo>
                  <a:lnTo>
                    <a:pt x="308649" y="113190"/>
                  </a:lnTo>
                  <a:lnTo>
                    <a:pt x="308854" y="124110"/>
                  </a:lnTo>
                  <a:lnTo>
                    <a:pt x="308868" y="214915"/>
                  </a:lnTo>
                  <a:lnTo>
                    <a:pt x="308649" y="226651"/>
                  </a:lnTo>
                  <a:lnTo>
                    <a:pt x="304064" y="265015"/>
                  </a:lnTo>
                  <a:lnTo>
                    <a:pt x="277856" y="299307"/>
                  </a:lnTo>
                  <a:lnTo>
                    <a:pt x="238359" y="308451"/>
                  </a:lnTo>
                  <a:lnTo>
                    <a:pt x="214292" y="309118"/>
                  </a:lnTo>
                  <a:lnTo>
                    <a:pt x="311847" y="309118"/>
                  </a:lnTo>
                  <a:lnTo>
                    <a:pt x="333126" y="272063"/>
                  </a:lnTo>
                  <a:lnTo>
                    <a:pt x="338681" y="227341"/>
                  </a:lnTo>
                  <a:lnTo>
                    <a:pt x="339252" y="197250"/>
                  </a:lnTo>
                  <a:lnTo>
                    <a:pt x="339181" y="124110"/>
                  </a:lnTo>
                  <a:lnTo>
                    <a:pt x="338883" y="113190"/>
                  </a:lnTo>
                  <a:lnTo>
                    <a:pt x="338841" y="111684"/>
                  </a:lnTo>
                  <a:lnTo>
                    <a:pt x="338271" y="101314"/>
                  </a:lnTo>
                  <a:lnTo>
                    <a:pt x="338181" y="99663"/>
                  </a:lnTo>
                  <a:lnTo>
                    <a:pt x="337163" y="87197"/>
                  </a:lnTo>
                  <a:lnTo>
                    <a:pt x="326612" y="50476"/>
                  </a:lnTo>
                  <a:lnTo>
                    <a:pt x="317188" y="35780"/>
                  </a:lnTo>
                  <a:lnTo>
                    <a:pt x="317071" y="35619"/>
                  </a:lnTo>
                  <a:lnTo>
                    <a:pt x="312493" y="3068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792462" y="5014213"/>
              <a:ext cx="197993" cy="197993"/>
            </a:xfrm>
            <a:prstGeom prst="rect">
              <a:avLst/>
            </a:prstGeom>
          </p:spPr>
        </p:pic>
      </p:grpSp>
      <p:grpSp>
        <p:nvGrpSpPr>
          <p:cNvPr id="16" name="object 16"/>
          <p:cNvGrpSpPr/>
          <p:nvPr/>
        </p:nvGrpSpPr>
        <p:grpSpPr>
          <a:xfrm>
            <a:off x="8946642" y="4855717"/>
            <a:ext cx="539115" cy="539115"/>
            <a:chOff x="8946642" y="4855717"/>
            <a:chExt cx="539115" cy="539115"/>
          </a:xfrm>
        </p:grpSpPr>
        <p:sp>
          <p:nvSpPr>
            <p:cNvPr id="17" name="object 17"/>
            <p:cNvSpPr/>
            <p:nvPr/>
          </p:nvSpPr>
          <p:spPr>
            <a:xfrm>
              <a:off x="8946642" y="4855717"/>
              <a:ext cx="539115" cy="539115"/>
            </a:xfrm>
            <a:custGeom>
              <a:avLst/>
              <a:gdLst/>
              <a:ahLst/>
              <a:cxnLst/>
              <a:rect l="l" t="t" r="r" b="b"/>
              <a:pathLst>
                <a:path w="539115" h="539114">
                  <a:moveTo>
                    <a:pt x="269366" y="0"/>
                  </a:moveTo>
                  <a:lnTo>
                    <a:pt x="220961" y="4341"/>
                  </a:lnTo>
                  <a:lnTo>
                    <a:pt x="175396" y="16859"/>
                  </a:lnTo>
                  <a:lnTo>
                    <a:pt x="133434" y="36792"/>
                  </a:lnTo>
                  <a:lnTo>
                    <a:pt x="95837" y="63379"/>
                  </a:lnTo>
                  <a:lnTo>
                    <a:pt x="63368" y="95859"/>
                  </a:lnTo>
                  <a:lnTo>
                    <a:pt x="36787" y="133472"/>
                  </a:lnTo>
                  <a:lnTo>
                    <a:pt x="16858" y="175456"/>
                  </a:lnTo>
                  <a:lnTo>
                    <a:pt x="4341" y="221050"/>
                  </a:lnTo>
                  <a:lnTo>
                    <a:pt x="0" y="269493"/>
                  </a:lnTo>
                  <a:lnTo>
                    <a:pt x="4341" y="317937"/>
                  </a:lnTo>
                  <a:lnTo>
                    <a:pt x="16858" y="363531"/>
                  </a:lnTo>
                  <a:lnTo>
                    <a:pt x="36787" y="405515"/>
                  </a:lnTo>
                  <a:lnTo>
                    <a:pt x="63368" y="443128"/>
                  </a:lnTo>
                  <a:lnTo>
                    <a:pt x="95837" y="475608"/>
                  </a:lnTo>
                  <a:lnTo>
                    <a:pt x="133434" y="502195"/>
                  </a:lnTo>
                  <a:lnTo>
                    <a:pt x="175396" y="522128"/>
                  </a:lnTo>
                  <a:lnTo>
                    <a:pt x="220961" y="534646"/>
                  </a:lnTo>
                  <a:lnTo>
                    <a:pt x="269366" y="538987"/>
                  </a:lnTo>
                  <a:lnTo>
                    <a:pt x="317810" y="534646"/>
                  </a:lnTo>
                  <a:lnTo>
                    <a:pt x="363404" y="522128"/>
                  </a:lnTo>
                  <a:lnTo>
                    <a:pt x="405388" y="502195"/>
                  </a:lnTo>
                  <a:lnTo>
                    <a:pt x="443001" y="475608"/>
                  </a:lnTo>
                  <a:lnTo>
                    <a:pt x="475481" y="443128"/>
                  </a:lnTo>
                  <a:lnTo>
                    <a:pt x="502068" y="405515"/>
                  </a:lnTo>
                  <a:lnTo>
                    <a:pt x="522001" y="363531"/>
                  </a:lnTo>
                  <a:lnTo>
                    <a:pt x="534519" y="317937"/>
                  </a:lnTo>
                  <a:lnTo>
                    <a:pt x="538860" y="269493"/>
                  </a:lnTo>
                  <a:lnTo>
                    <a:pt x="534519" y="221050"/>
                  </a:lnTo>
                  <a:lnTo>
                    <a:pt x="522001" y="175456"/>
                  </a:lnTo>
                  <a:lnTo>
                    <a:pt x="502068" y="133472"/>
                  </a:lnTo>
                  <a:lnTo>
                    <a:pt x="475481" y="95859"/>
                  </a:lnTo>
                  <a:lnTo>
                    <a:pt x="443001" y="63379"/>
                  </a:lnTo>
                  <a:lnTo>
                    <a:pt x="405388" y="36792"/>
                  </a:lnTo>
                  <a:lnTo>
                    <a:pt x="363404" y="16859"/>
                  </a:lnTo>
                  <a:lnTo>
                    <a:pt x="317810" y="4341"/>
                  </a:lnTo>
                  <a:lnTo>
                    <a:pt x="269366" y="0"/>
                  </a:lnTo>
                  <a:close/>
                </a:path>
              </a:pathLst>
            </a:custGeom>
            <a:solidFill>
              <a:srgbClr val="EE47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170162" y="5051549"/>
              <a:ext cx="224790" cy="227331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9055608" y="5056885"/>
              <a:ext cx="73660" cy="222250"/>
            </a:xfrm>
            <a:custGeom>
              <a:avLst/>
              <a:gdLst/>
              <a:ahLst/>
              <a:cxnLst/>
              <a:rect l="l" t="t" r="r" b="b"/>
              <a:pathLst>
                <a:path w="73659" h="222250">
                  <a:moveTo>
                    <a:pt x="73660" y="0"/>
                  </a:moveTo>
                  <a:lnTo>
                    <a:pt x="0" y="0"/>
                  </a:lnTo>
                  <a:lnTo>
                    <a:pt x="0" y="221741"/>
                  </a:lnTo>
                  <a:lnTo>
                    <a:pt x="73660" y="221741"/>
                  </a:lnTo>
                  <a:lnTo>
                    <a:pt x="73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51417" y="4949824"/>
              <a:ext cx="82607" cy="76983"/>
            </a:xfrm>
            <a:prstGeom prst="rect">
              <a:avLst/>
            </a:prstGeom>
          </p:spPr>
        </p:pic>
      </p:grpSp>
      <p:sp>
        <p:nvSpPr>
          <p:cNvPr id="24" name="object 24"/>
          <p:cNvSpPr/>
          <p:nvPr/>
        </p:nvSpPr>
        <p:spPr>
          <a:xfrm>
            <a:off x="409905" y="667766"/>
            <a:ext cx="895985" cy="895985"/>
          </a:xfrm>
          <a:custGeom>
            <a:avLst/>
            <a:gdLst/>
            <a:ahLst/>
            <a:cxnLst/>
            <a:rect l="l" t="t" r="r" b="b"/>
            <a:pathLst>
              <a:path w="895985" h="895985">
                <a:moveTo>
                  <a:pt x="447967" y="0"/>
                </a:moveTo>
                <a:lnTo>
                  <a:pt x="399155" y="2628"/>
                </a:lnTo>
                <a:lnTo>
                  <a:pt x="351866" y="10330"/>
                </a:lnTo>
                <a:lnTo>
                  <a:pt x="306373" y="22834"/>
                </a:lnTo>
                <a:lnTo>
                  <a:pt x="262949" y="39866"/>
                </a:lnTo>
                <a:lnTo>
                  <a:pt x="221868" y="61152"/>
                </a:lnTo>
                <a:lnTo>
                  <a:pt x="183402" y="86420"/>
                </a:lnTo>
                <a:lnTo>
                  <a:pt x="147825" y="115397"/>
                </a:lnTo>
                <a:lnTo>
                  <a:pt x="115410" y="147809"/>
                </a:lnTo>
                <a:lnTo>
                  <a:pt x="86430" y="183382"/>
                </a:lnTo>
                <a:lnTo>
                  <a:pt x="61159" y="221845"/>
                </a:lnTo>
                <a:lnTo>
                  <a:pt x="39871" y="262923"/>
                </a:lnTo>
                <a:lnTo>
                  <a:pt x="22837" y="306344"/>
                </a:lnTo>
                <a:lnTo>
                  <a:pt x="10332" y="351834"/>
                </a:lnTo>
                <a:lnTo>
                  <a:pt x="2628" y="399120"/>
                </a:lnTo>
                <a:lnTo>
                  <a:pt x="0" y="447929"/>
                </a:lnTo>
                <a:lnTo>
                  <a:pt x="2628" y="496739"/>
                </a:lnTo>
                <a:lnTo>
                  <a:pt x="10332" y="544029"/>
                </a:lnTo>
                <a:lnTo>
                  <a:pt x="22837" y="589526"/>
                </a:lnTo>
                <a:lnTo>
                  <a:pt x="39871" y="632956"/>
                </a:lnTo>
                <a:lnTo>
                  <a:pt x="61159" y="674045"/>
                </a:lnTo>
                <a:lnTo>
                  <a:pt x="86430" y="712519"/>
                </a:lnTo>
                <a:lnTo>
                  <a:pt x="115410" y="748105"/>
                </a:lnTo>
                <a:lnTo>
                  <a:pt x="147825" y="780530"/>
                </a:lnTo>
                <a:lnTo>
                  <a:pt x="183402" y="809519"/>
                </a:lnTo>
                <a:lnTo>
                  <a:pt x="221868" y="834799"/>
                </a:lnTo>
                <a:lnTo>
                  <a:pt x="262949" y="856096"/>
                </a:lnTo>
                <a:lnTo>
                  <a:pt x="306373" y="873137"/>
                </a:lnTo>
                <a:lnTo>
                  <a:pt x="351866" y="885647"/>
                </a:lnTo>
                <a:lnTo>
                  <a:pt x="399155" y="893355"/>
                </a:lnTo>
                <a:lnTo>
                  <a:pt x="447967" y="895985"/>
                </a:lnTo>
                <a:lnTo>
                  <a:pt x="496776" y="893355"/>
                </a:lnTo>
                <a:lnTo>
                  <a:pt x="544062" y="885647"/>
                </a:lnTo>
                <a:lnTo>
                  <a:pt x="589553" y="873137"/>
                </a:lnTo>
                <a:lnTo>
                  <a:pt x="632974" y="856096"/>
                </a:lnTo>
                <a:lnTo>
                  <a:pt x="674053" y="834799"/>
                </a:lnTo>
                <a:lnTo>
                  <a:pt x="712517" y="809519"/>
                </a:lnTo>
                <a:lnTo>
                  <a:pt x="748092" y="780530"/>
                </a:lnTo>
                <a:lnTo>
                  <a:pt x="780505" y="748105"/>
                </a:lnTo>
                <a:lnTo>
                  <a:pt x="809483" y="712519"/>
                </a:lnTo>
                <a:lnTo>
                  <a:pt x="834752" y="674045"/>
                </a:lnTo>
                <a:lnTo>
                  <a:pt x="856040" y="632956"/>
                </a:lnTo>
                <a:lnTo>
                  <a:pt x="873072" y="589526"/>
                </a:lnTo>
                <a:lnTo>
                  <a:pt x="885577" y="544029"/>
                </a:lnTo>
                <a:lnTo>
                  <a:pt x="893280" y="496739"/>
                </a:lnTo>
                <a:lnTo>
                  <a:pt x="895908" y="447929"/>
                </a:lnTo>
                <a:lnTo>
                  <a:pt x="893280" y="399120"/>
                </a:lnTo>
                <a:lnTo>
                  <a:pt x="885577" y="351834"/>
                </a:lnTo>
                <a:lnTo>
                  <a:pt x="873072" y="306344"/>
                </a:lnTo>
                <a:lnTo>
                  <a:pt x="856040" y="262923"/>
                </a:lnTo>
                <a:lnTo>
                  <a:pt x="834752" y="221845"/>
                </a:lnTo>
                <a:lnTo>
                  <a:pt x="809483" y="183382"/>
                </a:lnTo>
                <a:lnTo>
                  <a:pt x="780505" y="147809"/>
                </a:lnTo>
                <a:lnTo>
                  <a:pt x="748092" y="115397"/>
                </a:lnTo>
                <a:lnTo>
                  <a:pt x="712517" y="86420"/>
                </a:lnTo>
                <a:lnTo>
                  <a:pt x="674053" y="61152"/>
                </a:lnTo>
                <a:lnTo>
                  <a:pt x="632974" y="39866"/>
                </a:lnTo>
                <a:lnTo>
                  <a:pt x="589553" y="22834"/>
                </a:lnTo>
                <a:lnTo>
                  <a:pt x="544062" y="10330"/>
                </a:lnTo>
                <a:lnTo>
                  <a:pt x="496776" y="2628"/>
                </a:lnTo>
                <a:lnTo>
                  <a:pt x="447967" y="0"/>
                </a:lnTo>
                <a:close/>
              </a:path>
            </a:pathLst>
          </a:custGeom>
          <a:solidFill>
            <a:srgbClr val="1889B0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5" name="object 25"/>
          <p:cNvGrpSpPr/>
          <p:nvPr/>
        </p:nvGrpSpPr>
        <p:grpSpPr>
          <a:xfrm>
            <a:off x="10871200" y="3484117"/>
            <a:ext cx="1320800" cy="2639695"/>
            <a:chOff x="10871200" y="3484117"/>
            <a:chExt cx="1320800" cy="2639695"/>
          </a:xfrm>
        </p:grpSpPr>
        <p:sp>
          <p:nvSpPr>
            <p:cNvPr id="26" name="object 26"/>
            <p:cNvSpPr/>
            <p:nvPr/>
          </p:nvSpPr>
          <p:spPr>
            <a:xfrm>
              <a:off x="10871200" y="3484117"/>
              <a:ext cx="1320800" cy="2614295"/>
            </a:xfrm>
            <a:custGeom>
              <a:avLst/>
              <a:gdLst/>
              <a:ahLst/>
              <a:cxnLst/>
              <a:rect l="l" t="t" r="r" b="b"/>
              <a:pathLst>
                <a:path w="1320800" h="2614295">
                  <a:moveTo>
                    <a:pt x="532257" y="256159"/>
                  </a:moveTo>
                  <a:lnTo>
                    <a:pt x="490867" y="288378"/>
                  </a:lnTo>
                  <a:lnTo>
                    <a:pt x="450723" y="322059"/>
                  </a:lnTo>
                  <a:lnTo>
                    <a:pt x="411886" y="357187"/>
                  </a:lnTo>
                  <a:lnTo>
                    <a:pt x="374434" y="393712"/>
                  </a:lnTo>
                  <a:lnTo>
                    <a:pt x="338429" y="431596"/>
                  </a:lnTo>
                  <a:lnTo>
                    <a:pt x="303949" y="470827"/>
                  </a:lnTo>
                  <a:lnTo>
                    <a:pt x="271056" y="511365"/>
                  </a:lnTo>
                  <a:lnTo>
                    <a:pt x="239826" y="553173"/>
                  </a:lnTo>
                  <a:lnTo>
                    <a:pt x="210324" y="596214"/>
                  </a:lnTo>
                  <a:lnTo>
                    <a:pt x="182626" y="640461"/>
                  </a:lnTo>
                  <a:lnTo>
                    <a:pt x="532257" y="256159"/>
                  </a:lnTo>
                  <a:close/>
                </a:path>
                <a:path w="1320800" h="2614295">
                  <a:moveTo>
                    <a:pt x="840994" y="87388"/>
                  </a:moveTo>
                  <a:lnTo>
                    <a:pt x="805738" y="102349"/>
                  </a:lnTo>
                  <a:lnTo>
                    <a:pt x="770128" y="118211"/>
                  </a:lnTo>
                  <a:lnTo>
                    <a:pt x="734504" y="135178"/>
                  </a:lnTo>
                  <a:lnTo>
                    <a:pt x="699262" y="153416"/>
                  </a:lnTo>
                  <a:lnTo>
                    <a:pt x="99060" y="813181"/>
                  </a:lnTo>
                  <a:lnTo>
                    <a:pt x="84836" y="849630"/>
                  </a:lnTo>
                  <a:lnTo>
                    <a:pt x="71348" y="886434"/>
                  </a:lnTo>
                  <a:lnTo>
                    <a:pt x="58597" y="923950"/>
                  </a:lnTo>
                  <a:lnTo>
                    <a:pt x="46609" y="962533"/>
                  </a:lnTo>
                  <a:lnTo>
                    <a:pt x="840994" y="87388"/>
                  </a:lnTo>
                  <a:close/>
                </a:path>
                <a:path w="1320800" h="2614295">
                  <a:moveTo>
                    <a:pt x="1050798" y="25273"/>
                  </a:moveTo>
                  <a:lnTo>
                    <a:pt x="971346" y="47117"/>
                  </a:lnTo>
                  <a:lnTo>
                    <a:pt x="943991" y="54356"/>
                  </a:lnTo>
                  <a:lnTo>
                    <a:pt x="17526" y="1073150"/>
                  </a:lnTo>
                  <a:lnTo>
                    <a:pt x="12014" y="1100848"/>
                  </a:lnTo>
                  <a:lnTo>
                    <a:pt x="7277" y="1128509"/>
                  </a:lnTo>
                  <a:lnTo>
                    <a:pt x="3289" y="1156144"/>
                  </a:lnTo>
                  <a:lnTo>
                    <a:pt x="0" y="1183767"/>
                  </a:lnTo>
                  <a:lnTo>
                    <a:pt x="1050798" y="25273"/>
                  </a:lnTo>
                  <a:close/>
                </a:path>
                <a:path w="1320800" h="2614295">
                  <a:moveTo>
                    <a:pt x="1233424" y="2032"/>
                  </a:moveTo>
                  <a:lnTo>
                    <a:pt x="1186764" y="5384"/>
                  </a:lnTo>
                  <a:lnTo>
                    <a:pt x="1140206" y="11684"/>
                  </a:lnTo>
                  <a:lnTo>
                    <a:pt x="1905" y="1267206"/>
                  </a:lnTo>
                  <a:lnTo>
                    <a:pt x="1600" y="1280363"/>
                  </a:lnTo>
                  <a:lnTo>
                    <a:pt x="292" y="1307338"/>
                  </a:lnTo>
                  <a:lnTo>
                    <a:pt x="0" y="1321562"/>
                  </a:lnTo>
                  <a:lnTo>
                    <a:pt x="228" y="1341958"/>
                  </a:lnTo>
                  <a:lnTo>
                    <a:pt x="800" y="1352143"/>
                  </a:lnTo>
                  <a:lnTo>
                    <a:pt x="1905" y="1362329"/>
                  </a:lnTo>
                  <a:lnTo>
                    <a:pt x="1233424" y="2032"/>
                  </a:lnTo>
                  <a:close/>
                </a:path>
                <a:path w="1320800" h="2614295">
                  <a:moveTo>
                    <a:pt x="1320800" y="2210333"/>
                  </a:moveTo>
                  <a:lnTo>
                    <a:pt x="971169" y="2596527"/>
                  </a:lnTo>
                  <a:lnTo>
                    <a:pt x="1041146" y="2613990"/>
                  </a:lnTo>
                  <a:lnTo>
                    <a:pt x="1320800" y="2305227"/>
                  </a:lnTo>
                  <a:lnTo>
                    <a:pt x="1320800" y="2210333"/>
                  </a:lnTo>
                  <a:close/>
                </a:path>
                <a:path w="1320800" h="2614295">
                  <a:moveTo>
                    <a:pt x="1320800" y="2036876"/>
                  </a:moveTo>
                  <a:lnTo>
                    <a:pt x="848868" y="2557716"/>
                  </a:lnTo>
                  <a:lnTo>
                    <a:pt x="912876" y="2580995"/>
                  </a:lnTo>
                  <a:lnTo>
                    <a:pt x="1320800" y="2130336"/>
                  </a:lnTo>
                  <a:lnTo>
                    <a:pt x="1320800" y="2036876"/>
                  </a:lnTo>
                  <a:close/>
                </a:path>
                <a:path w="1320800" h="2614295">
                  <a:moveTo>
                    <a:pt x="1320800" y="1862137"/>
                  </a:moveTo>
                  <a:lnTo>
                    <a:pt x="734187" y="2505316"/>
                  </a:lnTo>
                  <a:lnTo>
                    <a:pt x="763562" y="2519629"/>
                  </a:lnTo>
                  <a:lnTo>
                    <a:pt x="778700" y="2526334"/>
                  </a:lnTo>
                  <a:lnTo>
                    <a:pt x="794385" y="2532481"/>
                  </a:lnTo>
                  <a:lnTo>
                    <a:pt x="1320800" y="1955685"/>
                  </a:lnTo>
                  <a:lnTo>
                    <a:pt x="1320800" y="1862137"/>
                  </a:lnTo>
                  <a:close/>
                </a:path>
                <a:path w="1320800" h="2614295">
                  <a:moveTo>
                    <a:pt x="1320800" y="1694764"/>
                  </a:moveTo>
                  <a:lnTo>
                    <a:pt x="633222" y="2452928"/>
                  </a:lnTo>
                  <a:lnTo>
                    <a:pt x="647471" y="2461336"/>
                  </a:lnTo>
                  <a:lnTo>
                    <a:pt x="661339" y="2469184"/>
                  </a:lnTo>
                  <a:lnTo>
                    <a:pt x="675220" y="2476677"/>
                  </a:lnTo>
                  <a:lnTo>
                    <a:pt x="689483" y="2483980"/>
                  </a:lnTo>
                  <a:lnTo>
                    <a:pt x="1320800" y="1787842"/>
                  </a:lnTo>
                  <a:lnTo>
                    <a:pt x="1320800" y="1694764"/>
                  </a:lnTo>
                  <a:close/>
                </a:path>
                <a:path w="1320800" h="2614295">
                  <a:moveTo>
                    <a:pt x="1320800" y="1528076"/>
                  </a:moveTo>
                  <a:lnTo>
                    <a:pt x="540004" y="2388882"/>
                  </a:lnTo>
                  <a:lnTo>
                    <a:pt x="553072" y="2398750"/>
                  </a:lnTo>
                  <a:lnTo>
                    <a:pt x="566178" y="2408047"/>
                  </a:lnTo>
                  <a:lnTo>
                    <a:pt x="592455" y="2425763"/>
                  </a:lnTo>
                  <a:lnTo>
                    <a:pt x="1320800" y="1623136"/>
                  </a:lnTo>
                  <a:lnTo>
                    <a:pt x="1320800" y="1528076"/>
                  </a:lnTo>
                  <a:close/>
                </a:path>
                <a:path w="1320800" h="2614295">
                  <a:moveTo>
                    <a:pt x="1320800" y="1351051"/>
                  </a:moveTo>
                  <a:lnTo>
                    <a:pt x="444754" y="2317089"/>
                  </a:lnTo>
                  <a:lnTo>
                    <a:pt x="491363" y="2357844"/>
                  </a:lnTo>
                  <a:lnTo>
                    <a:pt x="1320800" y="1442923"/>
                  </a:lnTo>
                  <a:lnTo>
                    <a:pt x="1320800" y="1351051"/>
                  </a:lnTo>
                  <a:close/>
                </a:path>
                <a:path w="1320800" h="2614295">
                  <a:moveTo>
                    <a:pt x="1320800" y="1179423"/>
                  </a:moveTo>
                  <a:lnTo>
                    <a:pt x="365125" y="2231694"/>
                  </a:lnTo>
                  <a:lnTo>
                    <a:pt x="386753" y="2254021"/>
                  </a:lnTo>
                  <a:lnTo>
                    <a:pt x="398208" y="2265540"/>
                  </a:lnTo>
                  <a:lnTo>
                    <a:pt x="409829" y="2276335"/>
                  </a:lnTo>
                  <a:lnTo>
                    <a:pt x="1320800" y="1274597"/>
                  </a:lnTo>
                  <a:lnTo>
                    <a:pt x="1320800" y="1179423"/>
                  </a:lnTo>
                  <a:close/>
                </a:path>
                <a:path w="1320800" h="2614295">
                  <a:moveTo>
                    <a:pt x="1320800" y="1013091"/>
                  </a:moveTo>
                  <a:lnTo>
                    <a:pt x="291338" y="2146312"/>
                  </a:lnTo>
                  <a:lnTo>
                    <a:pt x="332105" y="2194826"/>
                  </a:lnTo>
                  <a:lnTo>
                    <a:pt x="1320800" y="1106068"/>
                  </a:lnTo>
                  <a:lnTo>
                    <a:pt x="1320800" y="1013091"/>
                  </a:lnTo>
                  <a:close/>
                </a:path>
                <a:path w="1320800" h="2614295">
                  <a:moveTo>
                    <a:pt x="1320800" y="837717"/>
                  </a:moveTo>
                  <a:lnTo>
                    <a:pt x="215646" y="2047367"/>
                  </a:lnTo>
                  <a:lnTo>
                    <a:pt x="234010" y="2074252"/>
                  </a:lnTo>
                  <a:lnTo>
                    <a:pt x="243408" y="2087435"/>
                  </a:lnTo>
                  <a:lnTo>
                    <a:pt x="252476" y="2099691"/>
                  </a:lnTo>
                  <a:lnTo>
                    <a:pt x="1320800" y="930402"/>
                  </a:lnTo>
                  <a:lnTo>
                    <a:pt x="1320800" y="837717"/>
                  </a:lnTo>
                  <a:close/>
                </a:path>
                <a:path w="1320800" h="2614295">
                  <a:moveTo>
                    <a:pt x="1320800" y="666978"/>
                  </a:moveTo>
                  <a:lnTo>
                    <a:pt x="155448" y="1948434"/>
                  </a:lnTo>
                  <a:lnTo>
                    <a:pt x="163029" y="1962937"/>
                  </a:lnTo>
                  <a:lnTo>
                    <a:pt x="171196" y="1977478"/>
                  </a:lnTo>
                  <a:lnTo>
                    <a:pt x="188468" y="2006600"/>
                  </a:lnTo>
                  <a:lnTo>
                    <a:pt x="1320800" y="759333"/>
                  </a:lnTo>
                  <a:lnTo>
                    <a:pt x="1320800" y="666978"/>
                  </a:lnTo>
                  <a:close/>
                </a:path>
                <a:path w="1320800" h="2614295">
                  <a:moveTo>
                    <a:pt x="1320800" y="495909"/>
                  </a:moveTo>
                  <a:lnTo>
                    <a:pt x="100965" y="1837817"/>
                  </a:lnTo>
                  <a:lnTo>
                    <a:pt x="107416" y="1853793"/>
                  </a:lnTo>
                  <a:lnTo>
                    <a:pt x="114808" y="1869592"/>
                  </a:lnTo>
                  <a:lnTo>
                    <a:pt x="130175" y="1899920"/>
                  </a:lnTo>
                  <a:lnTo>
                    <a:pt x="1320800" y="588441"/>
                  </a:lnTo>
                  <a:lnTo>
                    <a:pt x="1320800" y="495909"/>
                  </a:lnTo>
                  <a:close/>
                </a:path>
                <a:path w="1320800" h="2614295">
                  <a:moveTo>
                    <a:pt x="1320800" y="323608"/>
                  </a:moveTo>
                  <a:lnTo>
                    <a:pt x="60198" y="1717421"/>
                  </a:lnTo>
                  <a:lnTo>
                    <a:pt x="71120" y="1751444"/>
                  </a:lnTo>
                  <a:lnTo>
                    <a:pt x="76873" y="1768233"/>
                  </a:lnTo>
                  <a:lnTo>
                    <a:pt x="83566" y="1785366"/>
                  </a:lnTo>
                  <a:lnTo>
                    <a:pt x="1320800" y="416509"/>
                  </a:lnTo>
                  <a:lnTo>
                    <a:pt x="1320800" y="323608"/>
                  </a:lnTo>
                  <a:close/>
                </a:path>
                <a:path w="1320800" h="2614295">
                  <a:moveTo>
                    <a:pt x="1320800" y="154978"/>
                  </a:moveTo>
                  <a:lnTo>
                    <a:pt x="21336" y="1581658"/>
                  </a:lnTo>
                  <a:lnTo>
                    <a:pt x="24904" y="1600542"/>
                  </a:lnTo>
                  <a:lnTo>
                    <a:pt x="29375" y="1619465"/>
                  </a:lnTo>
                  <a:lnTo>
                    <a:pt x="38862" y="1657350"/>
                  </a:lnTo>
                  <a:lnTo>
                    <a:pt x="1320800" y="249796"/>
                  </a:lnTo>
                  <a:lnTo>
                    <a:pt x="1320800" y="154978"/>
                  </a:lnTo>
                  <a:close/>
                </a:path>
                <a:path w="1320800" h="2614295">
                  <a:moveTo>
                    <a:pt x="1320800" y="12"/>
                  </a:moveTo>
                  <a:lnTo>
                    <a:pt x="1305306" y="0"/>
                  </a:lnTo>
                  <a:lnTo>
                    <a:pt x="0" y="1432179"/>
                  </a:lnTo>
                  <a:lnTo>
                    <a:pt x="1765" y="1452867"/>
                  </a:lnTo>
                  <a:lnTo>
                    <a:pt x="4102" y="1473898"/>
                  </a:lnTo>
                  <a:lnTo>
                    <a:pt x="9652" y="1515618"/>
                  </a:lnTo>
                  <a:lnTo>
                    <a:pt x="1320800" y="76606"/>
                  </a:lnTo>
                  <a:lnTo>
                    <a:pt x="1320800" y="12"/>
                  </a:lnTo>
                  <a:close/>
                </a:path>
              </a:pathLst>
            </a:custGeom>
            <a:solidFill>
              <a:srgbClr val="FFD168">
                <a:alpha val="6195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970511" y="5861863"/>
              <a:ext cx="221488" cy="26146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931824" y="577976"/>
            <a:ext cx="10483850" cy="1848648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3168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495"/>
              </a:spcBef>
            </a:pPr>
            <a:endParaRPr sz="3600" dirty="0">
              <a:latin typeface="Times New Roman"/>
              <a:cs typeface="Times New Roman"/>
            </a:endParaRPr>
          </a:p>
          <a:p>
            <a:pPr marL="899160" marR="93980">
              <a:lnSpc>
                <a:spcPts val="3800"/>
              </a:lnSpc>
            </a:pPr>
            <a:r>
              <a:rPr lang="pl-PL" sz="3600" dirty="0">
                <a:solidFill>
                  <a:srgbClr val="FFFFFF"/>
                </a:solidFill>
                <a:latin typeface="Calibri"/>
                <a:cs typeface="Calibri"/>
              </a:rPr>
              <a:t>Dr Agnieszka Gawlas-Zajączkowska, Jagiellonian University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10622153" y="6104229"/>
            <a:ext cx="649605" cy="763905"/>
            <a:chOff x="10622153" y="6104229"/>
            <a:chExt cx="649605" cy="763905"/>
          </a:xfrm>
        </p:grpSpPr>
        <p:sp>
          <p:nvSpPr>
            <p:cNvPr id="5" name="object 5"/>
            <p:cNvSpPr/>
            <p:nvPr/>
          </p:nvSpPr>
          <p:spPr>
            <a:xfrm>
              <a:off x="10631678" y="6755923"/>
              <a:ext cx="71755" cy="102235"/>
            </a:xfrm>
            <a:custGeom>
              <a:avLst/>
              <a:gdLst/>
              <a:ahLst/>
              <a:cxnLst/>
              <a:rect l="l" t="t" r="r" b="b"/>
              <a:pathLst>
                <a:path w="71754" h="102234">
                  <a:moveTo>
                    <a:pt x="71629" y="102075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EE476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0667746" y="6541427"/>
              <a:ext cx="222250" cy="316865"/>
            </a:xfrm>
            <a:custGeom>
              <a:avLst/>
              <a:gdLst/>
              <a:ahLst/>
              <a:cxnLst/>
              <a:rect l="l" t="t" r="r" b="b"/>
              <a:pathLst>
                <a:path w="222250" h="316865">
                  <a:moveTo>
                    <a:pt x="222146" y="316572"/>
                  </a:moveTo>
                  <a:lnTo>
                    <a:pt x="0" y="0"/>
                  </a:lnTo>
                </a:path>
              </a:pathLst>
            </a:custGeom>
            <a:ln w="19049">
              <a:solidFill>
                <a:srgbClr val="EE476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0703687" y="6113754"/>
              <a:ext cx="558165" cy="744855"/>
            </a:xfrm>
            <a:custGeom>
              <a:avLst/>
              <a:gdLst/>
              <a:ahLst/>
              <a:cxnLst/>
              <a:rect l="l" t="t" r="r" b="b"/>
              <a:pathLst>
                <a:path w="558165" h="744854">
                  <a:moveTo>
                    <a:pt x="372667" y="744243"/>
                  </a:moveTo>
                  <a:lnTo>
                    <a:pt x="0" y="213169"/>
                  </a:lnTo>
                </a:path>
                <a:path w="558165" h="744854">
                  <a:moveTo>
                    <a:pt x="558068" y="744245"/>
                  </a:moveTo>
                  <a:lnTo>
                    <a:pt x="35814" y="0"/>
                  </a:lnTo>
                </a:path>
              </a:pathLst>
            </a:custGeom>
            <a:ln w="19050">
              <a:solidFill>
                <a:srgbClr val="EE476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9471914" y="0"/>
            <a:ext cx="1045210" cy="522605"/>
          </a:xfrm>
          <a:custGeom>
            <a:avLst/>
            <a:gdLst/>
            <a:ahLst/>
            <a:cxnLst/>
            <a:rect l="l" t="t" r="r" b="b"/>
            <a:pathLst>
              <a:path w="1045209" h="522605">
                <a:moveTo>
                  <a:pt x="1044701" y="0"/>
                </a:moveTo>
                <a:lnTo>
                  <a:pt x="0" y="0"/>
                </a:lnTo>
                <a:lnTo>
                  <a:pt x="2135" y="47534"/>
                </a:lnTo>
                <a:lnTo>
                  <a:pt x="8418" y="93874"/>
                </a:lnTo>
                <a:lnTo>
                  <a:pt x="18663" y="138837"/>
                </a:lnTo>
                <a:lnTo>
                  <a:pt x="32687" y="182237"/>
                </a:lnTo>
                <a:lnTo>
                  <a:pt x="50305" y="223889"/>
                </a:lnTo>
                <a:lnTo>
                  <a:pt x="71331" y="263609"/>
                </a:lnTo>
                <a:lnTo>
                  <a:pt x="95582" y="301213"/>
                </a:lnTo>
                <a:lnTo>
                  <a:pt x="122873" y="336515"/>
                </a:lnTo>
                <a:lnTo>
                  <a:pt x="153019" y="369331"/>
                </a:lnTo>
                <a:lnTo>
                  <a:pt x="185835" y="399477"/>
                </a:lnTo>
                <a:lnTo>
                  <a:pt x="221137" y="426768"/>
                </a:lnTo>
                <a:lnTo>
                  <a:pt x="258741" y="451019"/>
                </a:lnTo>
                <a:lnTo>
                  <a:pt x="298461" y="472045"/>
                </a:lnTo>
                <a:lnTo>
                  <a:pt x="340113" y="489663"/>
                </a:lnTo>
                <a:lnTo>
                  <a:pt x="383513" y="503687"/>
                </a:lnTo>
                <a:lnTo>
                  <a:pt x="428476" y="513932"/>
                </a:lnTo>
                <a:lnTo>
                  <a:pt x="474816" y="520215"/>
                </a:lnTo>
                <a:lnTo>
                  <a:pt x="522350" y="522350"/>
                </a:lnTo>
                <a:lnTo>
                  <a:pt x="569904" y="520215"/>
                </a:lnTo>
                <a:lnTo>
                  <a:pt x="616259" y="513932"/>
                </a:lnTo>
                <a:lnTo>
                  <a:pt x="661232" y="503687"/>
                </a:lnTo>
                <a:lnTo>
                  <a:pt x="704639" y="489663"/>
                </a:lnTo>
                <a:lnTo>
                  <a:pt x="746295" y="472045"/>
                </a:lnTo>
                <a:lnTo>
                  <a:pt x="786017" y="451019"/>
                </a:lnTo>
                <a:lnTo>
                  <a:pt x="823619" y="426768"/>
                </a:lnTo>
                <a:lnTo>
                  <a:pt x="858918" y="399477"/>
                </a:lnTo>
                <a:lnTo>
                  <a:pt x="891730" y="369331"/>
                </a:lnTo>
                <a:lnTo>
                  <a:pt x="921870" y="336515"/>
                </a:lnTo>
                <a:lnTo>
                  <a:pt x="949154" y="301213"/>
                </a:lnTo>
                <a:lnTo>
                  <a:pt x="973398" y="263609"/>
                </a:lnTo>
                <a:lnTo>
                  <a:pt x="994418" y="223889"/>
                </a:lnTo>
                <a:lnTo>
                  <a:pt x="1012029" y="182237"/>
                </a:lnTo>
                <a:lnTo>
                  <a:pt x="1026047" y="138837"/>
                </a:lnTo>
                <a:lnTo>
                  <a:pt x="1036288" y="93874"/>
                </a:lnTo>
                <a:lnTo>
                  <a:pt x="1042567" y="47534"/>
                </a:lnTo>
                <a:lnTo>
                  <a:pt x="1044701" y="0"/>
                </a:lnTo>
                <a:close/>
              </a:path>
            </a:pathLst>
          </a:custGeom>
          <a:solidFill>
            <a:srgbClr val="4DBC97">
              <a:alpha val="7607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F3A1BCC-B179-4629-5093-8334B7DF1A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0" y="3048000"/>
            <a:ext cx="4986618" cy="25431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1695957"/>
            <a:ext cx="10327640" cy="42945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69265" indent="-456565">
              <a:lnSpc>
                <a:spcPct val="100000"/>
              </a:lnSpc>
              <a:spcBef>
                <a:spcPts val="105"/>
              </a:spcBef>
              <a:buClr>
                <a:srgbClr val="111E46"/>
              </a:buClr>
              <a:buFont typeface="Calibri"/>
              <a:buAutoNum type="arabicPeriod"/>
              <a:tabLst>
                <a:tab pos="469265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Nazi</a:t>
            </a:r>
            <a:r>
              <a:rPr sz="20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ideology</a:t>
            </a:r>
            <a:r>
              <a:rPr sz="20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0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legislation</a:t>
            </a:r>
            <a:r>
              <a:rPr sz="2000" spc="-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targeting</a:t>
            </a:r>
            <a:r>
              <a:rPr sz="20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people</a:t>
            </a:r>
            <a:r>
              <a:rPr sz="20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with</a:t>
            </a:r>
            <a:r>
              <a:rPr sz="20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illnesses</a:t>
            </a:r>
            <a:endParaRPr sz="2000">
              <a:latin typeface="Calibri"/>
              <a:cs typeface="Calibri"/>
            </a:endParaRPr>
          </a:p>
          <a:p>
            <a:pPr marL="469265" marR="5080" indent="-457200">
              <a:lnSpc>
                <a:spcPct val="100000"/>
              </a:lnSpc>
              <a:spcBef>
                <a:spcPts val="2400"/>
              </a:spcBef>
              <a:buAutoNum type="arabicPeriod"/>
              <a:tabLst>
                <a:tab pos="469265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spc="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most</a:t>
            </a:r>
            <a:r>
              <a:rPr sz="2000" spc="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important</a:t>
            </a:r>
            <a:r>
              <a:rPr sz="2000" spc="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survival</a:t>
            </a:r>
            <a:r>
              <a:rPr sz="2000" spc="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strategies</a:t>
            </a:r>
            <a:r>
              <a:rPr sz="2000" spc="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during</a:t>
            </a:r>
            <a:r>
              <a:rPr sz="2000" spc="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spc="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Holocaust</a:t>
            </a:r>
            <a:r>
              <a:rPr sz="2000" spc="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000" spc="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spc="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chances</a:t>
            </a:r>
            <a:r>
              <a:rPr sz="2000" spc="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000" spc="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survival</a:t>
            </a:r>
            <a:r>
              <a:rPr sz="2000" spc="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000" spc="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the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ill</a:t>
            </a:r>
            <a:r>
              <a:rPr sz="2000" spc="-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people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000" spc="-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elderly</a:t>
            </a:r>
            <a:endParaRPr sz="2000">
              <a:latin typeface="Calibri"/>
              <a:cs typeface="Calibri"/>
            </a:endParaRPr>
          </a:p>
          <a:p>
            <a:pPr marL="469265" indent="-456565">
              <a:lnSpc>
                <a:spcPct val="100000"/>
              </a:lnSpc>
              <a:spcBef>
                <a:spcPts val="2400"/>
              </a:spcBef>
              <a:buAutoNum type="arabicPeriod"/>
              <a:tabLst>
                <a:tab pos="469265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example</a:t>
            </a:r>
            <a:r>
              <a:rPr sz="20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0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Krakow</a:t>
            </a:r>
            <a:r>
              <a:rPr sz="20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–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before</a:t>
            </a:r>
            <a:r>
              <a:rPr sz="20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 war</a:t>
            </a:r>
            <a:endParaRPr sz="2000">
              <a:latin typeface="Calibri"/>
              <a:cs typeface="Calibri"/>
            </a:endParaRPr>
          </a:p>
          <a:p>
            <a:pPr marL="268605" lvl="1" indent="-255904">
              <a:lnSpc>
                <a:spcPct val="100000"/>
              </a:lnSpc>
              <a:buAutoNum type="alphaLcParenR"/>
              <a:tabLst>
                <a:tab pos="268605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Jewish</a:t>
            </a:r>
            <a:r>
              <a:rPr sz="20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nursing</a:t>
            </a:r>
            <a:r>
              <a:rPr sz="20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111E46"/>
                </a:solidFill>
                <a:latin typeface="Calibri"/>
                <a:cs typeface="Calibri"/>
              </a:rPr>
              <a:t>home</a:t>
            </a:r>
            <a:endParaRPr sz="2000">
              <a:latin typeface="Calibri"/>
              <a:cs typeface="Calibri"/>
            </a:endParaRPr>
          </a:p>
          <a:p>
            <a:pPr marL="280035" lvl="1" indent="-267335">
              <a:lnSpc>
                <a:spcPct val="100000"/>
              </a:lnSpc>
              <a:buAutoNum type="alphaLcParenR"/>
              <a:tabLst>
                <a:tab pos="280035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Jewish</a:t>
            </a:r>
            <a:r>
              <a:rPr sz="20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hospital</a:t>
            </a:r>
            <a:endParaRPr sz="2000">
              <a:latin typeface="Calibri"/>
              <a:cs typeface="Calibri"/>
            </a:endParaRPr>
          </a:p>
          <a:p>
            <a:pPr marL="434340" indent="-421640">
              <a:lnSpc>
                <a:spcPct val="100000"/>
              </a:lnSpc>
              <a:spcBef>
                <a:spcPts val="2405"/>
              </a:spcBef>
              <a:buAutoNum type="arabicPeriod" startAt="4"/>
              <a:tabLst>
                <a:tab pos="434340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example</a:t>
            </a:r>
            <a:r>
              <a:rPr sz="20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0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111E46"/>
                </a:solidFill>
                <a:latin typeface="Calibri"/>
                <a:cs typeface="Calibri"/>
              </a:rPr>
              <a:t>Krakow</a:t>
            </a:r>
            <a:r>
              <a:rPr sz="20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-</a:t>
            </a:r>
            <a:r>
              <a:rPr sz="20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111E46"/>
                </a:solidFill>
                <a:latin typeface="Calibri"/>
                <a:cs typeface="Calibri"/>
              </a:rPr>
              <a:t>getto</a:t>
            </a:r>
            <a:endParaRPr sz="2000">
              <a:latin typeface="Calibri"/>
              <a:cs typeface="Calibri"/>
            </a:endParaRPr>
          </a:p>
          <a:p>
            <a:pPr marL="268605" lvl="1" indent="-255904">
              <a:lnSpc>
                <a:spcPct val="100000"/>
              </a:lnSpc>
              <a:buAutoNum type="alphaLcParenR"/>
              <a:tabLst>
                <a:tab pos="268605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Hospitals</a:t>
            </a:r>
            <a:r>
              <a:rPr sz="20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0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help</a:t>
            </a:r>
            <a:r>
              <a:rPr sz="20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ghetto</a:t>
            </a:r>
            <a:endParaRPr sz="2000">
              <a:latin typeface="Calibri"/>
              <a:cs typeface="Calibri"/>
            </a:endParaRPr>
          </a:p>
          <a:p>
            <a:pPr marL="280035" lvl="1" indent="-267335">
              <a:lnSpc>
                <a:spcPct val="100000"/>
              </a:lnSpc>
              <a:buAutoNum type="alphaLcParenR"/>
              <a:tabLst>
                <a:tab pos="280035" algn="l"/>
              </a:tabLst>
            </a:pP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Forced</a:t>
            </a:r>
            <a:r>
              <a:rPr sz="20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labor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deportations</a:t>
            </a:r>
            <a:r>
              <a:rPr sz="20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0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extermination</a:t>
            </a:r>
            <a:r>
              <a:rPr sz="2000" spc="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camps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400"/>
              </a:spcBef>
              <a:tabLst>
                <a:tab pos="434340" algn="l"/>
              </a:tabLst>
            </a:pP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5.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Conclusions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931824" y="578154"/>
            <a:ext cx="5676900" cy="67183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0" rIns="0" bIns="0" rtlCol="0">
            <a:spAutoFit/>
          </a:bodyPr>
          <a:lstStyle/>
          <a:p>
            <a:pPr marR="513080" algn="ctr">
              <a:lnSpc>
                <a:spcPct val="100000"/>
              </a:lnSpc>
            </a:pPr>
            <a:r>
              <a:rPr spc="-10" dirty="0"/>
              <a:t>Presentation</a:t>
            </a:r>
            <a:r>
              <a:rPr spc="-170" dirty="0"/>
              <a:t> </a:t>
            </a:r>
            <a:r>
              <a:rPr spc="-20" dirty="0"/>
              <a:t>plan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02081" y="2551938"/>
            <a:ext cx="9845675" cy="3249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695"/>
              </a:lnSpc>
              <a:spcBef>
                <a:spcPts val="100"/>
              </a:spcBef>
              <a:tabLst>
                <a:tab pos="354965" algn="l"/>
              </a:tabLst>
            </a:pP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-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Sterilization</a:t>
            </a:r>
            <a:r>
              <a:rPr sz="2400" b="1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law</a:t>
            </a:r>
            <a:r>
              <a:rPr sz="2400" b="1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(July</a:t>
            </a:r>
            <a:r>
              <a:rPr sz="2400" b="1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1933)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: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695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Law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for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Prevention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Genetically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Diseased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Offspring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695"/>
              </a:lnSpc>
              <a:spcBef>
                <a:spcPts val="2115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bill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was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drafted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1932</a:t>
            </a:r>
            <a:r>
              <a:rPr sz="2400" b="1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by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Prussian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Governmental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Council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(before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Hitler’s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695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accession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power)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110"/>
              </a:spcBef>
            </a:pPr>
            <a:r>
              <a:rPr sz="2400" spc="-11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lay</a:t>
            </a:r>
            <a:r>
              <a:rPr sz="2400" spc="-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groundwork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for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selective</a:t>
            </a:r>
            <a:r>
              <a:rPr sz="2400" b="1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sterilization</a:t>
            </a:r>
            <a:r>
              <a:rPr sz="2400" b="1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cases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heritable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diseases</a:t>
            </a:r>
            <a:endParaRPr sz="2400">
              <a:latin typeface="Calibri"/>
              <a:cs typeface="Calibri"/>
            </a:endParaRPr>
          </a:p>
          <a:p>
            <a:pPr marL="12700" marR="67945">
              <a:lnSpc>
                <a:spcPts val="2500"/>
              </a:lnSpc>
              <a:spcBef>
                <a:spcPts val="2525"/>
              </a:spcBef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Passed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by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German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parliament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on</a:t>
            </a:r>
            <a:r>
              <a:rPr sz="2400" b="1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July</a:t>
            </a:r>
            <a:r>
              <a:rPr sz="2400" b="1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14,</a:t>
            </a:r>
            <a:r>
              <a:rPr sz="2400" b="1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1933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,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legislation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entered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into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force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1934.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997534" y="578104"/>
            <a:ext cx="8387715" cy="156654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36830" rIns="0" bIns="0" rtlCol="0">
            <a:spAutoFit/>
          </a:bodyPr>
          <a:lstStyle/>
          <a:p>
            <a:pPr marL="899160" marR="238125">
              <a:lnSpc>
                <a:spcPts val="3790"/>
              </a:lnSpc>
              <a:spcBef>
                <a:spcPts val="290"/>
              </a:spcBef>
            </a:pPr>
            <a:r>
              <a:rPr dirty="0"/>
              <a:t>Nazi</a:t>
            </a:r>
            <a:r>
              <a:rPr spc="-100" dirty="0"/>
              <a:t> </a:t>
            </a:r>
            <a:r>
              <a:rPr dirty="0"/>
              <a:t>ideology</a:t>
            </a:r>
            <a:r>
              <a:rPr spc="-80" dirty="0"/>
              <a:t> </a:t>
            </a:r>
            <a:r>
              <a:rPr dirty="0"/>
              <a:t>and</a:t>
            </a:r>
            <a:r>
              <a:rPr spc="-95" dirty="0"/>
              <a:t> </a:t>
            </a:r>
            <a:r>
              <a:rPr dirty="0"/>
              <a:t>legislation</a:t>
            </a:r>
            <a:r>
              <a:rPr spc="-80" dirty="0"/>
              <a:t> </a:t>
            </a:r>
            <a:r>
              <a:rPr spc="-10" dirty="0"/>
              <a:t>targeting </a:t>
            </a:r>
            <a:r>
              <a:rPr dirty="0"/>
              <a:t>people</a:t>
            </a:r>
            <a:r>
              <a:rPr spc="-80" dirty="0"/>
              <a:t> </a:t>
            </a:r>
            <a:r>
              <a:rPr dirty="0"/>
              <a:t>with</a:t>
            </a:r>
            <a:r>
              <a:rPr spc="-95" dirty="0"/>
              <a:t> </a:t>
            </a:r>
            <a:r>
              <a:rPr spc="-10" dirty="0"/>
              <a:t>illnesses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2111121"/>
            <a:ext cx="9666605" cy="42024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It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allowed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for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sterilization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individuals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against</a:t>
            </a:r>
            <a:r>
              <a:rPr sz="2400" b="1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their</a:t>
            </a:r>
            <a:r>
              <a:rPr sz="2400" b="1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will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.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85"/>
              </a:spcBef>
            </a:pPr>
            <a:endParaRPr sz="2400">
              <a:latin typeface="Calibri"/>
              <a:cs typeface="Calibri"/>
            </a:endParaRPr>
          </a:p>
          <a:p>
            <a:pPr marL="12700" marR="5080">
              <a:lnSpc>
                <a:spcPts val="2510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But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also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involuntary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sterilization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children</a:t>
            </a:r>
            <a:r>
              <a:rPr sz="2400" b="1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b="1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adults</a:t>
            </a:r>
            <a:r>
              <a:rPr sz="2400" b="1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afflicted</a:t>
            </a:r>
            <a:r>
              <a:rPr sz="2400" b="1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by</a:t>
            </a:r>
            <a:r>
              <a:rPr sz="2400" b="1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hereditary diseases.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65"/>
              </a:spcBef>
            </a:pPr>
            <a:endParaRPr sz="2400">
              <a:latin typeface="Calibri"/>
              <a:cs typeface="Calibri"/>
            </a:endParaRPr>
          </a:p>
          <a:p>
            <a:pPr marL="12700" marR="175895">
              <a:lnSpc>
                <a:spcPts val="2500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From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1934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1945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estimated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200-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300</a:t>
            </a:r>
            <a:r>
              <a:rPr sz="2400" b="1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thousand</a:t>
            </a:r>
            <a:r>
              <a:rPr sz="2400" b="1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people</a:t>
            </a:r>
            <a:r>
              <a:rPr sz="2400" b="1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were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involuntary sterilized.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70"/>
              </a:spcBef>
            </a:pPr>
            <a:endParaRPr sz="2400">
              <a:latin typeface="Calibri"/>
              <a:cs typeface="Calibri"/>
            </a:endParaRPr>
          </a:p>
          <a:p>
            <a:pPr marL="12700" marR="1287780">
              <a:lnSpc>
                <a:spcPts val="2500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Several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thousand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people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died</a:t>
            </a:r>
            <a:r>
              <a:rPr sz="2400" b="1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as</a:t>
            </a:r>
            <a:r>
              <a:rPr sz="2400" b="1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400" b="1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result</a:t>
            </a:r>
            <a:r>
              <a:rPr sz="2400" b="1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b="1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b="1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operations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,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women disproportionately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because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greater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risks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1039088" y="415670"/>
            <a:ext cx="8038465" cy="155448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31114" rIns="0" bIns="0" rtlCol="0">
            <a:spAutoFit/>
          </a:bodyPr>
          <a:lstStyle/>
          <a:p>
            <a:pPr marL="899160" marR="1244600">
              <a:lnSpc>
                <a:spcPts val="3790"/>
              </a:lnSpc>
              <a:spcBef>
                <a:spcPts val="244"/>
              </a:spcBef>
              <a:tabLst>
                <a:tab pos="2816225" algn="l"/>
              </a:tabLst>
            </a:pPr>
            <a:r>
              <a:rPr dirty="0"/>
              <a:t>Nazi</a:t>
            </a:r>
            <a:r>
              <a:rPr spc="-65" dirty="0"/>
              <a:t> </a:t>
            </a:r>
            <a:r>
              <a:rPr dirty="0"/>
              <a:t>ideology</a:t>
            </a:r>
            <a:r>
              <a:rPr spc="-55" dirty="0"/>
              <a:t> </a:t>
            </a:r>
            <a:r>
              <a:rPr dirty="0"/>
              <a:t>and</a:t>
            </a:r>
            <a:r>
              <a:rPr spc="-60" dirty="0"/>
              <a:t> </a:t>
            </a:r>
            <a:r>
              <a:rPr spc="-10" dirty="0"/>
              <a:t>legislation targeting</a:t>
            </a:r>
            <a:r>
              <a:rPr dirty="0"/>
              <a:t>	people</a:t>
            </a:r>
            <a:r>
              <a:rPr spc="-80" dirty="0"/>
              <a:t> </a:t>
            </a:r>
            <a:r>
              <a:rPr dirty="0"/>
              <a:t>with</a:t>
            </a:r>
            <a:r>
              <a:rPr spc="-80" dirty="0"/>
              <a:t> </a:t>
            </a:r>
            <a:r>
              <a:rPr spc="-10" dirty="0"/>
              <a:t>illnesses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2012802"/>
            <a:ext cx="10327005" cy="4411980"/>
          </a:xfrm>
          <a:prstGeom prst="rect">
            <a:avLst/>
          </a:prstGeom>
        </p:spPr>
        <p:txBody>
          <a:bodyPr vert="horz" wrap="square" lIns="0" tIns="68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40"/>
              </a:spcBef>
              <a:tabLst>
                <a:tab pos="354965" algn="l"/>
              </a:tabLst>
            </a:pP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-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Euthanasia</a:t>
            </a:r>
            <a:r>
              <a:rPr sz="2400" spc="-1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program: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45"/>
              </a:spcBef>
              <a:tabLst>
                <a:tab pos="621665" algn="l"/>
                <a:tab pos="1371600" algn="l"/>
                <a:tab pos="2225040" algn="l"/>
                <a:tab pos="2854960" algn="l"/>
                <a:tab pos="4412615" algn="l"/>
                <a:tab pos="5051425" algn="l"/>
                <a:tab pos="5346700" algn="l"/>
                <a:tab pos="6683375" algn="l"/>
                <a:tab pos="7091680" algn="l"/>
                <a:tab pos="9370695" algn="l"/>
                <a:tab pos="9901555" algn="l"/>
              </a:tabLst>
            </a:pP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code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name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was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“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Operation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b="1" spc="-20" dirty="0">
                <a:solidFill>
                  <a:srgbClr val="111E46"/>
                </a:solidFill>
                <a:latin typeface="Calibri"/>
                <a:cs typeface="Calibri"/>
              </a:rPr>
              <a:t>T4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,”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reference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Tiergartenstrasse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4,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program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was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headquartered</a:t>
            </a:r>
            <a:endParaRPr sz="2400">
              <a:latin typeface="Calibri"/>
              <a:cs typeface="Calibri"/>
            </a:endParaRPr>
          </a:p>
          <a:p>
            <a:pPr marL="12700" marR="282575">
              <a:lnSpc>
                <a:spcPts val="2500"/>
              </a:lnSpc>
              <a:spcBef>
                <a:spcPts val="2535"/>
              </a:spcBef>
            </a:pP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T-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4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targeted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adult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patients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all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government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or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church-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run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sanatoria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nursing homes</a:t>
            </a:r>
            <a:endParaRPr sz="2400">
              <a:latin typeface="Calibri"/>
              <a:cs typeface="Calibri"/>
            </a:endParaRPr>
          </a:p>
          <a:p>
            <a:pPr marL="12700" marR="48895">
              <a:lnSpc>
                <a:spcPts val="2500"/>
              </a:lnSpc>
              <a:spcBef>
                <a:spcPts val="2505"/>
              </a:spcBef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Questionnaires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about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state</a:t>
            </a:r>
            <a:r>
              <a:rPr sz="2400" b="1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b="1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health</a:t>
            </a:r>
            <a:r>
              <a:rPr sz="2400" b="1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capacity</a:t>
            </a:r>
            <a:r>
              <a:rPr sz="2400" b="1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for</a:t>
            </a:r>
            <a:r>
              <a:rPr sz="2400" b="1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work</a:t>
            </a:r>
            <a:r>
              <a:rPr sz="2400" b="1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all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their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patients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were</a:t>
            </a:r>
            <a:r>
              <a:rPr sz="2400" spc="-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collected</a:t>
            </a:r>
            <a:endParaRPr sz="2400">
              <a:latin typeface="Calibri"/>
              <a:cs typeface="Calibri"/>
            </a:endParaRPr>
          </a:p>
          <a:p>
            <a:pPr marL="81280" marR="3531870" indent="-68580">
              <a:lnSpc>
                <a:spcPts val="4990"/>
              </a:lnSpc>
              <a:spcBef>
                <a:spcPts val="310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crucial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issue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was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whether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patient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could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still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work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Patients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deemed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useless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(not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worth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living)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were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killed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63777" y="578104"/>
            <a:ext cx="7739380" cy="146685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0" rIns="0" bIns="0" rtlCol="0">
            <a:spAutoFit/>
          </a:bodyPr>
          <a:lstStyle/>
          <a:p>
            <a:pPr marL="899160">
              <a:lnSpc>
                <a:spcPts val="3390"/>
              </a:lnSpc>
            </a:pP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Nazi</a:t>
            </a:r>
            <a:r>
              <a:rPr sz="3600" b="1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ideology</a:t>
            </a:r>
            <a:r>
              <a:rPr sz="36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sz="3600" b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legislation</a:t>
            </a:r>
            <a:endParaRPr sz="3600">
              <a:latin typeface="Calibri"/>
              <a:cs typeface="Calibri"/>
            </a:endParaRPr>
          </a:p>
          <a:p>
            <a:pPr marL="899160">
              <a:lnSpc>
                <a:spcPts val="4060"/>
              </a:lnSpc>
              <a:tabLst>
                <a:tab pos="2816225" algn="l"/>
              </a:tabLst>
            </a:pP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targeting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	people</a:t>
            </a:r>
            <a:r>
              <a:rPr sz="3600" b="1" spc="-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with</a:t>
            </a:r>
            <a:r>
              <a:rPr sz="3600" b="1" spc="-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illnesses</a:t>
            </a:r>
            <a:endParaRPr sz="3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2597861"/>
            <a:ext cx="9763760" cy="22974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beginning,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patients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were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killed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by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lethal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injection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130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By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1940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carbon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monoxide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gas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was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used</a:t>
            </a:r>
            <a:endParaRPr sz="2400">
              <a:latin typeface="Calibri"/>
              <a:cs typeface="Calibri"/>
            </a:endParaRPr>
          </a:p>
          <a:p>
            <a:pPr marL="12700" marR="5080">
              <a:lnSpc>
                <a:spcPct val="173400"/>
              </a:lnSpc>
              <a:spcBef>
                <a:spcPts val="10"/>
              </a:spcBef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Experimental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gassings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had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first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been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carried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out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at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Brandenburg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Prison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1939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Between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January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1940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August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1941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–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more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than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70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000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victims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931824" y="577976"/>
            <a:ext cx="7430770" cy="180784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157480" rIns="0" bIns="0" rtlCol="0">
            <a:spAutoFit/>
          </a:bodyPr>
          <a:lstStyle/>
          <a:p>
            <a:pPr marL="899160" marR="637540">
              <a:lnSpc>
                <a:spcPts val="3790"/>
              </a:lnSpc>
              <a:spcBef>
                <a:spcPts val="1240"/>
              </a:spcBef>
              <a:tabLst>
                <a:tab pos="2816860" algn="l"/>
              </a:tabLst>
            </a:pPr>
            <a:r>
              <a:rPr dirty="0"/>
              <a:t>Nazi</a:t>
            </a:r>
            <a:r>
              <a:rPr spc="-65" dirty="0"/>
              <a:t> </a:t>
            </a:r>
            <a:r>
              <a:rPr dirty="0"/>
              <a:t>ideology</a:t>
            </a:r>
            <a:r>
              <a:rPr spc="-55" dirty="0"/>
              <a:t> </a:t>
            </a:r>
            <a:r>
              <a:rPr dirty="0"/>
              <a:t>and</a:t>
            </a:r>
            <a:r>
              <a:rPr spc="-60" dirty="0"/>
              <a:t> </a:t>
            </a:r>
            <a:r>
              <a:rPr spc="-10" dirty="0"/>
              <a:t>legislation targeting</a:t>
            </a:r>
            <a:r>
              <a:rPr dirty="0"/>
              <a:t>	people</a:t>
            </a:r>
            <a:r>
              <a:rPr spc="-80" dirty="0"/>
              <a:t> </a:t>
            </a:r>
            <a:r>
              <a:rPr dirty="0"/>
              <a:t>with</a:t>
            </a:r>
            <a:r>
              <a:rPr spc="-80" dirty="0"/>
              <a:t> </a:t>
            </a:r>
            <a:r>
              <a:rPr spc="-10" dirty="0"/>
              <a:t>illnesses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1645665"/>
            <a:ext cx="10138410" cy="35680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695"/>
              </a:lnSpc>
              <a:spcBef>
                <a:spcPts val="100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basis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these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regulations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were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assumptions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Nazi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ideology:</a:t>
            </a:r>
            <a:endParaRPr sz="2400">
              <a:latin typeface="Calibri"/>
              <a:cs typeface="Calibri"/>
            </a:endParaRPr>
          </a:p>
          <a:p>
            <a:pPr marL="12700" marR="836930">
              <a:lnSpc>
                <a:spcPts val="2500"/>
              </a:lnSpc>
              <a:spcBef>
                <a:spcPts val="215"/>
              </a:spcBef>
              <a:tabLst>
                <a:tab pos="762571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creation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ideal</a:t>
            </a:r>
            <a:r>
              <a:rPr sz="2400" b="1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society</a:t>
            </a:r>
            <a:r>
              <a:rPr sz="2400" b="1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(defined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by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racial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purity)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usefulness</a:t>
            </a:r>
            <a:r>
              <a:rPr sz="2400" b="1" spc="-1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25" dirty="0">
                <a:solidFill>
                  <a:srgbClr val="111E46"/>
                </a:solidFill>
                <a:latin typeface="Calibri"/>
                <a:cs typeface="Calibri"/>
              </a:rPr>
              <a:t>to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society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.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65"/>
              </a:spcBef>
            </a:pPr>
            <a:endParaRPr sz="2400">
              <a:latin typeface="Calibri"/>
              <a:cs typeface="Calibri"/>
            </a:endParaRPr>
          </a:p>
          <a:p>
            <a:pPr marL="12700" marR="624840">
              <a:lnSpc>
                <a:spcPts val="2500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above-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mentioned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regulations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were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not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implemented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occupied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Poland towards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Jewish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population.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670"/>
              </a:spcBef>
            </a:pPr>
            <a:endParaRPr sz="2400">
              <a:latin typeface="Calibri"/>
              <a:cs typeface="Calibri"/>
            </a:endParaRPr>
          </a:p>
          <a:p>
            <a:pPr marL="12700">
              <a:lnSpc>
                <a:spcPts val="2695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But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idea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usefulness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was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very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strong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was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factor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determining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human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695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life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death.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681647" y="0"/>
            <a:ext cx="10673715" cy="154622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26670" rIns="0" bIns="0" rtlCol="0">
            <a:spAutoFit/>
          </a:bodyPr>
          <a:lstStyle/>
          <a:p>
            <a:pPr marL="899160" marR="1008380">
              <a:lnSpc>
                <a:spcPts val="3790"/>
              </a:lnSpc>
              <a:spcBef>
                <a:spcPts val="210"/>
              </a:spcBef>
              <a:tabLst>
                <a:tab pos="8348980" algn="l"/>
              </a:tabLst>
            </a:pPr>
            <a:r>
              <a:rPr dirty="0"/>
              <a:t>Nazi</a:t>
            </a:r>
            <a:r>
              <a:rPr spc="-100" dirty="0"/>
              <a:t> </a:t>
            </a:r>
            <a:r>
              <a:rPr dirty="0"/>
              <a:t>ideology</a:t>
            </a:r>
            <a:r>
              <a:rPr spc="-80" dirty="0"/>
              <a:t> </a:t>
            </a:r>
            <a:r>
              <a:rPr dirty="0"/>
              <a:t>and</a:t>
            </a:r>
            <a:r>
              <a:rPr spc="-95" dirty="0"/>
              <a:t> </a:t>
            </a:r>
            <a:r>
              <a:rPr dirty="0"/>
              <a:t>legislation</a:t>
            </a:r>
            <a:r>
              <a:rPr spc="-80" dirty="0"/>
              <a:t> </a:t>
            </a:r>
            <a:r>
              <a:rPr spc="-10" dirty="0"/>
              <a:t>targeting</a:t>
            </a:r>
            <a:r>
              <a:rPr dirty="0"/>
              <a:t>	</a:t>
            </a:r>
            <a:r>
              <a:rPr spc="-10" dirty="0"/>
              <a:t>people </a:t>
            </a:r>
            <a:r>
              <a:rPr dirty="0"/>
              <a:t>with</a:t>
            </a:r>
            <a:r>
              <a:rPr spc="-65" dirty="0"/>
              <a:t> </a:t>
            </a:r>
            <a:r>
              <a:rPr spc="-10" dirty="0"/>
              <a:t>illnesses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2601848"/>
            <a:ext cx="10116820" cy="2932430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12700" marR="675005">
              <a:lnSpc>
                <a:spcPts val="2510"/>
              </a:lnSpc>
              <a:spcBef>
                <a:spcPts val="490"/>
              </a:spcBef>
            </a:pP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-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Escape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: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Elderly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ill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people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were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unable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escape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due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their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health condition.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670"/>
              </a:spcBef>
            </a:pPr>
            <a:endParaRPr sz="2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-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Working</a:t>
            </a:r>
            <a:r>
              <a:rPr sz="2400" b="1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for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Germans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(belief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that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„being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useful”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can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save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one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from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death).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689"/>
              </a:spcBef>
            </a:pPr>
            <a:endParaRPr sz="2400">
              <a:latin typeface="Calibri"/>
              <a:cs typeface="Calibri"/>
            </a:endParaRPr>
          </a:p>
          <a:p>
            <a:pPr marL="12700">
              <a:lnSpc>
                <a:spcPts val="2690"/>
              </a:lnSpc>
            </a:pP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-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Carrying</a:t>
            </a:r>
            <a:r>
              <a:rPr sz="2400" b="1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out</a:t>
            </a:r>
            <a:r>
              <a:rPr sz="2400" b="1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German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orders</a:t>
            </a:r>
            <a:r>
              <a:rPr sz="2400" b="1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often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went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beyond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physical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capabilities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these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690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people,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penalty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for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failure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do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so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was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often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death.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1321688" y="578104"/>
            <a:ext cx="8745220" cy="129222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141605" rIns="0" bIns="0" rtlCol="0">
            <a:spAutoFit/>
          </a:bodyPr>
          <a:lstStyle/>
          <a:p>
            <a:pPr marL="899160" marR="793750">
              <a:lnSpc>
                <a:spcPts val="3790"/>
              </a:lnSpc>
              <a:spcBef>
                <a:spcPts val="1115"/>
              </a:spcBef>
            </a:pPr>
            <a:r>
              <a:rPr dirty="0"/>
              <a:t>The</a:t>
            </a:r>
            <a:r>
              <a:rPr spc="-95" dirty="0"/>
              <a:t> </a:t>
            </a:r>
            <a:r>
              <a:rPr dirty="0"/>
              <a:t>most</a:t>
            </a:r>
            <a:r>
              <a:rPr spc="-90" dirty="0"/>
              <a:t> </a:t>
            </a:r>
            <a:r>
              <a:rPr dirty="0"/>
              <a:t>common</a:t>
            </a:r>
            <a:r>
              <a:rPr spc="-85" dirty="0"/>
              <a:t> </a:t>
            </a:r>
            <a:r>
              <a:rPr dirty="0"/>
              <a:t>survival</a:t>
            </a:r>
            <a:r>
              <a:rPr spc="-120" dirty="0"/>
              <a:t> </a:t>
            </a:r>
            <a:r>
              <a:rPr spc="-10" dirty="0"/>
              <a:t>strategies (unavailable</a:t>
            </a:r>
            <a:r>
              <a:rPr spc="-80" dirty="0"/>
              <a:t> </a:t>
            </a:r>
            <a:r>
              <a:rPr dirty="0"/>
              <a:t>to</a:t>
            </a:r>
            <a:r>
              <a:rPr spc="-60" dirty="0"/>
              <a:t> </a:t>
            </a:r>
            <a:r>
              <a:rPr dirty="0"/>
              <a:t>elderly</a:t>
            </a:r>
            <a:r>
              <a:rPr spc="-85" dirty="0"/>
              <a:t> </a:t>
            </a:r>
            <a:r>
              <a:rPr dirty="0"/>
              <a:t>and</a:t>
            </a:r>
            <a:r>
              <a:rPr spc="-70" dirty="0"/>
              <a:t> </a:t>
            </a:r>
            <a:r>
              <a:rPr dirty="0"/>
              <a:t>the</a:t>
            </a:r>
            <a:r>
              <a:rPr spc="-70" dirty="0"/>
              <a:t> </a:t>
            </a:r>
            <a:r>
              <a:rPr spc="-20" dirty="0"/>
              <a:t>ill)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938</Words>
  <Application>Microsoft Office PowerPoint</Application>
  <PresentationFormat>Widescreen</PresentationFormat>
  <Paragraphs>85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Calibri</vt:lpstr>
      <vt:lpstr>Times New Roman</vt:lpstr>
      <vt:lpstr>Office Theme</vt:lpstr>
      <vt:lpstr>PowerPoint Presentation</vt:lpstr>
      <vt:lpstr>PowerPoint Presentation</vt:lpstr>
      <vt:lpstr>Presentation plan</vt:lpstr>
      <vt:lpstr>Nazi ideology and legislation targeting people with illnesses</vt:lpstr>
      <vt:lpstr>Nazi ideology and legislation targeting people with illnesses</vt:lpstr>
      <vt:lpstr>PowerPoint Presentation</vt:lpstr>
      <vt:lpstr>Nazi ideology and legislation targeting people with illnesses</vt:lpstr>
      <vt:lpstr>Nazi ideology and legislation targeting people with illnesses</vt:lpstr>
      <vt:lpstr>The most common survival strategies (unavailable to elderly and the ill)</vt:lpstr>
      <vt:lpstr>The example of Krakow – before the war</vt:lpstr>
      <vt:lpstr>The example of Krakow - getto</vt:lpstr>
      <vt:lpstr>The example of Krakow - getto</vt:lpstr>
      <vt:lpstr>The example of Krakow - getto</vt:lpstr>
      <vt:lpstr>Conclusions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Front cover</dc:title>
  <dc:creator>Samantha Carty</dc:creator>
  <cp:lastModifiedBy>Lola Gonzalez</cp:lastModifiedBy>
  <cp:revision>1</cp:revision>
  <dcterms:created xsi:type="dcterms:W3CDTF">2026-01-20T11:22:15Z</dcterms:created>
  <dcterms:modified xsi:type="dcterms:W3CDTF">2026-01-20T11:29:02Z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2026-01-11T00:00:00Z</vt:filetime>
  </property>
  <property fmtid="{D5CDD505-2E9C-101B-9397-08002B2CF9AE}" pid="3" name="Creator">
    <vt:lpwstr>Microsoft® PowerPoint® dla Microsoft 365</vt:lpwstr>
  </property>
  <property fmtid="{D5CDD505-2E9C-101B-9397-08002B2CF9AE}" pid="4" name="LastSaved">
    <vt:filetime>2026-01-20T00:00:00Z</vt:filetime>
  </property>
  <property fmtid="{D5CDD505-2E9C-101B-9397-08002B2CF9AE}" pid="5" name="Producer">
    <vt:lpwstr>Microsoft® PowerPoint® dla Microsoft 365</vt:lpwstr>
  </property>
</Properties>
</file>