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729" r:id="rId5"/>
    <p:sldId id="728" r:id="rId6"/>
    <p:sldId id="698" r:id="rId7"/>
    <p:sldId id="715" r:id="rId8"/>
    <p:sldId id="731" r:id="rId9"/>
    <p:sldId id="718" r:id="rId10"/>
    <p:sldId id="732" r:id="rId11"/>
    <p:sldId id="733" r:id="rId12"/>
    <p:sldId id="740" r:id="rId13"/>
    <p:sldId id="736" r:id="rId14"/>
    <p:sldId id="737" r:id="rId15"/>
    <p:sldId id="738" r:id="rId16"/>
    <p:sldId id="723" r:id="rId17"/>
    <p:sldId id="739" r:id="rId18"/>
    <p:sldId id="677" r:id="rId19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AB1"/>
    <a:srgbClr val="4DBD98"/>
    <a:srgbClr val="EF4870"/>
    <a:srgbClr val="111E46"/>
    <a:srgbClr val="76C7EF"/>
    <a:srgbClr val="BE65A7"/>
    <a:srgbClr val="F16924"/>
    <a:srgbClr val="00A8F6"/>
    <a:srgbClr val="000D41"/>
    <a:srgbClr val="0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93" autoAdjust="0"/>
    <p:restoredTop sz="95037"/>
  </p:normalViewPr>
  <p:slideViewPr>
    <p:cSldViewPr snapToGrid="0" snapToObjects="1">
      <p:cViewPr varScale="1">
        <p:scale>
          <a:sx n="82" d="100"/>
          <a:sy n="82" d="100"/>
        </p:scale>
        <p:origin x="67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0" d="100"/>
          <a:sy n="70" d="100"/>
        </p:scale>
        <p:origin x="33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4C47AE6D-0B04-0685-171E-D6FC31CF4038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6D44A131-4BE0-9421-944D-957B5E42C7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2181725"/>
            <a:ext cx="10603832" cy="3317629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4980E-F1D7-F9C6-0A6C-EA9AE0B917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8965" y="409476"/>
            <a:ext cx="3634678" cy="1643570"/>
          </a:xfrm>
          <a:prstGeom prst="rect">
            <a:avLst/>
          </a:prstGeom>
        </p:spPr>
      </p:pic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C5DA05B-5A46-6DD1-ECB4-273D32F39B3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37048" y="3439552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4B994558-E801-4EC5-4A48-7DFDE106694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7047" y="4221872"/>
            <a:ext cx="3348889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62C11-3E75-9B72-6B4C-D15BC5F76E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7888" y="6116720"/>
            <a:ext cx="2196197" cy="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0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EFB695-81D9-8012-9C3A-7D4F7927278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12192000" cy="32417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152E5000-5425-17ED-5FF9-DD990C5FEFD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757761" y="3782742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YOUTH DRIVING THE</a:t>
            </a:r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5F0E11C2-72ED-5C9C-FF11-7155B01763A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234469" y="4641724"/>
            <a:ext cx="5695351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FUTURE OF REMEMBRANCE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C3D5DBCA-7D3F-B330-BCF2-D9DA1B5C1423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757761" y="2923759"/>
            <a:ext cx="4648767" cy="685350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ctr">
              <a:lnSpc>
                <a:spcPts val="3877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93391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2pPr>
            <a:lvl3pPr marL="786782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3pPr>
            <a:lvl4pPr marL="1180173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4pPr>
            <a:lvl5pPr marL="1573566" indent="0">
              <a:buNone/>
              <a:defRPr sz="333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MEMORY MAKERS -</a:t>
            </a:r>
          </a:p>
        </p:txBody>
      </p:sp>
    </p:spTree>
    <p:extLst>
      <p:ext uri="{BB962C8B-B14F-4D97-AF65-F5344CB8AC3E}">
        <p14:creationId xmlns:p14="http://schemas.microsoft.com/office/powerpoint/2010/main" val="959822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/Statem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175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147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506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Statem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FBFC640-49FC-26DD-9315-7075A01213EF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4F4625A-4BA8-BA3E-087C-CD8AEDB056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05" y="340963"/>
            <a:ext cx="6265122" cy="5158391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FE9E7-B717-676D-8785-D2871DD26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0958" y="967415"/>
            <a:ext cx="3634678" cy="1643570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BAD0E8BE-FA5D-1864-7F6C-C36AF548644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97743" y="3701390"/>
            <a:ext cx="2845665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FOLLOW OUR </a:t>
            </a:r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B99DDFBE-E029-E611-906A-EA80CC605CE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69949" y="4483710"/>
            <a:ext cx="2225066" cy="671785"/>
          </a:xfrm>
          <a:prstGeom prst="rect">
            <a:avLst/>
          </a:prstGeom>
          <a:solidFill>
            <a:srgbClr val="4DBD98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472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JOURNEY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8510F-B664-8808-D06D-7B2B5C8BFBA9}"/>
              </a:ext>
            </a:extLst>
          </p:cNvPr>
          <p:cNvGrpSpPr/>
          <p:nvPr userDrawn="1"/>
        </p:nvGrpSpPr>
        <p:grpSpPr>
          <a:xfrm>
            <a:off x="809762" y="6136023"/>
            <a:ext cx="6090405" cy="485840"/>
            <a:chOff x="324323" y="8850516"/>
            <a:chExt cx="5989657" cy="477803"/>
          </a:xfrm>
        </p:grpSpPr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A9494A99-4475-5D39-A9B1-FCDA611AD2BA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2C988-E113-85DB-23D8-70781B2D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59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0D60672-3814-FD72-E5D1-EB775BFF6165}"/>
              </a:ext>
            </a:extLst>
          </p:cNvPr>
          <p:cNvSpPr/>
          <p:nvPr userDrawn="1"/>
        </p:nvSpPr>
        <p:spPr>
          <a:xfrm>
            <a:off x="0" y="2899976"/>
            <a:ext cx="12192000" cy="3035603"/>
          </a:xfrm>
          <a:custGeom>
            <a:avLst/>
            <a:gdLst>
              <a:gd name="connsiteX0" fmla="*/ 0 w 967106"/>
              <a:gd name="connsiteY0" fmla="*/ 0 h 479753"/>
              <a:gd name="connsiteX1" fmla="*/ 967107 w 967106"/>
              <a:gd name="connsiteY1" fmla="*/ 0 h 479753"/>
              <a:gd name="connsiteX2" fmla="*/ 967107 w 967106"/>
              <a:gd name="connsiteY2" fmla="*/ 479754 h 479753"/>
              <a:gd name="connsiteX3" fmla="*/ 0 w 967106"/>
              <a:gd name="connsiteY3" fmla="*/ 479754 h 47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06" h="479753">
                <a:moveTo>
                  <a:pt x="0" y="0"/>
                </a:moveTo>
                <a:lnTo>
                  <a:pt x="967107" y="0"/>
                </a:lnTo>
                <a:lnTo>
                  <a:pt x="967107" y="479754"/>
                </a:lnTo>
                <a:lnTo>
                  <a:pt x="0" y="479754"/>
                </a:lnTo>
                <a:close/>
              </a:path>
            </a:pathLst>
          </a:custGeom>
          <a:solidFill>
            <a:srgbClr val="111E46"/>
          </a:solidFill>
          <a:ln w="30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6B446D18-4F9A-555F-8C22-D44927E2B8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137" y="577515"/>
            <a:ext cx="5855368" cy="4921840"/>
          </a:xfrm>
          <a:custGeom>
            <a:avLst/>
            <a:gdLst>
              <a:gd name="connsiteX0" fmla="*/ 0 w 7452951"/>
              <a:gd name="connsiteY0" fmla="*/ 0 h 13853751"/>
              <a:gd name="connsiteX1" fmla="*/ 7452951 w 7452951"/>
              <a:gd name="connsiteY1" fmla="*/ 0 h 13853751"/>
              <a:gd name="connsiteX2" fmla="*/ 7452951 w 7452951"/>
              <a:gd name="connsiteY2" fmla="*/ 13853751 h 13853751"/>
              <a:gd name="connsiteX3" fmla="*/ 0 w 7452951"/>
              <a:gd name="connsiteY3" fmla="*/ 13853751 h 1385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2951" h="13853751">
                <a:moveTo>
                  <a:pt x="0" y="0"/>
                </a:moveTo>
                <a:lnTo>
                  <a:pt x="7452951" y="0"/>
                </a:lnTo>
                <a:lnTo>
                  <a:pt x="7452951" y="13853751"/>
                </a:lnTo>
                <a:lnTo>
                  <a:pt x="0" y="1385375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 b="0" i="0">
                <a:latin typeface="Calibri" panose="020F0502020204030204" pitchFamily="34" charset="0"/>
              </a:defRPr>
            </a:lvl1pPr>
          </a:lstStyle>
          <a:p>
            <a:endParaRPr lang="en-US" dirty="0"/>
          </a:p>
          <a:p>
            <a:r>
              <a:rPr lang="en-US" dirty="0"/>
              <a:t>Drag Your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E9BB92-F41B-BC5B-4836-3D9AE58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133" y="682192"/>
            <a:ext cx="3634678" cy="1643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BB969C-5FE5-1378-6A41-3122FB352F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23515" y="6148251"/>
            <a:ext cx="2196197" cy="489032"/>
          </a:xfrm>
          <a:prstGeom prst="rect">
            <a:avLst/>
          </a:prstGeom>
        </p:spPr>
      </p:pic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7F03B37A-1E6B-EA66-7065-9F4B818F061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742695" y="3487678"/>
            <a:ext cx="3465473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WELCOME TO</a:t>
            </a: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3BC05C13-434B-FCEF-87CC-7BE3E2C6DD8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14900" y="4269998"/>
            <a:ext cx="3364931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 OUR PROJECT</a:t>
            </a:r>
          </a:p>
        </p:txBody>
      </p:sp>
    </p:spTree>
    <p:extLst>
      <p:ext uri="{BB962C8B-B14F-4D97-AF65-F5344CB8AC3E}">
        <p14:creationId xmlns:p14="http://schemas.microsoft.com/office/powerpoint/2010/main" val="3111263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/Phot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60478A-835B-AA69-BEAA-7CA861620417}"/>
              </a:ext>
            </a:extLst>
          </p:cNvPr>
          <p:cNvSpPr/>
          <p:nvPr userDrawn="1"/>
        </p:nvSpPr>
        <p:spPr>
          <a:xfrm rot="5400000">
            <a:off x="-1446189" y="1454956"/>
            <a:ext cx="6857999" cy="3948093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8054" y="1874430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609152" y="1874430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54" y="233601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9152" y="2336019"/>
            <a:ext cx="5715653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054" y="276196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09152" y="2761963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8054" y="317472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09152" y="317472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8054" y="360109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9152" y="3601091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53601" y="404503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24699" y="4045032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53601" y="452929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 i="0">
                <a:solidFill>
                  <a:srgbClr val="EF487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24699" y="4529299"/>
            <a:ext cx="5715653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04026514-11BD-62EB-44B0-149DF35E773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60240" y="596921"/>
            <a:ext cx="2211054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TABLE OF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56579B41-D929-2BEC-7179-37D34888E5A7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32445" y="1379241"/>
            <a:ext cx="2444726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55FF89E-2810-5977-3AD9-E65D5EE94D05}"/>
              </a:ext>
            </a:extLst>
          </p:cNvPr>
          <p:cNvGrpSpPr/>
          <p:nvPr userDrawn="1"/>
        </p:nvGrpSpPr>
        <p:grpSpPr>
          <a:xfrm>
            <a:off x="4782673" y="5615761"/>
            <a:ext cx="6090405" cy="485840"/>
            <a:chOff x="324323" y="8850516"/>
            <a:chExt cx="5989657" cy="477803"/>
          </a:xfrm>
        </p:grpSpPr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2C6C8EA1-8DEC-4834-CACB-274C971D5A3F}"/>
                </a:ext>
              </a:extLst>
            </p:cNvPr>
            <p:cNvSpPr txBox="1"/>
            <p:nvPr/>
          </p:nvSpPr>
          <p:spPr>
            <a:xfrm>
              <a:off x="2262816" y="8910739"/>
              <a:ext cx="4051164" cy="4175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just">
                <a:lnSpc>
                  <a:spcPts val="800"/>
                </a:lnSpc>
              </a:pPr>
              <a:r>
                <a:rPr lang="en-US" sz="800" dirty="0">
                  <a:solidFill>
                    <a:srgbClr val="10153D"/>
                  </a:solidFill>
                  <a:latin typeface="Calibri" panose="020F050202020403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</a:t>
              </a:r>
            </a:p>
            <a:p>
              <a:pPr algn="just">
                <a:lnSpc>
                  <a:spcPts val="800"/>
                </a:lnSpc>
              </a:pPr>
              <a:endParaRPr lang="en-US" sz="800" dirty="0">
                <a:solidFill>
                  <a:srgbClr val="10153D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B8DFF12-DFFD-C488-29B6-0D2AB9F6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323" y="8850516"/>
              <a:ext cx="1921025" cy="42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F6155-CBF0-F921-9CFD-DD695C8E8B5D}"/>
              </a:ext>
            </a:extLst>
          </p:cNvPr>
          <p:cNvSpPr/>
          <p:nvPr userDrawn="1"/>
        </p:nvSpPr>
        <p:spPr>
          <a:xfrm rot="5400000">
            <a:off x="1770488" y="141436"/>
            <a:ext cx="3677237" cy="7218220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25" dirty="0">
              <a:solidFill>
                <a:srgbClr val="05203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FE8E858-242F-D11E-FB53-57EC93F92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30922" y="9570703"/>
            <a:ext cx="372588" cy="3635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10101"/>
                </a:solidFill>
                <a:latin typeface="Calibri" panose="020F0502020204030204" pitchFamily="34" charset="0"/>
                <a:ea typeface="Noto Sans" panose="020B0502040504020204" pitchFamily="34" charset="0"/>
                <a:cs typeface="Calibri" panose="020F0502020204030204" pitchFamily="34" charset="0"/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7E17F88D-FE4F-9CBD-E66E-2873D71DC0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852" y="0"/>
            <a:ext cx="4611021" cy="2513490"/>
          </a:xfrm>
          <a:prstGeom prst="rect">
            <a:avLst/>
          </a:prstGeo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15000" b="1">
                <a:solidFill>
                  <a:srgbClr val="111E4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99" name="Text Placeholder 32">
            <a:extLst>
              <a:ext uri="{FF2B5EF4-FFF2-40B4-BE49-F238E27FC236}">
                <a16:creationId xmlns:a16="http://schemas.microsoft.com/office/drawing/2014/main" id="{D873AA30-0F78-FCB1-C916-3A3CE251F23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352050" y="3505573"/>
            <a:ext cx="2053233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00" name="Text Placeholder 32">
            <a:extLst>
              <a:ext uri="{FF2B5EF4-FFF2-40B4-BE49-F238E27FC236}">
                <a16:creationId xmlns:a16="http://schemas.microsoft.com/office/drawing/2014/main" id="{642D4D19-C142-A773-1BEE-670912DF9E1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324256" y="4287893"/>
            <a:ext cx="1349507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0" indent="0" algn="l">
              <a:lnSpc>
                <a:spcPts val="3769"/>
              </a:lnSpc>
              <a:spcBef>
                <a:spcPts val="0"/>
              </a:spcBef>
              <a:buNone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8712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B37B58A1-42B7-6ACA-0FD7-02504A8BFB9D}"/>
              </a:ext>
            </a:extLst>
          </p:cNvPr>
          <p:cNvSpPr/>
          <p:nvPr userDrawn="1"/>
        </p:nvSpPr>
        <p:spPr>
          <a:xfrm>
            <a:off x="-17545" y="0"/>
            <a:ext cx="12209545" cy="2147749"/>
          </a:xfrm>
          <a:prstGeom prst="rect">
            <a:avLst/>
          </a:prstGeom>
          <a:solidFill>
            <a:srgbClr val="111E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361851"/>
            <a:ext cx="10483429" cy="393340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25" name="Text Placeholder 32">
            <a:extLst>
              <a:ext uri="{FF2B5EF4-FFF2-40B4-BE49-F238E27FC236}">
                <a16:creationId xmlns:a16="http://schemas.microsoft.com/office/drawing/2014/main" id="{934E37BF-1ED2-4A1B-CDC0-59DA61126C9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D8C0570-7782-7B5B-F178-51FAE93904C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1679171"/>
            <a:ext cx="10483429" cy="461608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12AFBC99-BD1A-BB6F-308E-DB8C90B7886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-8011" y="578092"/>
            <a:ext cx="3156225" cy="671785"/>
          </a:xfrm>
          <a:prstGeom prst="rect">
            <a:avLst/>
          </a:prstGeom>
          <a:solidFill>
            <a:srgbClr val="198AB1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45063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509D38E-D9E7-6493-0FCE-89B2D340E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"/>
            <a:ext cx="12192000" cy="257694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E4D1B318-A933-504F-B625-B0BEEAB9C2B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1824" y="2975955"/>
            <a:ext cx="10483429" cy="3319299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ts val="2480"/>
              </a:lnSpc>
              <a:spcBef>
                <a:spcPts val="0"/>
              </a:spcBef>
              <a:buNone/>
              <a:defRPr sz="2400" b="0" i="0">
                <a:solidFill>
                  <a:srgbClr val="111E4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B0997C91-DB91-32BE-3C72-02A24E171C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0" y="2018965"/>
            <a:ext cx="3156225" cy="671785"/>
          </a:xfrm>
          <a:prstGeom prst="rect">
            <a:avLst/>
          </a:prstGeom>
          <a:solidFill>
            <a:srgbClr val="EF4870"/>
          </a:solidFill>
        </p:spPr>
        <p:txBody>
          <a:bodyPr anchor="ctr">
            <a:noAutofit/>
          </a:bodyPr>
          <a:lstStyle>
            <a:lvl1pPr marL="808038" indent="0" algn="l">
              <a:lnSpc>
                <a:spcPts val="3769"/>
              </a:lnSpc>
              <a:spcBef>
                <a:spcPts val="0"/>
              </a:spcBef>
              <a:buNone/>
              <a:tabLst/>
              <a:defRPr sz="3600" b="1" i="0" spc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82455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2pPr>
            <a:lvl3pPr marL="764909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3pPr>
            <a:lvl4pPr marL="1147364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4pPr>
            <a:lvl5pPr marL="1529821" indent="0">
              <a:buNone/>
              <a:defRPr sz="3238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4311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408B69-D389-CD2F-3055-DB37B7B189A9}"/>
              </a:ext>
            </a:extLst>
          </p:cNvPr>
          <p:cNvCxnSpPr/>
          <p:nvPr userDrawn="1"/>
        </p:nvCxnSpPr>
        <p:spPr>
          <a:xfrm>
            <a:off x="11701121" y="6578090"/>
            <a:ext cx="265889" cy="0"/>
          </a:xfrm>
          <a:prstGeom prst="line">
            <a:avLst/>
          </a:prstGeom>
          <a:ln>
            <a:solidFill>
              <a:srgbClr val="198A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389B47C-E53C-EE70-0EDF-BB4601FC460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 t="78397" r="608"/>
          <a:stretch/>
        </p:blipFill>
        <p:spPr>
          <a:xfrm rot="16200000">
            <a:off x="10917797" y="5562861"/>
            <a:ext cx="1846677" cy="1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46" r:id="rId2"/>
    <p:sldLayoutId id="2147483697" r:id="rId3"/>
    <p:sldLayoutId id="2147483683" r:id="rId4"/>
    <p:sldLayoutId id="2147483747" r:id="rId5"/>
    <p:sldLayoutId id="2147483703" r:id="rId6"/>
    <p:sldLayoutId id="2147483733" r:id="rId7"/>
    <p:sldLayoutId id="2147483744" r:id="rId8"/>
    <p:sldLayoutId id="2147483745" r:id="rId9"/>
    <p:sldLayoutId id="2147483748" r:id="rId10"/>
    <p:sldLayoutId id="2147483743" r:id="rId11"/>
    <p:sldLayoutId id="2147483741" r:id="rId12"/>
    <p:sldLayoutId id="2147483740" r:id="rId13"/>
    <p:sldLayoutId id="2147483742" r:id="rId14"/>
    <p:sldLayoutId id="2147483702" r:id="rId15"/>
    <p:sldLayoutId id="2147483700" r:id="rId16"/>
    <p:sldLayoutId id="2147483734" r:id="rId17"/>
    <p:sldLayoutId id="2147483749" r:id="rId18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Facts – The EU and Hungary – 20 years in the EU | Magyar Külügyi Intézet">
            <a:extLst>
              <a:ext uri="{FF2B5EF4-FFF2-40B4-BE49-F238E27FC236}">
                <a16:creationId xmlns:a16="http://schemas.microsoft.com/office/drawing/2014/main" id="{E6AED470-C661-36A7-BF3D-DBB8FE6C279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4" b="2034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D35CDCA-F945-5AEB-BF32-C780CE48C641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426227" y="4273420"/>
            <a:ext cx="4144283" cy="1225933"/>
          </a:xfrm>
        </p:spPr>
        <p:txBody>
          <a:bodyPr/>
          <a:lstStyle/>
          <a:p>
            <a:r>
              <a:rPr lang="hu-HU" sz="2600" dirty="0">
                <a:latin typeface="Book Antiqua" panose="02040602050305030304" pitchFamily="18" charset="0"/>
              </a:rPr>
              <a:t>F</a:t>
            </a:r>
            <a:r>
              <a:rPr lang="en-IE" sz="2600" dirty="0">
                <a:latin typeface="Book Antiqua" panose="02040602050305030304" pitchFamily="18" charset="0"/>
              </a:rPr>
              <a:t>ORCES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en-IE" sz="2600" dirty="0">
                <a:latin typeface="Book Antiqua" panose="02040602050305030304" pitchFamily="18" charset="0"/>
              </a:rPr>
              <a:t>SHAPING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en-IE" sz="2600" dirty="0">
                <a:latin typeface="Book Antiqua" panose="02040602050305030304" pitchFamily="18" charset="0"/>
              </a:rPr>
              <a:t>MEMORY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en-IE" sz="2600" dirty="0">
                <a:latin typeface="Book Antiqua" panose="02040602050305030304" pitchFamily="18" charset="0"/>
              </a:rPr>
              <a:t>POLITICS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en-IE" sz="2600" dirty="0">
                <a:latin typeface="Book Antiqua" panose="02040602050305030304" pitchFamily="18" charset="0"/>
              </a:rPr>
              <a:t>IN</a:t>
            </a:r>
            <a:r>
              <a:rPr lang="hu-HU" sz="2600" dirty="0">
                <a:latin typeface="Book Antiqua" panose="02040602050305030304" pitchFamily="18" charset="0"/>
              </a:rPr>
              <a:t> H</a:t>
            </a:r>
            <a:r>
              <a:rPr lang="en-IE" sz="2600" dirty="0">
                <a:latin typeface="Book Antiqua" panose="02040602050305030304" pitchFamily="18" charset="0"/>
              </a:rPr>
              <a:t>UNGARY</a:t>
            </a:r>
            <a:endParaRPr lang="en-US" sz="2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2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6700" y="2022719"/>
            <a:ext cx="6375401" cy="42725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Established by </a:t>
            </a:r>
            <a:r>
              <a:rPr lang="en-US" dirty="0" err="1">
                <a:latin typeface="Book Antiqua" panose="02040602050305030304" pitchFamily="18" charset="0"/>
              </a:rPr>
              <a:t>Fidesz</a:t>
            </a:r>
            <a:r>
              <a:rPr lang="en-US" dirty="0">
                <a:latin typeface="Book Antiqua" panose="02040602050305030304" pitchFamily="18" charset="0"/>
              </a:rPr>
              <a:t> but exhibition created under the socialist government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Exhibit centered around the responsibility of the state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State-funded museum: Holocaust as a national tragedy, but government influences its activity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In 2011, the idea of altering the exhibition came up and resulted in repercussions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pl-PL" dirty="0">
              <a:latin typeface="Book Antiqua" panose="0204060205030503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741811" cy="1231457"/>
          </a:xfrm>
        </p:spPr>
        <p:txBody>
          <a:bodyPr/>
          <a:lstStyle/>
          <a:p>
            <a:r>
              <a:rPr lang="hu-HU" sz="2600" dirty="0">
                <a:latin typeface="Book Antiqua" panose="02040602050305030304" pitchFamily="18" charset="0"/>
              </a:rPr>
              <a:t>Holocaust </a:t>
            </a:r>
            <a:r>
              <a:rPr lang="hu-HU" sz="2600" dirty="0" err="1">
                <a:latin typeface="Book Antiqua" panose="02040602050305030304" pitchFamily="18" charset="0"/>
              </a:rPr>
              <a:t>Memorial</a:t>
            </a:r>
            <a:r>
              <a:rPr lang="hu-HU" sz="2600" dirty="0">
                <a:latin typeface="Book Antiqua" panose="02040602050305030304" pitchFamily="18" charset="0"/>
              </a:rPr>
              <a:t> Center</a:t>
            </a:r>
            <a:endParaRPr lang="en-US" sz="2600" dirty="0">
              <a:latin typeface="Book Antiqua" panose="02040602050305030304" pitchFamily="18" charset="0"/>
            </a:endParaRP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10 éve tették le a budapesti Holokauszt Emlékközpont alapkövét">
            <a:extLst>
              <a:ext uri="{FF2B5EF4-FFF2-40B4-BE49-F238E27FC236}">
                <a16:creationId xmlns:a16="http://schemas.microsoft.com/office/drawing/2014/main" id="{304795A5-9660-20C5-2BCE-B52CD401C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/>
          <a:stretch/>
        </p:blipFill>
        <p:spPr bwMode="auto">
          <a:xfrm>
            <a:off x="6524893" y="578092"/>
            <a:ext cx="5400407" cy="40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6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30200" y="2022719"/>
            <a:ext cx="6324601" cy="42725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Representing the crimes of Nazism and communism, however: 16 rooms explore communism, while only 3 the Holocaust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Idea of double occupation, responsibility for and collaboration in the Holocaust are silenced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Exhibition serves nationalist agenda, government provides finances and visibility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pl-PL" dirty="0">
              <a:latin typeface="Book Antiqua" panose="0204060205030503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156225" cy="1231457"/>
          </a:xfrm>
        </p:spPr>
        <p:txBody>
          <a:bodyPr/>
          <a:lstStyle/>
          <a:p>
            <a:r>
              <a:rPr lang="hu-HU" dirty="0">
                <a:latin typeface="Book Antiqua" panose="02040602050305030304" pitchFamily="18" charset="0"/>
              </a:rPr>
              <a:t>House of Terror</a:t>
            </a:r>
            <a:endParaRPr lang="en-US" dirty="0">
              <a:latin typeface="Book Antiqua" panose="02040602050305030304" pitchFamily="18" charset="0"/>
            </a:endParaRP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ouse of Terror or Terror Haza is a Museum in Budapest, Hungary Editorial  Stock Image - Image of memorial, attraction: 78754554">
            <a:extLst>
              <a:ext uri="{FF2B5EF4-FFF2-40B4-BE49-F238E27FC236}">
                <a16:creationId xmlns:a16="http://schemas.microsoft.com/office/drawing/2014/main" id="{C40AA7C7-5F4E-5BF9-11A9-87798489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92" y="795783"/>
            <a:ext cx="5413229" cy="368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80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81001" y="2022718"/>
            <a:ext cx="6134099" cy="4518705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In the 2014 memorial year, government announced plans: </a:t>
            </a:r>
            <a:r>
              <a:rPr lang="en-US" sz="2000" dirty="0" err="1">
                <a:latin typeface="Book Antiqua" panose="02040602050305030304" pitchFamily="18" charset="0"/>
              </a:rPr>
              <a:t>Mária</a:t>
            </a:r>
            <a:r>
              <a:rPr lang="en-US" sz="2000" dirty="0">
                <a:latin typeface="Book Antiqua" panose="02040602050305030304" pitchFamily="18" charset="0"/>
              </a:rPr>
              <a:t> Schmidt as leader and a controversial concept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MAZSIHISZ protested and boycotted the memorial year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Museum built in the </a:t>
            </a:r>
            <a:r>
              <a:rPr lang="en-US" sz="2000" dirty="0" err="1">
                <a:latin typeface="Book Antiqua" panose="02040602050305030304" pitchFamily="18" charset="0"/>
              </a:rPr>
              <a:t>Józsefváros</a:t>
            </a:r>
            <a:r>
              <a:rPr lang="en-US" sz="2000" dirty="0">
                <a:latin typeface="Book Antiqua" panose="02040602050305030304" pitchFamily="18" charset="0"/>
              </a:rPr>
              <a:t> train station but later project transferred to EMIH (Chabad congregation)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New concept: Holocaust as experienced by the Jews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September 2024: government withdrew the decree establishing the museum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Book Antiqua" panose="02040602050305030304" pitchFamily="18" charset="0"/>
              </a:rPr>
              <a:t>2025: building given to MTK football club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347238"/>
            <a:ext cx="3156225" cy="1231457"/>
          </a:xfrm>
        </p:spPr>
        <p:txBody>
          <a:bodyPr/>
          <a:lstStyle/>
          <a:p>
            <a:r>
              <a:rPr lang="hu-HU" dirty="0">
                <a:latin typeface="Book Antiqua" panose="02040602050305030304" pitchFamily="18" charset="0"/>
              </a:rPr>
              <a:t>House of </a:t>
            </a:r>
            <a:r>
              <a:rPr lang="hu-HU" dirty="0" err="1">
                <a:latin typeface="Book Antiqua" panose="02040602050305030304" pitchFamily="18" charset="0"/>
              </a:rPr>
              <a:t>Fates</a:t>
            </a:r>
            <a:endParaRPr lang="en-US" dirty="0">
              <a:latin typeface="Book Antiqua" panose="02040602050305030304" pitchFamily="18" charset="0"/>
            </a:endParaRP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orsok Háza: eldőlhet az eddig át nem adott múzeum sorsa">
            <a:extLst>
              <a:ext uri="{FF2B5EF4-FFF2-40B4-BE49-F238E27FC236}">
                <a16:creationId xmlns:a16="http://schemas.microsoft.com/office/drawing/2014/main" id="{8A71FE8C-C02F-04A6-7FB4-A22F90AB6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r="15826"/>
          <a:stretch/>
        </p:blipFill>
        <p:spPr bwMode="auto">
          <a:xfrm>
            <a:off x="6690789" y="347238"/>
            <a:ext cx="5349216" cy="42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43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79C860D5-E70B-3EC7-D188-504560A519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endParaRPr lang="pl-P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Trauma of the Holocaust is still not processed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Proportion of antisemites is still 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Knowledge about the Holocaust is not adequate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Memory politics is a battlefield between opposing forces -&gt; reconciliation seems impossible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Government’s nationalist narrative enforced via museums, monuments and public manifestations, undermining the EU’s universal Holocaust narrative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94864-AFCE-BC7C-80F2-E5C2F805344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0" y="279709"/>
            <a:ext cx="3309476" cy="1101079"/>
          </a:xfrm>
        </p:spPr>
        <p:txBody>
          <a:bodyPr/>
          <a:lstStyle/>
          <a:p>
            <a:r>
              <a:rPr lang="pl-PL" sz="3000" dirty="0">
                <a:latin typeface="Book Antiqua" panose="02040602050305030304" pitchFamily="18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44218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C812C73-D4AA-AF5E-D3E7-BDDC99DC2FA7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31824" y="2933699"/>
            <a:ext cx="10483429" cy="1752601"/>
          </a:xfrm>
        </p:spPr>
        <p:txBody>
          <a:bodyPr/>
          <a:lstStyle/>
          <a:p>
            <a:pPr algn="ctr"/>
            <a:r>
              <a:rPr lang="hu-HU" sz="3400" b="1" dirty="0">
                <a:latin typeface="Book Antiqua" panose="02040602050305030304" pitchFamily="18" charset="0"/>
              </a:rPr>
              <a:t>Thank you</a:t>
            </a:r>
          </a:p>
          <a:p>
            <a:pPr algn="ctr"/>
            <a:endParaRPr lang="hu-HU" sz="3400" dirty="0">
              <a:latin typeface="Book Antiqua" panose="02040602050305030304" pitchFamily="18" charset="0"/>
            </a:endParaRPr>
          </a:p>
          <a:p>
            <a:pPr algn="ctr"/>
            <a:endParaRPr lang="hu-HU" sz="3400" dirty="0">
              <a:latin typeface="Book Antiqua" panose="02040602050305030304" pitchFamily="18" charset="0"/>
            </a:endParaRPr>
          </a:p>
          <a:p>
            <a:pPr algn="ctr"/>
            <a:r>
              <a:rPr lang="en-IE" sz="3400" b="1" dirty="0">
                <a:latin typeface="Book Antiqua" panose="02040602050305030304" pitchFamily="18" charset="0"/>
              </a:rPr>
              <a:t>Email</a:t>
            </a:r>
            <a:r>
              <a:rPr lang="en-IE" sz="3400" dirty="0">
                <a:latin typeface="Book Antiqua" panose="02040602050305030304" pitchFamily="18" charset="0"/>
              </a:rPr>
              <a:t> </a:t>
            </a:r>
            <a:r>
              <a:rPr lang="hu-HU" sz="3400" dirty="0">
                <a:latin typeface="Book Antiqua" panose="02040602050305030304" pitchFamily="18" charset="0"/>
              </a:rPr>
              <a:t>bklacsmann@gmail.com</a:t>
            </a:r>
            <a:endParaRPr lang="en-US" sz="3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25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Placeholder 10">
            <a:extLst>
              <a:ext uri="{FF2B5EF4-FFF2-40B4-BE49-F238E27FC236}">
                <a16:creationId xmlns:a16="http://schemas.microsoft.com/office/drawing/2014/main" id="{984E6049-DDBF-6024-E18B-7A085C4E6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8887" t="-306" r="143" b="306"/>
          <a:stretch/>
        </p:blipFill>
        <p:spPr>
          <a:xfrm>
            <a:off x="802105" y="340963"/>
            <a:ext cx="6265122" cy="515839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C3ACE-FEFE-C4A1-73E7-A06621EAB29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en-US"/>
              <a:t>FOLLOW OUR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46FF4-8F35-7682-56FB-F00558D312AB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n-US"/>
              <a:t>JOURNEY</a:t>
            </a:r>
          </a:p>
        </p:txBody>
      </p:sp>
      <p:grpSp>
        <p:nvGrpSpPr>
          <p:cNvPr id="6" name="Graphic 3">
            <a:extLst>
              <a:ext uri="{FF2B5EF4-FFF2-40B4-BE49-F238E27FC236}">
                <a16:creationId xmlns:a16="http://schemas.microsoft.com/office/drawing/2014/main" id="{E5185A13-38B6-AF13-E1BD-C87318CFDFAA}"/>
              </a:ext>
            </a:extLst>
          </p:cNvPr>
          <p:cNvGrpSpPr/>
          <p:nvPr/>
        </p:nvGrpSpPr>
        <p:grpSpPr>
          <a:xfrm>
            <a:off x="9610040" y="4855780"/>
            <a:ext cx="538875" cy="538875"/>
            <a:chOff x="1950027" y="2499889"/>
            <a:chExt cx="850463" cy="85046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A370970-52A2-1C9C-92DE-69A3A4E47963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EF4870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9A5F0012-91F8-9427-0EB8-5BEAB95F5F1D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077D306-852E-C501-7956-27A0694C5DFA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987EF4E-CD8F-0AAD-A1A1-3A1B95A57C51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0FFBA51-D6FE-0D24-B751-14E3CFE56A20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39CFFE-9271-8ECA-121C-882FA5A2D954}"/>
              </a:ext>
            </a:extLst>
          </p:cNvPr>
          <p:cNvGrpSpPr/>
          <p:nvPr/>
        </p:nvGrpSpPr>
        <p:grpSpPr>
          <a:xfrm>
            <a:off x="8946609" y="4855780"/>
            <a:ext cx="538875" cy="538875"/>
            <a:chOff x="3094393" y="4759137"/>
            <a:chExt cx="1074283" cy="1074283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3AF272B-00BA-1C90-4313-560AA77B081A}"/>
                </a:ext>
              </a:extLst>
            </p:cNvPr>
            <p:cNvSpPr/>
            <p:nvPr/>
          </p:nvSpPr>
          <p:spPr>
            <a:xfrm>
              <a:off x="3094393" y="4759137"/>
              <a:ext cx="1074283" cy="107428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EF4870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BF2FED3-0DA7-1533-7D9E-2154103F6FDC}"/>
                </a:ext>
              </a:extLst>
            </p:cNvPr>
            <p:cNvGrpSpPr/>
            <p:nvPr/>
          </p:nvGrpSpPr>
          <p:grpSpPr>
            <a:xfrm>
              <a:off x="3303016" y="4946695"/>
              <a:ext cx="685139" cy="655838"/>
              <a:chOff x="3303016" y="4946695"/>
              <a:chExt cx="685139" cy="65583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EB6428C-85D3-D431-D591-95ABD7D15F5E}"/>
                  </a:ext>
                </a:extLst>
              </p:cNvPr>
              <p:cNvSpPr/>
              <p:nvPr/>
            </p:nvSpPr>
            <p:spPr>
              <a:xfrm>
                <a:off x="3540110" y="5149321"/>
                <a:ext cx="448045" cy="453212"/>
              </a:xfrm>
              <a:custGeom>
                <a:avLst/>
                <a:gdLst>
                  <a:gd name="connsiteX0" fmla="*/ 0 w 448045"/>
                  <a:gd name="connsiteY0" fmla="*/ 452676 h 453212"/>
                  <a:gd name="connsiteX1" fmla="*/ 0 w 448045"/>
                  <a:gd name="connsiteY1" fmla="*/ 10629 h 453212"/>
                  <a:gd name="connsiteX2" fmla="*/ 146311 w 448045"/>
                  <a:gd name="connsiteY2" fmla="*/ 10629 h 453212"/>
                  <a:gd name="connsiteX3" fmla="*/ 146311 w 448045"/>
                  <a:gd name="connsiteY3" fmla="*/ 72248 h 453212"/>
                  <a:gd name="connsiteX4" fmla="*/ 146847 w 448045"/>
                  <a:gd name="connsiteY4" fmla="*/ 72248 h 453212"/>
                  <a:gd name="connsiteX5" fmla="*/ 148455 w 448045"/>
                  <a:gd name="connsiteY5" fmla="*/ 70104 h 453212"/>
                  <a:gd name="connsiteX6" fmla="*/ 191330 w 448045"/>
                  <a:gd name="connsiteY6" fmla="*/ 24560 h 453212"/>
                  <a:gd name="connsiteX7" fmla="*/ 255107 w 448045"/>
                  <a:gd name="connsiteY7" fmla="*/ 1520 h 453212"/>
                  <a:gd name="connsiteX8" fmla="*/ 337642 w 448045"/>
                  <a:gd name="connsiteY8" fmla="*/ 9021 h 453212"/>
                  <a:gd name="connsiteX9" fmla="*/ 428751 w 448045"/>
                  <a:gd name="connsiteY9" fmla="*/ 93680 h 453212"/>
                  <a:gd name="connsiteX10" fmla="*/ 446437 w 448045"/>
                  <a:gd name="connsiteY10" fmla="*/ 163872 h 453212"/>
                  <a:gd name="connsiteX11" fmla="*/ 448045 w 448045"/>
                  <a:gd name="connsiteY11" fmla="*/ 204594 h 453212"/>
                  <a:gd name="connsiteX12" fmla="*/ 448045 w 448045"/>
                  <a:gd name="connsiteY12" fmla="*/ 449461 h 453212"/>
                  <a:gd name="connsiteX13" fmla="*/ 448045 w 448045"/>
                  <a:gd name="connsiteY13" fmla="*/ 453212 h 453212"/>
                  <a:gd name="connsiteX14" fmla="*/ 301198 w 448045"/>
                  <a:gd name="connsiteY14" fmla="*/ 453212 h 453212"/>
                  <a:gd name="connsiteX15" fmla="*/ 301198 w 448045"/>
                  <a:gd name="connsiteY15" fmla="*/ 449461 h 453212"/>
                  <a:gd name="connsiteX16" fmla="*/ 301198 w 448045"/>
                  <a:gd name="connsiteY16" fmla="*/ 214239 h 453212"/>
                  <a:gd name="connsiteX17" fmla="*/ 291551 w 448045"/>
                  <a:gd name="connsiteY17" fmla="*/ 159050 h 453212"/>
                  <a:gd name="connsiteX18" fmla="*/ 232598 w 448045"/>
                  <a:gd name="connsiteY18" fmla="*/ 117256 h 453212"/>
                  <a:gd name="connsiteX19" fmla="*/ 152743 w 448045"/>
                  <a:gd name="connsiteY19" fmla="*/ 167087 h 453212"/>
                  <a:gd name="connsiteX20" fmla="*/ 146311 w 448045"/>
                  <a:gd name="connsiteY20" fmla="*/ 204058 h 453212"/>
                  <a:gd name="connsiteX21" fmla="*/ 146311 w 448045"/>
                  <a:gd name="connsiteY21" fmla="*/ 449461 h 453212"/>
                  <a:gd name="connsiteX22" fmla="*/ 146311 w 448045"/>
                  <a:gd name="connsiteY22" fmla="*/ 453212 h 453212"/>
                  <a:gd name="connsiteX23" fmla="*/ 0 w 448045"/>
                  <a:gd name="connsiteY23" fmla="*/ 452676 h 45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48045" h="453212">
                    <a:moveTo>
                      <a:pt x="0" y="452676"/>
                    </a:moveTo>
                    <a:cubicBezTo>
                      <a:pt x="0" y="305327"/>
                      <a:pt x="0" y="157978"/>
                      <a:pt x="0" y="10629"/>
                    </a:cubicBezTo>
                    <a:cubicBezTo>
                      <a:pt x="48770" y="10629"/>
                      <a:pt x="97541" y="10629"/>
                      <a:pt x="146311" y="10629"/>
                    </a:cubicBezTo>
                    <a:cubicBezTo>
                      <a:pt x="146311" y="30990"/>
                      <a:pt x="146311" y="51351"/>
                      <a:pt x="146311" y="72248"/>
                    </a:cubicBezTo>
                    <a:cubicBezTo>
                      <a:pt x="146311" y="72248"/>
                      <a:pt x="146847" y="72248"/>
                      <a:pt x="146847" y="72248"/>
                    </a:cubicBezTo>
                    <a:cubicBezTo>
                      <a:pt x="147383" y="71712"/>
                      <a:pt x="147919" y="70640"/>
                      <a:pt x="148455" y="70104"/>
                    </a:cubicBezTo>
                    <a:cubicBezTo>
                      <a:pt x="160246" y="52422"/>
                      <a:pt x="174180" y="36884"/>
                      <a:pt x="191330" y="24560"/>
                    </a:cubicBezTo>
                    <a:cubicBezTo>
                      <a:pt x="210624" y="11165"/>
                      <a:pt x="232062" y="4199"/>
                      <a:pt x="255107" y="1520"/>
                    </a:cubicBezTo>
                    <a:cubicBezTo>
                      <a:pt x="282976" y="-1695"/>
                      <a:pt x="310845" y="-87"/>
                      <a:pt x="337642" y="9021"/>
                    </a:cubicBezTo>
                    <a:cubicBezTo>
                      <a:pt x="380517" y="23488"/>
                      <a:pt x="410529" y="52422"/>
                      <a:pt x="428751" y="93680"/>
                    </a:cubicBezTo>
                    <a:cubicBezTo>
                      <a:pt x="438398" y="116184"/>
                      <a:pt x="444294" y="139760"/>
                      <a:pt x="446437" y="163872"/>
                    </a:cubicBezTo>
                    <a:cubicBezTo>
                      <a:pt x="447509" y="177267"/>
                      <a:pt x="448045" y="191198"/>
                      <a:pt x="448045" y="204594"/>
                    </a:cubicBezTo>
                    <a:cubicBezTo>
                      <a:pt x="448045" y="286038"/>
                      <a:pt x="448045" y="368017"/>
                      <a:pt x="448045" y="449461"/>
                    </a:cubicBezTo>
                    <a:cubicBezTo>
                      <a:pt x="448045" y="450533"/>
                      <a:pt x="448045" y="451605"/>
                      <a:pt x="448045" y="453212"/>
                    </a:cubicBezTo>
                    <a:cubicBezTo>
                      <a:pt x="398739" y="453212"/>
                      <a:pt x="349968" y="453212"/>
                      <a:pt x="301198" y="453212"/>
                    </a:cubicBezTo>
                    <a:cubicBezTo>
                      <a:pt x="301198" y="452141"/>
                      <a:pt x="301198" y="451069"/>
                      <a:pt x="301198" y="449461"/>
                    </a:cubicBezTo>
                    <a:cubicBezTo>
                      <a:pt x="301198" y="371232"/>
                      <a:pt x="301198" y="292468"/>
                      <a:pt x="301198" y="214239"/>
                    </a:cubicBezTo>
                    <a:cubicBezTo>
                      <a:pt x="301198" y="195485"/>
                      <a:pt x="299054" y="176732"/>
                      <a:pt x="291551" y="159050"/>
                    </a:cubicBezTo>
                    <a:cubicBezTo>
                      <a:pt x="280832" y="132795"/>
                      <a:pt x="261002" y="118863"/>
                      <a:pt x="232598" y="117256"/>
                    </a:cubicBezTo>
                    <a:cubicBezTo>
                      <a:pt x="196690" y="115113"/>
                      <a:pt x="167749" y="133330"/>
                      <a:pt x="152743" y="167087"/>
                    </a:cubicBezTo>
                    <a:cubicBezTo>
                      <a:pt x="147383" y="178875"/>
                      <a:pt x="146311" y="191198"/>
                      <a:pt x="146311" y="204058"/>
                    </a:cubicBezTo>
                    <a:cubicBezTo>
                      <a:pt x="146311" y="286038"/>
                      <a:pt x="146311" y="368017"/>
                      <a:pt x="146311" y="449461"/>
                    </a:cubicBezTo>
                    <a:cubicBezTo>
                      <a:pt x="146311" y="450533"/>
                      <a:pt x="146311" y="451605"/>
                      <a:pt x="146311" y="453212"/>
                    </a:cubicBezTo>
                    <a:cubicBezTo>
                      <a:pt x="98077" y="452676"/>
                      <a:pt x="48770" y="452676"/>
                      <a:pt x="0" y="452676"/>
                    </a:cubicBezTo>
                    <a:close/>
                  </a:path>
                </a:pathLst>
              </a:custGeom>
              <a:solidFill>
                <a:schemeClr val="bg1"/>
              </a:solidFill>
              <a:ln w="5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6CBE6E2A-3A38-44EC-A0CB-7F2C983A154F}"/>
                  </a:ext>
                </a:extLst>
              </p:cNvPr>
              <p:cNvSpPr/>
              <p:nvPr/>
            </p:nvSpPr>
            <p:spPr>
              <a:xfrm>
                <a:off x="3311799" y="5159950"/>
                <a:ext cx="146847" cy="442047"/>
              </a:xfrm>
              <a:custGeom>
                <a:avLst/>
                <a:gdLst>
                  <a:gd name="connsiteX0" fmla="*/ 146847 w 146847"/>
                  <a:gd name="connsiteY0" fmla="*/ 0 h 442047"/>
                  <a:gd name="connsiteX1" fmla="*/ 146847 w 146847"/>
                  <a:gd name="connsiteY1" fmla="*/ 442048 h 442047"/>
                  <a:gd name="connsiteX2" fmla="*/ 0 w 146847"/>
                  <a:gd name="connsiteY2" fmla="*/ 442048 h 442047"/>
                  <a:gd name="connsiteX3" fmla="*/ 0 w 146847"/>
                  <a:gd name="connsiteY3" fmla="*/ 0 h 442047"/>
                  <a:gd name="connsiteX4" fmla="*/ 146847 w 146847"/>
                  <a:gd name="connsiteY4" fmla="*/ 0 h 4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847" h="442047">
                    <a:moveTo>
                      <a:pt x="146847" y="0"/>
                    </a:moveTo>
                    <a:cubicBezTo>
                      <a:pt x="146847" y="147349"/>
                      <a:pt x="146847" y="294698"/>
                      <a:pt x="146847" y="442048"/>
                    </a:cubicBezTo>
                    <a:cubicBezTo>
                      <a:pt x="98077" y="442048"/>
                      <a:pt x="48771" y="442048"/>
                      <a:pt x="0" y="442048"/>
                    </a:cubicBezTo>
                    <a:cubicBezTo>
                      <a:pt x="0" y="294698"/>
                      <a:pt x="0" y="147349"/>
                      <a:pt x="0" y="0"/>
                    </a:cubicBezTo>
                    <a:cubicBezTo>
                      <a:pt x="48771" y="0"/>
                      <a:pt x="97541" y="0"/>
                      <a:pt x="14684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8A807869-5A06-4B59-7D34-D66EC992A552}"/>
                  </a:ext>
                </a:extLst>
              </p:cNvPr>
              <p:cNvSpPr/>
              <p:nvPr/>
            </p:nvSpPr>
            <p:spPr>
              <a:xfrm>
                <a:off x="3303016" y="4946695"/>
                <a:ext cx="165330" cy="153521"/>
              </a:xfrm>
              <a:custGeom>
                <a:avLst/>
                <a:gdLst>
                  <a:gd name="connsiteX0" fmla="*/ 83279 w 165330"/>
                  <a:gd name="connsiteY0" fmla="*/ 0 h 153521"/>
                  <a:gd name="connsiteX1" fmla="*/ 122938 w 165330"/>
                  <a:gd name="connsiteY1" fmla="*/ 8573 h 153521"/>
                  <a:gd name="connsiteX2" fmla="*/ 164741 w 165330"/>
                  <a:gd name="connsiteY2" fmla="*/ 68584 h 153521"/>
                  <a:gd name="connsiteX3" fmla="*/ 144912 w 165330"/>
                  <a:gd name="connsiteY3" fmla="*/ 129132 h 153521"/>
                  <a:gd name="connsiteX4" fmla="*/ 101500 w 165330"/>
                  <a:gd name="connsiteY4" fmla="*/ 151636 h 153521"/>
                  <a:gd name="connsiteX5" fmla="*/ 42011 w 165330"/>
                  <a:gd name="connsiteY5" fmla="*/ 144670 h 153521"/>
                  <a:gd name="connsiteX6" fmla="*/ 208 w 165330"/>
                  <a:gd name="connsiteY6" fmla="*/ 71264 h 153521"/>
                  <a:gd name="connsiteX7" fmla="*/ 65057 w 165330"/>
                  <a:gd name="connsiteY7" fmla="*/ 1608 h 153521"/>
                  <a:gd name="connsiteX8" fmla="*/ 83279 w 165330"/>
                  <a:gd name="connsiteY8" fmla="*/ 0 h 153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330" h="153521">
                    <a:moveTo>
                      <a:pt x="83279" y="0"/>
                    </a:moveTo>
                    <a:cubicBezTo>
                      <a:pt x="97213" y="536"/>
                      <a:pt x="110611" y="2679"/>
                      <a:pt x="122938" y="8573"/>
                    </a:cubicBezTo>
                    <a:cubicBezTo>
                      <a:pt x="148127" y="20897"/>
                      <a:pt x="161526" y="41258"/>
                      <a:pt x="164741" y="68584"/>
                    </a:cubicBezTo>
                    <a:cubicBezTo>
                      <a:pt x="167421" y="91624"/>
                      <a:pt x="160990" y="112521"/>
                      <a:pt x="144912" y="129132"/>
                    </a:cubicBezTo>
                    <a:cubicBezTo>
                      <a:pt x="133121" y="141455"/>
                      <a:pt x="118115" y="148421"/>
                      <a:pt x="101500" y="151636"/>
                    </a:cubicBezTo>
                    <a:cubicBezTo>
                      <a:pt x="81135" y="155386"/>
                      <a:pt x="61305" y="153779"/>
                      <a:pt x="42011" y="144670"/>
                    </a:cubicBezTo>
                    <a:cubicBezTo>
                      <a:pt x="12534" y="130739"/>
                      <a:pt x="-1936" y="101805"/>
                      <a:pt x="208" y="71264"/>
                    </a:cubicBezTo>
                    <a:cubicBezTo>
                      <a:pt x="2352" y="35900"/>
                      <a:pt x="27005" y="8037"/>
                      <a:pt x="65057" y="1608"/>
                    </a:cubicBezTo>
                    <a:cubicBezTo>
                      <a:pt x="70952" y="536"/>
                      <a:pt x="76847" y="536"/>
                      <a:pt x="832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53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22" name="Oval 121">
            <a:extLst>
              <a:ext uri="{FF2B5EF4-FFF2-40B4-BE49-F238E27FC236}">
                <a16:creationId xmlns:a16="http://schemas.microsoft.com/office/drawing/2014/main" id="{496C340A-7434-3131-E227-D29A19D83E0B}"/>
              </a:ext>
            </a:extLst>
          </p:cNvPr>
          <p:cNvSpPr/>
          <p:nvPr/>
        </p:nvSpPr>
        <p:spPr>
          <a:xfrm>
            <a:off x="409903" y="667758"/>
            <a:ext cx="895932" cy="895932"/>
          </a:xfrm>
          <a:prstGeom prst="ellipse">
            <a:avLst/>
          </a:prstGeom>
          <a:solidFill>
            <a:srgbClr val="198AB1">
              <a:alpha val="7984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aphic 4">
            <a:extLst>
              <a:ext uri="{FF2B5EF4-FFF2-40B4-BE49-F238E27FC236}">
                <a16:creationId xmlns:a16="http://schemas.microsoft.com/office/drawing/2014/main" id="{88D7DAA4-CDA4-CC80-8E11-A620CF6524EF}"/>
              </a:ext>
            </a:extLst>
          </p:cNvPr>
          <p:cNvGrpSpPr/>
          <p:nvPr/>
        </p:nvGrpSpPr>
        <p:grpSpPr>
          <a:xfrm>
            <a:off x="10871194" y="3484181"/>
            <a:ext cx="2641612" cy="2639151"/>
            <a:chOff x="1782854" y="3591929"/>
            <a:chExt cx="742307" cy="741615"/>
          </a:xfrm>
          <a:solidFill>
            <a:srgbClr val="FFD168">
              <a:alpha val="62000"/>
            </a:srgb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58806B7-3E28-BAE0-50F2-9CE51A8ED59A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4FD1AE46-7182-6DCB-2F3C-45B2314D9F1E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16CFECE8-16DE-FF31-CC14-BE2543BEDC1F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B086ACB-DCE7-1193-E837-AC6F34314AD3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C1C38A5-1A9F-C677-81CA-C68341A427DA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B9AE86B5-034F-F0B5-3310-D07944B9C448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AA1E50A-29FF-59F9-7CE8-DBFA61277E0C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9DDC8E4-5C2B-5D0D-19CF-68844D45D98C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A4CD5DD1-390E-6EDC-6B54-C7BBBC77487E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F7DA3DBD-BFB3-7BFF-ABEE-D0B867B7B6D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136626A3-D459-434B-B3A1-E640B01A3318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A6D6C974-695C-0461-1A56-E3866F6A3663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9BBE69F3-BB8F-BA99-447B-EF941E587AA8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55CEF1E1-B741-7EDB-19F7-0300E91B13D7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2411C269-101A-492D-6B42-B3AB19F68681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2C0C1071-E2A7-B880-305E-5EEF6E4C240B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70289766-FAF8-18C9-0FAC-E7A7FC26EF9B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0129B7E7-8916-3EF1-DAE8-05823E5FBB76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104086D8-E052-CE4F-AE33-FA63ECC902CF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0D01AA34-DB83-12F3-7B7B-08CA705325D9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AAA97CE-047D-7F2C-88B1-C95ADBA79F23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83F6B771-EB80-C38B-2922-699919DAAAC2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FDD1B28C-EA43-FF0A-9411-D705E356EC55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378BB153-0DE0-39F4-041B-544BDD2E4F76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>
            <a:extLst>
              <a:ext uri="{FF2B5EF4-FFF2-40B4-BE49-F238E27FC236}">
                <a16:creationId xmlns:a16="http://schemas.microsoft.com/office/drawing/2014/main" id="{F727C1AB-F687-ACB8-E311-5A151A54F91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30059" b="30059"/>
          <a:stretch>
            <a:fillRect/>
          </a:stretch>
        </p:blipFill>
        <p:spPr>
          <a:xfrm>
            <a:off x="0" y="24653"/>
            <a:ext cx="12192000" cy="3241781"/>
          </a:xfrm>
        </p:spPr>
      </p:pic>
      <p:sp>
        <p:nvSpPr>
          <p:cNvPr id="3" name="Szöveg helye 2">
            <a:extLst>
              <a:ext uri="{FF2B5EF4-FFF2-40B4-BE49-F238E27FC236}">
                <a16:creationId xmlns:a16="http://schemas.microsoft.com/office/drawing/2014/main" id="{D6E741E1-C140-03E3-668F-0EC77589151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2659224" y="4125417"/>
            <a:ext cx="6858000" cy="685350"/>
          </a:xfrm>
        </p:spPr>
        <p:txBody>
          <a:bodyPr/>
          <a:lstStyle/>
          <a:p>
            <a:r>
              <a:rPr lang="hu-HU" sz="2600" dirty="0" err="1">
                <a:latin typeface="Book Antiqua" panose="02040602050305030304" pitchFamily="18" charset="0"/>
              </a:rPr>
              <a:t>Interpretations</a:t>
            </a:r>
            <a:r>
              <a:rPr lang="hu-HU" sz="2600" dirty="0">
                <a:latin typeface="Book Antiqua" panose="02040602050305030304" pitchFamily="18" charset="0"/>
              </a:rPr>
              <a:t> of </a:t>
            </a:r>
            <a:r>
              <a:rPr lang="hu-HU" sz="2600" dirty="0" err="1">
                <a:latin typeface="Book Antiqua" panose="02040602050305030304" pitchFamily="18" charset="0"/>
              </a:rPr>
              <a:t>the</a:t>
            </a:r>
            <a:r>
              <a:rPr lang="hu-HU" sz="2600" dirty="0">
                <a:latin typeface="Book Antiqua" panose="02040602050305030304" pitchFamily="18" charset="0"/>
              </a:rPr>
              <a:t> Holocaust in Hungary</a:t>
            </a:r>
            <a:endParaRPr lang="en-US" sz="2600" dirty="0">
              <a:latin typeface="Book Antiqua" panose="02040602050305030304" pitchFamily="18" charset="0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BB055BA-81F3-FD0F-5557-9F6D61BB50F6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3248324" y="5593446"/>
            <a:ext cx="5695351" cy="1143256"/>
          </a:xfrm>
        </p:spPr>
        <p:txBody>
          <a:bodyPr/>
          <a:lstStyle/>
          <a:p>
            <a:r>
              <a:rPr lang="hu-HU" sz="2600" dirty="0">
                <a:latin typeface="Book Antiqua" panose="02040602050305030304" pitchFamily="18" charset="0"/>
              </a:rPr>
              <a:t>Borbála Klacsmann</a:t>
            </a:r>
          </a:p>
          <a:p>
            <a:r>
              <a:rPr lang="hu-HU" sz="2200" dirty="0">
                <a:latin typeface="Book Antiqua" panose="02040602050305030304" pitchFamily="18" charset="0"/>
              </a:rPr>
              <a:t>Eötvös Loránd University</a:t>
            </a:r>
            <a:endParaRPr lang="en-US" sz="2200" dirty="0">
              <a:latin typeface="Book Antiqua" panose="02040602050305030304" pitchFamily="18" charset="0"/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FDE7585-F3E5-D1C2-A3E4-0FCAC7DE2F7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3248324" y="3282320"/>
            <a:ext cx="5695351" cy="685350"/>
          </a:xfrm>
        </p:spPr>
        <p:txBody>
          <a:bodyPr/>
          <a:lstStyle/>
          <a:p>
            <a:r>
              <a:rPr lang="hu-HU" sz="2600" dirty="0" err="1">
                <a:latin typeface="Book Antiqua" panose="02040602050305030304" pitchFamily="18" charset="0"/>
              </a:rPr>
              <a:t>Archangel</a:t>
            </a:r>
            <a:r>
              <a:rPr lang="hu-HU" sz="2600" dirty="0">
                <a:latin typeface="Book Antiqua" panose="02040602050305030304" pitchFamily="18" charset="0"/>
              </a:rPr>
              <a:t> Gabriel </a:t>
            </a:r>
            <a:r>
              <a:rPr lang="hu-HU" sz="2600" dirty="0" err="1">
                <a:latin typeface="Book Antiqua" panose="02040602050305030304" pitchFamily="18" charset="0"/>
              </a:rPr>
              <a:t>or</a:t>
            </a:r>
            <a:r>
              <a:rPr lang="hu-HU" sz="2600" dirty="0">
                <a:latin typeface="Book Antiqua" panose="02040602050305030304" pitchFamily="18" charset="0"/>
              </a:rPr>
              <a:t> </a:t>
            </a:r>
            <a:r>
              <a:rPr lang="hu-HU" sz="2600" dirty="0" err="1">
                <a:latin typeface="Book Antiqua" panose="02040602050305030304" pitchFamily="18" charset="0"/>
              </a:rPr>
              <a:t>Collaborator</a:t>
            </a:r>
            <a:r>
              <a:rPr lang="hu-HU" sz="2600" dirty="0">
                <a:latin typeface="Book Antiqua" panose="02040602050305030304" pitchFamily="18" charset="0"/>
              </a:rPr>
              <a:t>?</a:t>
            </a:r>
            <a:endParaRPr lang="en-US" sz="2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68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31824" y="2022719"/>
            <a:ext cx="10483429" cy="42725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After the collapse of socialism: new historical research, new sources, no political influence on historical interpretation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Nations had to redefine themselves -&gt; strengthening nationalism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Joining the EU entails partially giving up sovereignty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Holocaust interpretations influenced by several opposing forces -&gt; no consensus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156225" cy="1231457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0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21052B-3614-3EF1-27C8-CFF11D849F9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11114" y="2722553"/>
            <a:ext cx="4332478" cy="1944434"/>
          </a:xfrm>
        </p:spPr>
        <p:txBody>
          <a:bodyPr/>
          <a:lstStyle/>
          <a:p>
            <a:r>
              <a:rPr lang="en-US" dirty="0"/>
              <a:t>Holocaust and Memory Politics</a:t>
            </a:r>
          </a:p>
          <a:p>
            <a:r>
              <a:rPr lang="en-US" dirty="0"/>
              <a:t>Interpretations Influenced by EU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FF0E04C3-7B63-65D0-512C-163C597E5813}"/>
              </a:ext>
            </a:extLst>
          </p:cNvPr>
          <p:cNvGrpSpPr/>
          <p:nvPr/>
        </p:nvGrpSpPr>
        <p:grpSpPr>
          <a:xfrm rot="5972197" flipH="1">
            <a:off x="10735232" y="1972230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497C968-B07A-2E53-50F0-CC5B4A5CECE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B132F75-C7DC-1F8A-8BE8-D1D4E3539A9E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CB50C36-9E19-7773-52C6-C549093C4ADD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B6E918A-E281-662E-255E-710CB1802153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B2B25BA2-FB7D-54B0-0BDA-F19007618DE9}"/>
              </a:ext>
            </a:extLst>
          </p:cNvPr>
          <p:cNvGrpSpPr/>
          <p:nvPr/>
        </p:nvGrpSpPr>
        <p:grpSpPr>
          <a:xfrm>
            <a:off x="-725762" y="3972912"/>
            <a:ext cx="2641612" cy="2639151"/>
            <a:chOff x="1782854" y="3591929"/>
            <a:chExt cx="742307" cy="741615"/>
          </a:xfrm>
          <a:solidFill>
            <a:srgbClr val="4DBD98">
              <a:alpha val="62000"/>
            </a:srgbClr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7B4D2CA-C634-6396-2B14-400F5C9DD062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A911048-7150-E947-B6B8-34485DFB6FEC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5772D0F-91F6-8A3C-2AEA-4CB63705AA8A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0F76E62-5604-974A-DB65-C06B5381B596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E939131-4FE7-91C7-514A-1265BC4310B5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B3A80BA-253D-EC60-EBDA-18CCDDAB5F73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3EBE51-9CDF-0BA3-635B-816FF161CC7B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69AD25-AFC2-BBF5-74E7-37AF1DE4D556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1810F7C-34DF-9122-0C58-A1A69318A240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EF8DD35-5FD3-4C46-40C2-90CEF33562CF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66D3BBA-E36B-221F-F269-41C2E6DD15E5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452F6CC-85D3-7ECF-6094-2B76549B558B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D58312D-6089-C94E-6EDC-CDACE56A1FC1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42DFAAA-21F1-D8FA-948D-C0CA8EE5D0F9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BFDA67D-36FE-8E3D-CF62-B9ED91855EB1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62360E8-6692-5654-4566-FF55D965305F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A213DB3-1CD5-3B25-8215-0567C900D9BB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FA1480-67B1-556A-FD13-7138A44D5391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ABC3987-942E-66A5-ADDC-2953F2927788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8BE263E-123C-628E-B100-E6A5A86FF157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20A4FEF-39F0-28B2-8194-50D2B51FED8A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4257D95-19B3-59CB-65B4-BE95656CF65E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1D1BD24-5D91-5CD1-3CCD-543B39FA2DFA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0811A54-65C6-75AE-E1D6-891AF9C0EC3F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812233-0D1B-31BC-7529-D300EF2B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930" y="2313939"/>
            <a:ext cx="3385184" cy="28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31824" y="2022719"/>
            <a:ext cx="10483429" cy="42725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Holocaust narrative became a decontextualized cosmopolitan concept, a normative </a:t>
            </a:r>
            <a:r>
              <a:rPr lang="hu-HU" dirty="0">
                <a:latin typeface="Book Antiqua" panose="02040602050305030304" pitchFamily="18" charset="0"/>
              </a:rPr>
              <a:t>”n</a:t>
            </a:r>
            <a:r>
              <a:rPr lang="en-US" dirty="0" err="1">
                <a:latin typeface="Book Antiqua" panose="02040602050305030304" pitchFamily="18" charset="0"/>
              </a:rPr>
              <a:t>egative</a:t>
            </a:r>
            <a:r>
              <a:rPr lang="en-US" dirty="0">
                <a:latin typeface="Book Antiqua" panose="02040602050305030304" pitchFamily="18" charset="0"/>
              </a:rPr>
              <a:t> icon”</a:t>
            </a:r>
            <a:r>
              <a:rPr lang="hu-HU" dirty="0">
                <a:latin typeface="Book Antiqua" panose="02040602050305030304" pitchFamily="18" charset="0"/>
              </a:rPr>
              <a:t> </a:t>
            </a:r>
            <a:endParaRPr lang="en-US" dirty="0">
              <a:latin typeface="Book Antiqua" panose="0204060205030503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Accepting this Holocaust narrative is an implicit requirement for becoming an EU member state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CEE countries: the memory of communism was a core memory instead of the Holocaust -&gt; competitive victimhood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Acknowledgement of Stalinism’s crimes as equivalent as those of Nazism -&gt; this challenged the uniqueness of the Holocaust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156225" cy="1231457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31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221248-1CCB-BE52-F77D-54D6835B34D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488010" y="2373521"/>
            <a:ext cx="4001701" cy="1837703"/>
          </a:xfrm>
          <a:solidFill>
            <a:srgbClr val="EF4870"/>
          </a:solidFill>
        </p:spPr>
        <p:txBody>
          <a:bodyPr/>
          <a:lstStyle/>
          <a:p>
            <a:r>
              <a:rPr lang="en-US" dirty="0"/>
              <a:t>The Nationalist Interpretation</a:t>
            </a:r>
          </a:p>
          <a:p>
            <a:endParaRPr lang="en-US" dirty="0"/>
          </a:p>
        </p:txBody>
      </p: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9DC35B57-7388-1E25-1147-6A49F1F38CF1}"/>
              </a:ext>
            </a:extLst>
          </p:cNvPr>
          <p:cNvGrpSpPr/>
          <p:nvPr/>
        </p:nvGrpSpPr>
        <p:grpSpPr>
          <a:xfrm rot="5972197" flipH="1">
            <a:off x="10735232" y="1972230"/>
            <a:ext cx="1988628" cy="1318666"/>
            <a:chOff x="5072479" y="4905026"/>
            <a:chExt cx="803439" cy="532763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B550ADE-50C9-C1EC-2B73-ED49231ABB52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198AB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B323494-B096-7A77-8427-97B1F1F06F6C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198AB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AE5CF6C-99D7-ECFC-89F1-3A25BE53DC88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198AB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7A7F2AB-250D-722F-FB3F-85FC1B1B9ECC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198AB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aphic 4">
            <a:extLst>
              <a:ext uri="{FF2B5EF4-FFF2-40B4-BE49-F238E27FC236}">
                <a16:creationId xmlns:a16="http://schemas.microsoft.com/office/drawing/2014/main" id="{D073A97D-7E11-7666-ACB3-159463EAF7E6}"/>
              </a:ext>
            </a:extLst>
          </p:cNvPr>
          <p:cNvGrpSpPr/>
          <p:nvPr/>
        </p:nvGrpSpPr>
        <p:grpSpPr>
          <a:xfrm>
            <a:off x="-725762" y="3972912"/>
            <a:ext cx="2641612" cy="2639151"/>
            <a:chOff x="1782854" y="3591929"/>
            <a:chExt cx="742307" cy="741615"/>
          </a:xfrm>
          <a:solidFill>
            <a:srgbClr val="4DBD98">
              <a:alpha val="62000"/>
            </a:srgbClr>
          </a:solidFill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6B52062-263C-0126-6D63-9C6106A296FB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8E1C7F7-A6B3-E98C-7379-ACAA6B46C0E2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7FAEF13-B573-5303-DF24-0CB1B98E5E48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D725024-DAAF-82AF-92C9-69EAC3C5A7FC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0D48B69-82F4-C299-4F30-7A3840E0AB94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BC7BF31-6A3D-6932-FB49-7002624C8815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13A7129-67D9-8F30-C676-5425DF79C364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E9E17C1-4326-050B-9798-D913141D89C2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39247E47-712E-12E3-E99B-E6CFF8E410B8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5FB3AB-9487-FB48-23F0-4F2DD8F5A4CE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5A049F7C-6CD9-0762-AAF9-AE5703DE147D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FE10EC7-54F0-7F12-BC7C-3B90087A76EB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431487C-64A5-7C37-70D8-FD141D032873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61D9487-33A6-D662-D3B8-B5CBBD2F5755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9776D1D1-245A-A7E8-0102-8C0A48129DC9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9EE691E-E52A-F491-CC24-F9CFFC1E6066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1E57C59-39E8-1D07-4D0C-08089965CD0A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1E2E13-90C6-6D29-DC90-DFCCD10D487C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2F62210F-E322-4EB3-25EE-E192A5735F13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BE39545-ABCD-4FD9-FD7A-A699AE41D1D3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5F4B5EBB-BF96-E350-7CB2-D14F6504CD6E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DE08491-B268-41F9-4D76-97D7DC93A16A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3BDE792-FB83-D7A1-3037-4CB4A633B285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50E4D64-ECEB-D961-9283-0BC59A68D94D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232972-7025-FEB6-E904-188F3DE1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465" y="2391593"/>
            <a:ext cx="3407103" cy="28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3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31824" y="2022719"/>
            <a:ext cx="10483429" cy="427253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Aim: reinforcing a positive image of the nation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Finding political legitimacy in the </a:t>
            </a:r>
            <a:r>
              <a:rPr lang="hu-HU" dirty="0">
                <a:latin typeface="Book Antiqua" panose="02040602050305030304" pitchFamily="18" charset="0"/>
              </a:rPr>
              <a:t>”s</a:t>
            </a:r>
            <a:r>
              <a:rPr lang="en-US" dirty="0">
                <a:latin typeface="Book Antiqua" panose="02040602050305030304" pitchFamily="18" charset="0"/>
              </a:rPr>
              <a:t>successful” nationalist Horthy regime (1920–1944). Negative traits of the era whitewashed, separating it from the Holocaust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hu-HU" dirty="0">
                <a:latin typeface="Book Antiqua" panose="02040602050305030304" pitchFamily="18" charset="0"/>
              </a:rPr>
              <a:t>”N</a:t>
            </a:r>
            <a:r>
              <a:rPr lang="en-US" dirty="0" err="1">
                <a:latin typeface="Book Antiqua" panose="02040602050305030304" pitchFamily="18" charset="0"/>
              </a:rPr>
              <a:t>ational</a:t>
            </a:r>
            <a:r>
              <a:rPr lang="en-US" dirty="0">
                <a:latin typeface="Book Antiqua" panose="02040602050305030304" pitchFamily="18" charset="0"/>
              </a:rPr>
              <a:t>” Holocaust narrative obscures other interpretations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pl-PL" dirty="0">
              <a:latin typeface="Book Antiqua" panose="0204060205030503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156225" cy="1231457"/>
          </a:xfrm>
        </p:spPr>
        <p:txBody>
          <a:bodyPr/>
          <a:lstStyle/>
          <a:p>
            <a:r>
              <a:rPr lang="en-US" dirty="0"/>
              <a:t>Concept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9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61E9-FC22-C235-9881-E7E0C234C9F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51995" y="1857336"/>
            <a:ext cx="6464705" cy="4594263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Canonizing the double occupation narrative –&gt; legalizing competitive victimhood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Pushing responsibility on Nazi Germany and the Soviet Union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Emphasizing the need to close off the past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dirty="0">
              <a:latin typeface="Book Antiqua" panose="02040602050305030304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Book Antiqua" panose="02040602050305030304" pitchFamily="18" charset="0"/>
              </a:rPr>
              <a:t>Iconic example: Memorial for the victims of German occupation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33BA2-BC92-C2D0-C761-BBED1A26ED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-8011" y="578092"/>
            <a:ext cx="3156225" cy="1231457"/>
          </a:xfrm>
        </p:spPr>
        <p:txBody>
          <a:bodyPr/>
          <a:lstStyle/>
          <a:p>
            <a:r>
              <a:rPr lang="en-US" dirty="0"/>
              <a:t>Concept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73CE3AA2-8D55-EE69-6A02-876ED65CAD9C}"/>
              </a:ext>
            </a:extLst>
          </p:cNvPr>
          <p:cNvGrpSpPr/>
          <p:nvPr/>
        </p:nvGrpSpPr>
        <p:grpSpPr>
          <a:xfrm rot="5972197" flipH="1">
            <a:off x="10230734" y="6544231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7C661EE-9A5D-8455-2A90-842F0CB55D81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196BD53-C8B6-BC6B-E50F-8E63DFC157BA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37DDB13-EA40-F1E4-F2A2-F7470E0389B9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217EE5B-DC95-92D8-0138-FF7B2389170D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A3E87B6-8A4C-474E-244C-6EEE410ED61A}"/>
              </a:ext>
            </a:extLst>
          </p:cNvPr>
          <p:cNvSpPr/>
          <p:nvPr/>
        </p:nvSpPr>
        <p:spPr>
          <a:xfrm>
            <a:off x="9471971" y="-522323"/>
            <a:ext cx="1044645" cy="1044645"/>
          </a:xfrm>
          <a:prstGeom prst="ellipse">
            <a:avLst/>
          </a:prstGeom>
          <a:solidFill>
            <a:srgbClr val="4DBD98">
              <a:alpha val="759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emorial for Victims of the German Occupation - Wikipedia">
            <a:extLst>
              <a:ext uri="{FF2B5EF4-FFF2-40B4-BE49-F238E27FC236}">
                <a16:creationId xmlns:a16="http://schemas.microsoft.com/office/drawing/2014/main" id="{B4BF3B58-D46B-4C1F-7A30-C9ABC52D2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r="20370"/>
          <a:stretch/>
        </p:blipFill>
        <p:spPr bwMode="auto">
          <a:xfrm>
            <a:off x="6616700" y="643323"/>
            <a:ext cx="538748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2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BDEAE-389C-21F9-2B50-E2B52E1DF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F87680-4464-E945-A471-1A1320288E1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6211114" y="2722553"/>
            <a:ext cx="4332478" cy="1944434"/>
          </a:xfrm>
        </p:spPr>
        <p:txBody>
          <a:bodyPr/>
          <a:lstStyle/>
          <a:p>
            <a:r>
              <a:rPr lang="en-US" dirty="0"/>
              <a:t>Institutions of Memory Politics</a:t>
            </a:r>
          </a:p>
        </p:txBody>
      </p:sp>
      <p:grpSp>
        <p:nvGrpSpPr>
          <p:cNvPr id="2" name="Graphic 4">
            <a:extLst>
              <a:ext uri="{FF2B5EF4-FFF2-40B4-BE49-F238E27FC236}">
                <a16:creationId xmlns:a16="http://schemas.microsoft.com/office/drawing/2014/main" id="{63A90F37-334A-5144-0FD8-5436791B73AF}"/>
              </a:ext>
            </a:extLst>
          </p:cNvPr>
          <p:cNvGrpSpPr/>
          <p:nvPr/>
        </p:nvGrpSpPr>
        <p:grpSpPr>
          <a:xfrm rot="5972197" flipH="1">
            <a:off x="10735232" y="1972230"/>
            <a:ext cx="1988628" cy="1318666"/>
            <a:chOff x="5072479" y="4905026"/>
            <a:chExt cx="803439" cy="532763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CE91A30-358B-D379-A350-053D77FF3C94}"/>
                </a:ext>
              </a:extLst>
            </p:cNvPr>
            <p:cNvSpPr/>
            <p:nvPr/>
          </p:nvSpPr>
          <p:spPr>
            <a:xfrm>
              <a:off x="5072479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8BE9AD1-9C10-4045-2F3C-1D0CACE4F75B}"/>
                </a:ext>
              </a:extLst>
            </p:cNvPr>
            <p:cNvSpPr/>
            <p:nvPr/>
          </p:nvSpPr>
          <p:spPr>
            <a:xfrm>
              <a:off x="5160355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6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6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F39C259-EDB7-9B46-DD2B-D7DA004A4EE7}"/>
                </a:ext>
              </a:extLst>
            </p:cNvPr>
            <p:cNvSpPr/>
            <p:nvPr/>
          </p:nvSpPr>
          <p:spPr>
            <a:xfrm>
              <a:off x="5248231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7B25E8-268E-43F8-3553-249DEAD8A30B}"/>
                </a:ext>
              </a:extLst>
            </p:cNvPr>
            <p:cNvSpPr/>
            <p:nvPr/>
          </p:nvSpPr>
          <p:spPr>
            <a:xfrm>
              <a:off x="5335562" y="4905026"/>
              <a:ext cx="540356" cy="532763"/>
            </a:xfrm>
            <a:custGeom>
              <a:avLst/>
              <a:gdLst>
                <a:gd name="connsiteX0" fmla="*/ 0 w 540356"/>
                <a:gd name="connsiteY0" fmla="*/ 0 h 532763"/>
                <a:gd name="connsiteX1" fmla="*/ 540357 w 540356"/>
                <a:gd name="connsiteY1" fmla="*/ 532764 h 53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356" h="532763">
                  <a:moveTo>
                    <a:pt x="0" y="0"/>
                  </a:moveTo>
                  <a:lnTo>
                    <a:pt x="540357" y="532764"/>
                  </a:lnTo>
                </a:path>
              </a:pathLst>
            </a:custGeom>
            <a:ln w="19050" cap="flat">
              <a:solidFill>
                <a:srgbClr val="EF487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1EF18637-6F9E-08CF-800E-265DE848DB2A}"/>
              </a:ext>
            </a:extLst>
          </p:cNvPr>
          <p:cNvGrpSpPr/>
          <p:nvPr/>
        </p:nvGrpSpPr>
        <p:grpSpPr>
          <a:xfrm>
            <a:off x="-725762" y="3972912"/>
            <a:ext cx="2641612" cy="2639151"/>
            <a:chOff x="1782854" y="3591929"/>
            <a:chExt cx="742307" cy="741615"/>
          </a:xfrm>
          <a:solidFill>
            <a:srgbClr val="4DBD98">
              <a:alpha val="62000"/>
            </a:srgbClr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07C4F54-180E-4F73-04F8-86B306D8F461}"/>
                </a:ext>
              </a:extLst>
            </p:cNvPr>
            <p:cNvSpPr/>
            <p:nvPr/>
          </p:nvSpPr>
          <p:spPr>
            <a:xfrm>
              <a:off x="1834161" y="3663910"/>
              <a:ext cx="98246" cy="107970"/>
            </a:xfrm>
            <a:custGeom>
              <a:avLst/>
              <a:gdLst>
                <a:gd name="connsiteX0" fmla="*/ 0 w 98246"/>
                <a:gd name="connsiteY0" fmla="*/ 107970 h 107970"/>
                <a:gd name="connsiteX1" fmla="*/ 98247 w 98246"/>
                <a:gd name="connsiteY1" fmla="*/ 0 h 107970"/>
                <a:gd name="connsiteX2" fmla="*/ 0 w 98246"/>
                <a:gd name="connsiteY2" fmla="*/ 107970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246" h="107970">
                  <a:moveTo>
                    <a:pt x="0" y="107970"/>
                  </a:moveTo>
                  <a:lnTo>
                    <a:pt x="98247" y="0"/>
                  </a:lnTo>
                  <a:cubicBezTo>
                    <a:pt x="58948" y="29446"/>
                    <a:pt x="25107" y="65982"/>
                    <a:pt x="0" y="10797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F535293-CF09-E03A-65FC-A76521ABC300}"/>
                </a:ext>
              </a:extLst>
            </p:cNvPr>
            <p:cNvSpPr/>
            <p:nvPr/>
          </p:nvSpPr>
          <p:spPr>
            <a:xfrm>
              <a:off x="1795954" y="3616468"/>
              <a:ext cx="223238" cy="245932"/>
            </a:xfrm>
            <a:custGeom>
              <a:avLst/>
              <a:gdLst>
                <a:gd name="connsiteX0" fmla="*/ 183394 w 223238"/>
                <a:gd name="connsiteY0" fmla="*/ 18540 h 245932"/>
                <a:gd name="connsiteX1" fmla="*/ 14737 w 223238"/>
                <a:gd name="connsiteY1" fmla="*/ 203944 h 245932"/>
                <a:gd name="connsiteX2" fmla="*/ 0 w 223238"/>
                <a:gd name="connsiteY2" fmla="*/ 245933 h 245932"/>
                <a:gd name="connsiteX3" fmla="*/ 223238 w 223238"/>
                <a:gd name="connsiteY3" fmla="*/ 0 h 245932"/>
                <a:gd name="connsiteX4" fmla="*/ 183394 w 223238"/>
                <a:gd name="connsiteY4" fmla="*/ 18540 h 245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238" h="245932">
                  <a:moveTo>
                    <a:pt x="183394" y="18540"/>
                  </a:moveTo>
                  <a:lnTo>
                    <a:pt x="14737" y="203944"/>
                  </a:lnTo>
                  <a:cubicBezTo>
                    <a:pt x="9279" y="217577"/>
                    <a:pt x="4367" y="231209"/>
                    <a:pt x="0" y="245933"/>
                  </a:cubicBezTo>
                  <a:lnTo>
                    <a:pt x="223238" y="0"/>
                  </a:lnTo>
                  <a:cubicBezTo>
                    <a:pt x="210139" y="5453"/>
                    <a:pt x="196493" y="11451"/>
                    <a:pt x="183394" y="1854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5DEA3A2-3D3C-EC3B-8A4C-99501B398449}"/>
                </a:ext>
              </a:extLst>
            </p:cNvPr>
            <p:cNvSpPr/>
            <p:nvPr/>
          </p:nvSpPr>
          <p:spPr>
            <a:xfrm>
              <a:off x="1782854" y="3599018"/>
              <a:ext cx="295285" cy="325547"/>
            </a:xfrm>
            <a:custGeom>
              <a:avLst/>
              <a:gdLst>
                <a:gd name="connsiteX0" fmla="*/ 265266 w 295285"/>
                <a:gd name="connsiteY0" fmla="*/ 8180 h 325547"/>
                <a:gd name="connsiteX1" fmla="*/ 4912 w 295285"/>
                <a:gd name="connsiteY1" fmla="*/ 294465 h 325547"/>
                <a:gd name="connsiteX2" fmla="*/ 0 w 295285"/>
                <a:gd name="connsiteY2" fmla="*/ 325548 h 325547"/>
                <a:gd name="connsiteX3" fmla="*/ 295286 w 295285"/>
                <a:gd name="connsiteY3" fmla="*/ 0 h 325547"/>
                <a:gd name="connsiteX4" fmla="*/ 265266 w 295285"/>
                <a:gd name="connsiteY4" fmla="*/ 8180 h 32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285" h="325547">
                  <a:moveTo>
                    <a:pt x="265266" y="8180"/>
                  </a:moveTo>
                  <a:lnTo>
                    <a:pt x="4912" y="294465"/>
                  </a:lnTo>
                  <a:cubicBezTo>
                    <a:pt x="2729" y="304826"/>
                    <a:pt x="1092" y="315187"/>
                    <a:pt x="0" y="325548"/>
                  </a:cubicBezTo>
                  <a:lnTo>
                    <a:pt x="295286" y="0"/>
                  </a:lnTo>
                  <a:cubicBezTo>
                    <a:pt x="285461" y="2727"/>
                    <a:pt x="275636" y="5453"/>
                    <a:pt x="265266" y="818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F968FC1-BFA7-06A1-8102-D55D779703ED}"/>
                </a:ext>
              </a:extLst>
            </p:cNvPr>
            <p:cNvSpPr/>
            <p:nvPr/>
          </p:nvSpPr>
          <p:spPr>
            <a:xfrm>
              <a:off x="1782854" y="3592475"/>
              <a:ext cx="346592" cy="382259"/>
            </a:xfrm>
            <a:custGeom>
              <a:avLst/>
              <a:gdLst>
                <a:gd name="connsiteX0" fmla="*/ 320393 w 346592"/>
                <a:gd name="connsiteY0" fmla="*/ 2727 h 382259"/>
                <a:gd name="connsiteX1" fmla="*/ 546 w 346592"/>
                <a:gd name="connsiteY1" fmla="*/ 355540 h 382259"/>
                <a:gd name="connsiteX2" fmla="*/ 0 w 346592"/>
                <a:gd name="connsiteY2" fmla="*/ 370808 h 382259"/>
                <a:gd name="connsiteX3" fmla="*/ 546 w 346592"/>
                <a:gd name="connsiteY3" fmla="*/ 382260 h 382259"/>
                <a:gd name="connsiteX4" fmla="*/ 346592 w 346592"/>
                <a:gd name="connsiteY4" fmla="*/ 0 h 382259"/>
                <a:gd name="connsiteX5" fmla="*/ 320393 w 346592"/>
                <a:gd name="connsiteY5" fmla="*/ 2727 h 38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592" h="382259">
                  <a:moveTo>
                    <a:pt x="320393" y="2727"/>
                  </a:moveTo>
                  <a:lnTo>
                    <a:pt x="546" y="355540"/>
                  </a:lnTo>
                  <a:cubicBezTo>
                    <a:pt x="546" y="360447"/>
                    <a:pt x="0" y="365355"/>
                    <a:pt x="0" y="370808"/>
                  </a:cubicBezTo>
                  <a:cubicBezTo>
                    <a:pt x="0" y="374625"/>
                    <a:pt x="0" y="378442"/>
                    <a:pt x="546" y="382260"/>
                  </a:cubicBezTo>
                  <a:lnTo>
                    <a:pt x="346592" y="0"/>
                  </a:lnTo>
                  <a:cubicBezTo>
                    <a:pt x="337859" y="546"/>
                    <a:pt x="329126" y="1091"/>
                    <a:pt x="320393" y="2727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FEC4C11-2806-DD44-8E30-9268FC04C2FA}"/>
                </a:ext>
              </a:extLst>
            </p:cNvPr>
            <p:cNvSpPr/>
            <p:nvPr/>
          </p:nvSpPr>
          <p:spPr>
            <a:xfrm>
              <a:off x="1782854" y="3591929"/>
              <a:ext cx="390257" cy="425883"/>
            </a:xfrm>
            <a:custGeom>
              <a:avLst/>
              <a:gdLst>
                <a:gd name="connsiteX0" fmla="*/ 370608 w 390257"/>
                <a:gd name="connsiteY0" fmla="*/ 0 h 425883"/>
                <a:gd name="connsiteX1" fmla="*/ 366787 w 390257"/>
                <a:gd name="connsiteY1" fmla="*/ 0 h 425883"/>
                <a:gd name="connsiteX2" fmla="*/ 0 w 390257"/>
                <a:gd name="connsiteY2" fmla="*/ 402436 h 425883"/>
                <a:gd name="connsiteX3" fmla="*/ 2729 w 390257"/>
                <a:gd name="connsiteY3" fmla="*/ 425884 h 425883"/>
                <a:gd name="connsiteX4" fmla="*/ 390257 w 390257"/>
                <a:gd name="connsiteY4" fmla="*/ 545 h 425883"/>
                <a:gd name="connsiteX5" fmla="*/ 370608 w 390257"/>
                <a:gd name="connsiteY5" fmla="*/ 0 h 4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5883">
                  <a:moveTo>
                    <a:pt x="370608" y="0"/>
                  </a:moveTo>
                  <a:cubicBezTo>
                    <a:pt x="369517" y="0"/>
                    <a:pt x="368425" y="0"/>
                    <a:pt x="366787" y="0"/>
                  </a:cubicBezTo>
                  <a:lnTo>
                    <a:pt x="0" y="402436"/>
                  </a:lnTo>
                  <a:cubicBezTo>
                    <a:pt x="546" y="410070"/>
                    <a:pt x="1637" y="418250"/>
                    <a:pt x="2729" y="425884"/>
                  </a:cubicBezTo>
                  <a:lnTo>
                    <a:pt x="390257" y="545"/>
                  </a:lnTo>
                  <a:cubicBezTo>
                    <a:pt x="383708" y="0"/>
                    <a:pt x="377158" y="0"/>
                    <a:pt x="37060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DDFD68C-5D2F-3CA2-54C9-D9E79A5B5981}"/>
                </a:ext>
              </a:extLst>
            </p:cNvPr>
            <p:cNvSpPr/>
            <p:nvPr/>
          </p:nvSpPr>
          <p:spPr>
            <a:xfrm>
              <a:off x="1788858" y="3594110"/>
              <a:ext cx="424097" cy="463509"/>
            </a:xfrm>
            <a:custGeom>
              <a:avLst/>
              <a:gdLst>
                <a:gd name="connsiteX0" fmla="*/ 402811 w 424097"/>
                <a:gd name="connsiteY0" fmla="*/ 0 h 463509"/>
                <a:gd name="connsiteX1" fmla="*/ 0 w 424097"/>
                <a:gd name="connsiteY1" fmla="*/ 442243 h 463509"/>
                <a:gd name="connsiteX2" fmla="*/ 4912 w 424097"/>
                <a:gd name="connsiteY2" fmla="*/ 463510 h 463509"/>
                <a:gd name="connsiteX3" fmla="*/ 424098 w 424097"/>
                <a:gd name="connsiteY3" fmla="*/ 3272 h 463509"/>
                <a:gd name="connsiteX4" fmla="*/ 402811 w 424097"/>
                <a:gd name="connsiteY4" fmla="*/ 0 h 4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097" h="463509">
                  <a:moveTo>
                    <a:pt x="402811" y="0"/>
                  </a:moveTo>
                  <a:lnTo>
                    <a:pt x="0" y="442243"/>
                  </a:lnTo>
                  <a:cubicBezTo>
                    <a:pt x="1092" y="449332"/>
                    <a:pt x="3275" y="456421"/>
                    <a:pt x="4912" y="463510"/>
                  </a:cubicBezTo>
                  <a:lnTo>
                    <a:pt x="424098" y="3272"/>
                  </a:lnTo>
                  <a:cubicBezTo>
                    <a:pt x="417002" y="1636"/>
                    <a:pt x="409907" y="546"/>
                    <a:pt x="40281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9043F62-212B-7A32-5A0C-7D51E3E29C95}"/>
                </a:ext>
              </a:extLst>
            </p:cNvPr>
            <p:cNvSpPr/>
            <p:nvPr/>
          </p:nvSpPr>
          <p:spPr>
            <a:xfrm>
              <a:off x="1799775" y="3599563"/>
              <a:ext cx="448659" cy="494047"/>
            </a:xfrm>
            <a:custGeom>
              <a:avLst/>
              <a:gdLst>
                <a:gd name="connsiteX0" fmla="*/ 429556 w 448659"/>
                <a:gd name="connsiteY0" fmla="*/ 0 h 494047"/>
                <a:gd name="connsiteX1" fmla="*/ 0 w 448659"/>
                <a:gd name="connsiteY1" fmla="*/ 474962 h 494047"/>
                <a:gd name="connsiteX2" fmla="*/ 6550 w 448659"/>
                <a:gd name="connsiteY2" fmla="*/ 494047 h 494047"/>
                <a:gd name="connsiteX3" fmla="*/ 448660 w 448659"/>
                <a:gd name="connsiteY3" fmla="*/ 4908 h 494047"/>
                <a:gd name="connsiteX4" fmla="*/ 429556 w 448659"/>
                <a:gd name="connsiteY4" fmla="*/ 0 h 49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659" h="494047">
                  <a:moveTo>
                    <a:pt x="429556" y="0"/>
                  </a:moveTo>
                  <a:lnTo>
                    <a:pt x="0" y="474962"/>
                  </a:lnTo>
                  <a:cubicBezTo>
                    <a:pt x="2183" y="481505"/>
                    <a:pt x="3821" y="487504"/>
                    <a:pt x="6550" y="494047"/>
                  </a:cubicBezTo>
                  <a:lnTo>
                    <a:pt x="448660" y="4908"/>
                  </a:lnTo>
                  <a:cubicBezTo>
                    <a:pt x="442656" y="3272"/>
                    <a:pt x="436106" y="1636"/>
                    <a:pt x="42955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C915D73-3AE2-2B66-C199-3D22D8B93FA5}"/>
                </a:ext>
              </a:extLst>
            </p:cNvPr>
            <p:cNvSpPr/>
            <p:nvPr/>
          </p:nvSpPr>
          <p:spPr>
            <a:xfrm>
              <a:off x="1811237" y="3609379"/>
              <a:ext cx="471583" cy="516404"/>
            </a:xfrm>
            <a:custGeom>
              <a:avLst/>
              <a:gdLst>
                <a:gd name="connsiteX0" fmla="*/ 453572 w 471583"/>
                <a:gd name="connsiteY0" fmla="*/ 0 h 516404"/>
                <a:gd name="connsiteX1" fmla="*/ 0 w 471583"/>
                <a:gd name="connsiteY1" fmla="*/ 498955 h 516404"/>
                <a:gd name="connsiteX2" fmla="*/ 8187 w 471583"/>
                <a:gd name="connsiteY2" fmla="*/ 516404 h 516404"/>
                <a:gd name="connsiteX3" fmla="*/ 471584 w 471583"/>
                <a:gd name="connsiteY3" fmla="*/ 5998 h 516404"/>
                <a:gd name="connsiteX4" fmla="*/ 453572 w 471583"/>
                <a:gd name="connsiteY4" fmla="*/ 0 h 51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6404">
                  <a:moveTo>
                    <a:pt x="453572" y="0"/>
                  </a:moveTo>
                  <a:lnTo>
                    <a:pt x="0" y="498955"/>
                  </a:lnTo>
                  <a:cubicBezTo>
                    <a:pt x="2183" y="504953"/>
                    <a:pt x="5458" y="510951"/>
                    <a:pt x="8187" y="516404"/>
                  </a:cubicBezTo>
                  <a:lnTo>
                    <a:pt x="471584" y="5998"/>
                  </a:lnTo>
                  <a:cubicBezTo>
                    <a:pt x="465580" y="3817"/>
                    <a:pt x="459576" y="1636"/>
                    <a:pt x="45357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A44F66C-F4DB-7C53-31A6-CBEF0A69940F}"/>
                </a:ext>
              </a:extLst>
            </p:cNvPr>
            <p:cNvSpPr/>
            <p:nvPr/>
          </p:nvSpPr>
          <p:spPr>
            <a:xfrm>
              <a:off x="1826520" y="3620285"/>
              <a:ext cx="488504" cy="535490"/>
            </a:xfrm>
            <a:custGeom>
              <a:avLst/>
              <a:gdLst>
                <a:gd name="connsiteX0" fmla="*/ 472130 w 488504"/>
                <a:gd name="connsiteY0" fmla="*/ 0 h 535490"/>
                <a:gd name="connsiteX1" fmla="*/ 0 w 488504"/>
                <a:gd name="connsiteY1" fmla="*/ 519131 h 535490"/>
                <a:gd name="connsiteX2" fmla="*/ 9279 w 488504"/>
                <a:gd name="connsiteY2" fmla="*/ 535490 h 535490"/>
                <a:gd name="connsiteX3" fmla="*/ 488504 w 488504"/>
                <a:gd name="connsiteY3" fmla="*/ 7634 h 535490"/>
                <a:gd name="connsiteX4" fmla="*/ 472130 w 488504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504" h="535490">
                  <a:moveTo>
                    <a:pt x="472130" y="0"/>
                  </a:moveTo>
                  <a:lnTo>
                    <a:pt x="0" y="519131"/>
                  </a:lnTo>
                  <a:cubicBezTo>
                    <a:pt x="2729" y="524584"/>
                    <a:pt x="6004" y="530037"/>
                    <a:pt x="9279" y="535490"/>
                  </a:cubicBezTo>
                  <a:lnTo>
                    <a:pt x="488504" y="7634"/>
                  </a:lnTo>
                  <a:cubicBezTo>
                    <a:pt x="483592" y="4908"/>
                    <a:pt x="477588" y="2727"/>
                    <a:pt x="47213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D38FFC4-9A92-C7B2-61F7-BC74F861C6F0}"/>
                </a:ext>
              </a:extLst>
            </p:cNvPr>
            <p:cNvSpPr/>
            <p:nvPr/>
          </p:nvSpPr>
          <p:spPr>
            <a:xfrm>
              <a:off x="1843440" y="3635554"/>
              <a:ext cx="501603" cy="546396"/>
            </a:xfrm>
            <a:custGeom>
              <a:avLst/>
              <a:gdLst>
                <a:gd name="connsiteX0" fmla="*/ 485775 w 501603"/>
                <a:gd name="connsiteY0" fmla="*/ 0 h 546396"/>
                <a:gd name="connsiteX1" fmla="*/ 0 w 501603"/>
                <a:gd name="connsiteY1" fmla="*/ 531673 h 546396"/>
                <a:gd name="connsiteX2" fmla="*/ 10370 w 501603"/>
                <a:gd name="connsiteY2" fmla="*/ 546397 h 546396"/>
                <a:gd name="connsiteX3" fmla="*/ 501604 w 501603"/>
                <a:gd name="connsiteY3" fmla="*/ 8725 h 546396"/>
                <a:gd name="connsiteX4" fmla="*/ 485775 w 501603"/>
                <a:gd name="connsiteY4" fmla="*/ 0 h 546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603" h="546396">
                  <a:moveTo>
                    <a:pt x="485775" y="0"/>
                  </a:moveTo>
                  <a:lnTo>
                    <a:pt x="0" y="531673"/>
                  </a:lnTo>
                  <a:cubicBezTo>
                    <a:pt x="3275" y="536581"/>
                    <a:pt x="7096" y="542034"/>
                    <a:pt x="10370" y="546397"/>
                  </a:cubicBezTo>
                  <a:lnTo>
                    <a:pt x="501604" y="8725"/>
                  </a:lnTo>
                  <a:cubicBezTo>
                    <a:pt x="496146" y="5998"/>
                    <a:pt x="491233" y="2727"/>
                    <a:pt x="485775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FB57471-FDDE-938C-7D51-20D7E2869F26}"/>
                </a:ext>
              </a:extLst>
            </p:cNvPr>
            <p:cNvSpPr/>
            <p:nvPr/>
          </p:nvSpPr>
          <p:spPr>
            <a:xfrm>
              <a:off x="1864727" y="3652458"/>
              <a:ext cx="507607" cy="556211"/>
            </a:xfrm>
            <a:custGeom>
              <a:avLst/>
              <a:gdLst>
                <a:gd name="connsiteX0" fmla="*/ 492871 w 507607"/>
                <a:gd name="connsiteY0" fmla="*/ 0 h 556211"/>
                <a:gd name="connsiteX1" fmla="*/ 0 w 507607"/>
                <a:gd name="connsiteY1" fmla="*/ 542579 h 556211"/>
                <a:gd name="connsiteX2" fmla="*/ 11462 w 507607"/>
                <a:gd name="connsiteY2" fmla="*/ 556212 h 556211"/>
                <a:gd name="connsiteX3" fmla="*/ 507608 w 507607"/>
                <a:gd name="connsiteY3" fmla="*/ 9815 h 556211"/>
                <a:gd name="connsiteX4" fmla="*/ 492871 w 507607"/>
                <a:gd name="connsiteY4" fmla="*/ 0 h 5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211">
                  <a:moveTo>
                    <a:pt x="492871" y="0"/>
                  </a:moveTo>
                  <a:lnTo>
                    <a:pt x="0" y="542579"/>
                  </a:lnTo>
                  <a:cubicBezTo>
                    <a:pt x="3821" y="546942"/>
                    <a:pt x="7641" y="551850"/>
                    <a:pt x="11462" y="556212"/>
                  </a:cubicBezTo>
                  <a:lnTo>
                    <a:pt x="507608" y="9815"/>
                  </a:lnTo>
                  <a:cubicBezTo>
                    <a:pt x="502695" y="6544"/>
                    <a:pt x="497783" y="3272"/>
                    <a:pt x="49287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99DF070-5193-0AEE-C7BB-1C4312091C47}"/>
                </a:ext>
              </a:extLst>
            </p:cNvPr>
            <p:cNvSpPr/>
            <p:nvPr/>
          </p:nvSpPr>
          <p:spPr>
            <a:xfrm>
              <a:off x="1885468" y="3671544"/>
              <a:ext cx="511428" cy="560029"/>
            </a:xfrm>
            <a:custGeom>
              <a:avLst/>
              <a:gdLst>
                <a:gd name="connsiteX0" fmla="*/ 497237 w 511428"/>
                <a:gd name="connsiteY0" fmla="*/ 0 h 560029"/>
                <a:gd name="connsiteX1" fmla="*/ 0 w 511428"/>
                <a:gd name="connsiteY1" fmla="*/ 547487 h 560029"/>
                <a:gd name="connsiteX2" fmla="*/ 12554 w 511428"/>
                <a:gd name="connsiteY2" fmla="*/ 560029 h 560029"/>
                <a:gd name="connsiteX3" fmla="*/ 511428 w 511428"/>
                <a:gd name="connsiteY3" fmla="*/ 11452 h 560029"/>
                <a:gd name="connsiteX4" fmla="*/ 497237 w 511428"/>
                <a:gd name="connsiteY4" fmla="*/ 0 h 56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428" h="560029">
                  <a:moveTo>
                    <a:pt x="497237" y="0"/>
                  </a:moveTo>
                  <a:lnTo>
                    <a:pt x="0" y="547487"/>
                  </a:lnTo>
                  <a:cubicBezTo>
                    <a:pt x="3821" y="551304"/>
                    <a:pt x="8187" y="556212"/>
                    <a:pt x="12554" y="560029"/>
                  </a:cubicBezTo>
                  <a:lnTo>
                    <a:pt x="511428" y="11452"/>
                  </a:lnTo>
                  <a:cubicBezTo>
                    <a:pt x="506516" y="7089"/>
                    <a:pt x="502149" y="3817"/>
                    <a:pt x="497237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0270A83-7EFC-8E84-D15B-C9D197145D1B}"/>
                </a:ext>
              </a:extLst>
            </p:cNvPr>
            <p:cNvSpPr/>
            <p:nvPr/>
          </p:nvSpPr>
          <p:spPr>
            <a:xfrm>
              <a:off x="1907846" y="3692265"/>
              <a:ext cx="510882" cy="562210"/>
            </a:xfrm>
            <a:custGeom>
              <a:avLst/>
              <a:gdLst>
                <a:gd name="connsiteX0" fmla="*/ 499420 w 510882"/>
                <a:gd name="connsiteY0" fmla="*/ 0 h 562210"/>
                <a:gd name="connsiteX1" fmla="*/ 0 w 510882"/>
                <a:gd name="connsiteY1" fmla="*/ 550759 h 562210"/>
                <a:gd name="connsiteX2" fmla="*/ 13100 w 510882"/>
                <a:gd name="connsiteY2" fmla="*/ 562211 h 562210"/>
                <a:gd name="connsiteX3" fmla="*/ 510883 w 510882"/>
                <a:gd name="connsiteY3" fmla="*/ 13087 h 562210"/>
                <a:gd name="connsiteX4" fmla="*/ 499420 w 510882"/>
                <a:gd name="connsiteY4" fmla="*/ 0 h 56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0882" h="562210">
                  <a:moveTo>
                    <a:pt x="499420" y="0"/>
                  </a:moveTo>
                  <a:lnTo>
                    <a:pt x="0" y="550759"/>
                  </a:lnTo>
                  <a:cubicBezTo>
                    <a:pt x="4367" y="554576"/>
                    <a:pt x="8733" y="558393"/>
                    <a:pt x="13100" y="562211"/>
                  </a:cubicBezTo>
                  <a:lnTo>
                    <a:pt x="510883" y="13087"/>
                  </a:lnTo>
                  <a:cubicBezTo>
                    <a:pt x="508153" y="8180"/>
                    <a:pt x="503241" y="4363"/>
                    <a:pt x="49942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1FD5977-FDF1-8189-884F-75CA98872DD8}"/>
                </a:ext>
              </a:extLst>
            </p:cNvPr>
            <p:cNvSpPr/>
            <p:nvPr/>
          </p:nvSpPr>
          <p:spPr>
            <a:xfrm>
              <a:off x="1934591" y="3716804"/>
              <a:ext cx="507607" cy="556757"/>
            </a:xfrm>
            <a:custGeom>
              <a:avLst/>
              <a:gdLst>
                <a:gd name="connsiteX0" fmla="*/ 495600 w 507607"/>
                <a:gd name="connsiteY0" fmla="*/ 0 h 556757"/>
                <a:gd name="connsiteX1" fmla="*/ 0 w 507607"/>
                <a:gd name="connsiteY1" fmla="*/ 546397 h 556757"/>
                <a:gd name="connsiteX2" fmla="*/ 14737 w 507607"/>
                <a:gd name="connsiteY2" fmla="*/ 556758 h 556757"/>
                <a:gd name="connsiteX3" fmla="*/ 507608 w 507607"/>
                <a:gd name="connsiteY3" fmla="*/ 13633 h 556757"/>
                <a:gd name="connsiteX4" fmla="*/ 495600 w 507607"/>
                <a:gd name="connsiteY4" fmla="*/ 0 h 55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607" h="556757">
                  <a:moveTo>
                    <a:pt x="495600" y="0"/>
                  </a:moveTo>
                  <a:lnTo>
                    <a:pt x="0" y="546397"/>
                  </a:lnTo>
                  <a:cubicBezTo>
                    <a:pt x="4912" y="550214"/>
                    <a:pt x="9825" y="553485"/>
                    <a:pt x="14737" y="556758"/>
                  </a:cubicBezTo>
                  <a:lnTo>
                    <a:pt x="507608" y="13633"/>
                  </a:lnTo>
                  <a:cubicBezTo>
                    <a:pt x="503787" y="9270"/>
                    <a:pt x="499966" y="4363"/>
                    <a:pt x="495600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CD7B86F-EEEF-3975-AC86-69AF1CC92FE6}"/>
                </a:ext>
              </a:extLst>
            </p:cNvPr>
            <p:cNvSpPr/>
            <p:nvPr/>
          </p:nvSpPr>
          <p:spPr>
            <a:xfrm>
              <a:off x="1960790" y="3741343"/>
              <a:ext cx="499966" cy="548577"/>
            </a:xfrm>
            <a:custGeom>
              <a:avLst/>
              <a:gdLst>
                <a:gd name="connsiteX0" fmla="*/ 489596 w 499966"/>
                <a:gd name="connsiteY0" fmla="*/ 0 h 548577"/>
                <a:gd name="connsiteX1" fmla="*/ 0 w 499966"/>
                <a:gd name="connsiteY1" fmla="*/ 539853 h 548577"/>
                <a:gd name="connsiteX2" fmla="*/ 15829 w 499966"/>
                <a:gd name="connsiteY2" fmla="*/ 548578 h 548577"/>
                <a:gd name="connsiteX3" fmla="*/ 499966 w 499966"/>
                <a:gd name="connsiteY3" fmla="*/ 14723 h 548577"/>
                <a:gd name="connsiteX4" fmla="*/ 489596 w 499966"/>
                <a:gd name="connsiteY4" fmla="*/ 0 h 5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9966" h="548577">
                  <a:moveTo>
                    <a:pt x="489596" y="0"/>
                  </a:moveTo>
                  <a:lnTo>
                    <a:pt x="0" y="539853"/>
                  </a:lnTo>
                  <a:cubicBezTo>
                    <a:pt x="5458" y="543125"/>
                    <a:pt x="10370" y="545851"/>
                    <a:pt x="15829" y="548578"/>
                  </a:cubicBezTo>
                  <a:lnTo>
                    <a:pt x="499966" y="14723"/>
                  </a:lnTo>
                  <a:cubicBezTo>
                    <a:pt x="496691" y="9816"/>
                    <a:pt x="493416" y="4908"/>
                    <a:pt x="489596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4382F99-D09E-3D6F-9FE2-EED46C782608}"/>
                </a:ext>
              </a:extLst>
            </p:cNvPr>
            <p:cNvSpPr/>
            <p:nvPr/>
          </p:nvSpPr>
          <p:spPr>
            <a:xfrm>
              <a:off x="1989172" y="3768063"/>
              <a:ext cx="490687" cy="535490"/>
            </a:xfrm>
            <a:custGeom>
              <a:avLst/>
              <a:gdLst>
                <a:gd name="connsiteX0" fmla="*/ 481409 w 490687"/>
                <a:gd name="connsiteY0" fmla="*/ 0 h 535490"/>
                <a:gd name="connsiteX1" fmla="*/ 0 w 490687"/>
                <a:gd name="connsiteY1" fmla="*/ 527856 h 535490"/>
                <a:gd name="connsiteX2" fmla="*/ 16920 w 490687"/>
                <a:gd name="connsiteY2" fmla="*/ 535490 h 535490"/>
                <a:gd name="connsiteX3" fmla="*/ 490687 w 490687"/>
                <a:gd name="connsiteY3" fmla="*/ 16359 h 535490"/>
                <a:gd name="connsiteX4" fmla="*/ 481409 w 490687"/>
                <a:gd name="connsiteY4" fmla="*/ 0 h 53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687" h="535490">
                  <a:moveTo>
                    <a:pt x="481409" y="0"/>
                  </a:moveTo>
                  <a:lnTo>
                    <a:pt x="0" y="527856"/>
                  </a:lnTo>
                  <a:cubicBezTo>
                    <a:pt x="5458" y="530583"/>
                    <a:pt x="10916" y="533309"/>
                    <a:pt x="16920" y="535490"/>
                  </a:cubicBezTo>
                  <a:lnTo>
                    <a:pt x="490687" y="16359"/>
                  </a:lnTo>
                  <a:cubicBezTo>
                    <a:pt x="487412" y="10361"/>
                    <a:pt x="484683" y="5453"/>
                    <a:pt x="48140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8F61186-17BD-6DDD-748B-8457B72F0CB0}"/>
                </a:ext>
              </a:extLst>
            </p:cNvPr>
            <p:cNvSpPr/>
            <p:nvPr/>
          </p:nvSpPr>
          <p:spPr>
            <a:xfrm>
              <a:off x="2021375" y="3798600"/>
              <a:ext cx="471583" cy="518586"/>
            </a:xfrm>
            <a:custGeom>
              <a:avLst/>
              <a:gdLst>
                <a:gd name="connsiteX0" fmla="*/ 463942 w 471583"/>
                <a:gd name="connsiteY0" fmla="*/ 0 h 518586"/>
                <a:gd name="connsiteX1" fmla="*/ 0 w 471583"/>
                <a:gd name="connsiteY1" fmla="*/ 512042 h 518586"/>
                <a:gd name="connsiteX2" fmla="*/ 18012 w 471583"/>
                <a:gd name="connsiteY2" fmla="*/ 518586 h 518586"/>
                <a:gd name="connsiteX3" fmla="*/ 471584 w 471583"/>
                <a:gd name="connsiteY3" fmla="*/ 17450 h 518586"/>
                <a:gd name="connsiteX4" fmla="*/ 463942 w 471583"/>
                <a:gd name="connsiteY4" fmla="*/ 0 h 51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583" h="518586">
                  <a:moveTo>
                    <a:pt x="463942" y="0"/>
                  </a:moveTo>
                  <a:lnTo>
                    <a:pt x="0" y="512042"/>
                  </a:lnTo>
                  <a:cubicBezTo>
                    <a:pt x="6004" y="514224"/>
                    <a:pt x="12008" y="516405"/>
                    <a:pt x="18012" y="518586"/>
                  </a:cubicBezTo>
                  <a:lnTo>
                    <a:pt x="471584" y="17450"/>
                  </a:lnTo>
                  <a:cubicBezTo>
                    <a:pt x="469401" y="10906"/>
                    <a:pt x="467217" y="5453"/>
                    <a:pt x="463942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40CD07-A2D4-B1D5-609B-827016C9F9C9}"/>
                </a:ext>
              </a:extLst>
            </p:cNvPr>
            <p:cNvSpPr/>
            <p:nvPr/>
          </p:nvSpPr>
          <p:spPr>
            <a:xfrm>
              <a:off x="2055762" y="3830773"/>
              <a:ext cx="450842" cy="495683"/>
            </a:xfrm>
            <a:custGeom>
              <a:avLst/>
              <a:gdLst>
                <a:gd name="connsiteX0" fmla="*/ 444293 w 450842"/>
                <a:gd name="connsiteY0" fmla="*/ 0 h 495683"/>
                <a:gd name="connsiteX1" fmla="*/ 0 w 450842"/>
                <a:gd name="connsiteY1" fmla="*/ 490775 h 495683"/>
                <a:gd name="connsiteX2" fmla="*/ 19649 w 450842"/>
                <a:gd name="connsiteY2" fmla="*/ 495683 h 495683"/>
                <a:gd name="connsiteX3" fmla="*/ 450843 w 450842"/>
                <a:gd name="connsiteY3" fmla="*/ 19631 h 495683"/>
                <a:gd name="connsiteX4" fmla="*/ 444293 w 450842"/>
                <a:gd name="connsiteY4" fmla="*/ 0 h 49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842" h="495683">
                  <a:moveTo>
                    <a:pt x="444293" y="0"/>
                  </a:moveTo>
                  <a:lnTo>
                    <a:pt x="0" y="490775"/>
                  </a:lnTo>
                  <a:cubicBezTo>
                    <a:pt x="6550" y="492411"/>
                    <a:pt x="13100" y="494047"/>
                    <a:pt x="19649" y="495683"/>
                  </a:cubicBezTo>
                  <a:lnTo>
                    <a:pt x="450843" y="19631"/>
                  </a:lnTo>
                  <a:cubicBezTo>
                    <a:pt x="449205" y="12542"/>
                    <a:pt x="446476" y="5998"/>
                    <a:pt x="444293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34335E-B344-15EC-D595-D2583163D1D5}"/>
                </a:ext>
              </a:extLst>
            </p:cNvPr>
            <p:cNvSpPr/>
            <p:nvPr/>
          </p:nvSpPr>
          <p:spPr>
            <a:xfrm>
              <a:off x="2091785" y="3866218"/>
              <a:ext cx="424643" cy="465145"/>
            </a:xfrm>
            <a:custGeom>
              <a:avLst/>
              <a:gdLst>
                <a:gd name="connsiteX0" fmla="*/ 419731 w 424643"/>
                <a:gd name="connsiteY0" fmla="*/ 0 h 465145"/>
                <a:gd name="connsiteX1" fmla="*/ 0 w 424643"/>
                <a:gd name="connsiteY1" fmla="*/ 462419 h 465145"/>
                <a:gd name="connsiteX2" fmla="*/ 21287 w 424643"/>
                <a:gd name="connsiteY2" fmla="*/ 465146 h 465145"/>
                <a:gd name="connsiteX3" fmla="*/ 424644 w 424643"/>
                <a:gd name="connsiteY3" fmla="*/ 20176 h 465145"/>
                <a:gd name="connsiteX4" fmla="*/ 419731 w 424643"/>
                <a:gd name="connsiteY4" fmla="*/ 0 h 46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643" h="465145">
                  <a:moveTo>
                    <a:pt x="419731" y="0"/>
                  </a:moveTo>
                  <a:lnTo>
                    <a:pt x="0" y="462419"/>
                  </a:lnTo>
                  <a:cubicBezTo>
                    <a:pt x="7096" y="463510"/>
                    <a:pt x="14191" y="464601"/>
                    <a:pt x="21287" y="465146"/>
                  </a:cubicBezTo>
                  <a:lnTo>
                    <a:pt x="424644" y="20176"/>
                  </a:lnTo>
                  <a:cubicBezTo>
                    <a:pt x="423006" y="14178"/>
                    <a:pt x="421369" y="7089"/>
                    <a:pt x="419731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28A0B05-DD5E-005E-37A0-DBE2F9C030E2}"/>
                </a:ext>
              </a:extLst>
            </p:cNvPr>
            <p:cNvSpPr/>
            <p:nvPr/>
          </p:nvSpPr>
          <p:spPr>
            <a:xfrm>
              <a:off x="2131630" y="3906025"/>
              <a:ext cx="390257" cy="427519"/>
            </a:xfrm>
            <a:custGeom>
              <a:avLst/>
              <a:gdLst>
                <a:gd name="connsiteX0" fmla="*/ 387528 w 390257"/>
                <a:gd name="connsiteY0" fmla="*/ 0 h 427519"/>
                <a:gd name="connsiteX1" fmla="*/ 0 w 390257"/>
                <a:gd name="connsiteY1" fmla="*/ 426974 h 427519"/>
                <a:gd name="connsiteX2" fmla="*/ 21287 w 390257"/>
                <a:gd name="connsiteY2" fmla="*/ 427520 h 427519"/>
                <a:gd name="connsiteX3" fmla="*/ 22924 w 390257"/>
                <a:gd name="connsiteY3" fmla="*/ 427520 h 427519"/>
                <a:gd name="connsiteX4" fmla="*/ 390257 w 390257"/>
                <a:gd name="connsiteY4" fmla="*/ 23448 h 427519"/>
                <a:gd name="connsiteX5" fmla="*/ 387528 w 390257"/>
                <a:gd name="connsiteY5" fmla="*/ 0 h 42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0257" h="427519">
                  <a:moveTo>
                    <a:pt x="387528" y="0"/>
                  </a:moveTo>
                  <a:lnTo>
                    <a:pt x="0" y="426974"/>
                  </a:lnTo>
                  <a:cubicBezTo>
                    <a:pt x="7096" y="427520"/>
                    <a:pt x="14191" y="427520"/>
                    <a:pt x="21287" y="427520"/>
                  </a:cubicBezTo>
                  <a:cubicBezTo>
                    <a:pt x="21833" y="427520"/>
                    <a:pt x="22378" y="427520"/>
                    <a:pt x="22924" y="427520"/>
                  </a:cubicBezTo>
                  <a:lnTo>
                    <a:pt x="390257" y="23448"/>
                  </a:lnTo>
                  <a:cubicBezTo>
                    <a:pt x="389712" y="15268"/>
                    <a:pt x="388620" y="7634"/>
                    <a:pt x="38752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C127809-3B8B-F7E3-5B3C-4FE24AAF9FC6}"/>
                </a:ext>
              </a:extLst>
            </p:cNvPr>
            <p:cNvSpPr/>
            <p:nvPr/>
          </p:nvSpPr>
          <p:spPr>
            <a:xfrm>
              <a:off x="2174749" y="3949650"/>
              <a:ext cx="350413" cy="383895"/>
            </a:xfrm>
            <a:custGeom>
              <a:avLst/>
              <a:gdLst>
                <a:gd name="connsiteX0" fmla="*/ 350413 w 350413"/>
                <a:gd name="connsiteY0" fmla="*/ 13633 h 383895"/>
                <a:gd name="connsiteX1" fmla="*/ 349867 w 350413"/>
                <a:gd name="connsiteY1" fmla="*/ 0 h 383895"/>
                <a:gd name="connsiteX2" fmla="*/ 0 w 350413"/>
                <a:gd name="connsiteY2" fmla="*/ 383895 h 383895"/>
                <a:gd name="connsiteX3" fmla="*/ 26199 w 350413"/>
                <a:gd name="connsiteY3" fmla="*/ 381714 h 383895"/>
                <a:gd name="connsiteX4" fmla="*/ 349867 w 350413"/>
                <a:gd name="connsiteY4" fmla="*/ 26175 h 383895"/>
                <a:gd name="connsiteX5" fmla="*/ 350413 w 350413"/>
                <a:gd name="connsiteY5" fmla="*/ 13633 h 3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413" h="383895">
                  <a:moveTo>
                    <a:pt x="350413" y="13633"/>
                  </a:moveTo>
                  <a:cubicBezTo>
                    <a:pt x="350413" y="9270"/>
                    <a:pt x="350413" y="4908"/>
                    <a:pt x="349867" y="0"/>
                  </a:cubicBezTo>
                  <a:lnTo>
                    <a:pt x="0" y="383895"/>
                  </a:lnTo>
                  <a:cubicBezTo>
                    <a:pt x="8733" y="383350"/>
                    <a:pt x="17466" y="382805"/>
                    <a:pt x="26199" y="381714"/>
                  </a:cubicBezTo>
                  <a:lnTo>
                    <a:pt x="349867" y="26175"/>
                  </a:lnTo>
                  <a:cubicBezTo>
                    <a:pt x="350413" y="22358"/>
                    <a:pt x="350413" y="17995"/>
                    <a:pt x="350413" y="13633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B1BB41D-E15D-6CE9-93EB-DD71166611E9}"/>
                </a:ext>
              </a:extLst>
            </p:cNvPr>
            <p:cNvSpPr/>
            <p:nvPr/>
          </p:nvSpPr>
          <p:spPr>
            <a:xfrm>
              <a:off x="2224418" y="3998727"/>
              <a:ext cx="297468" cy="327183"/>
            </a:xfrm>
            <a:custGeom>
              <a:avLst/>
              <a:gdLst>
                <a:gd name="connsiteX0" fmla="*/ 297469 w 297468"/>
                <a:gd name="connsiteY0" fmla="*/ 0 h 327183"/>
                <a:gd name="connsiteX1" fmla="*/ 0 w 297468"/>
                <a:gd name="connsiteY1" fmla="*/ 327184 h 327183"/>
                <a:gd name="connsiteX2" fmla="*/ 30566 w 297468"/>
                <a:gd name="connsiteY2" fmla="*/ 320095 h 327183"/>
                <a:gd name="connsiteX3" fmla="*/ 293102 w 297468"/>
                <a:gd name="connsiteY3" fmla="*/ 31083 h 327183"/>
                <a:gd name="connsiteX4" fmla="*/ 297469 w 297468"/>
                <a:gd name="connsiteY4" fmla="*/ 0 h 32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68" h="327183">
                  <a:moveTo>
                    <a:pt x="297469" y="0"/>
                  </a:moveTo>
                  <a:lnTo>
                    <a:pt x="0" y="327184"/>
                  </a:lnTo>
                  <a:cubicBezTo>
                    <a:pt x="10370" y="325003"/>
                    <a:pt x="20741" y="322821"/>
                    <a:pt x="30566" y="320095"/>
                  </a:cubicBezTo>
                  <a:lnTo>
                    <a:pt x="293102" y="31083"/>
                  </a:lnTo>
                  <a:cubicBezTo>
                    <a:pt x="294740" y="21267"/>
                    <a:pt x="296377" y="10906"/>
                    <a:pt x="29746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6F27492-D44D-DB13-F9C6-FF253216CA6B}"/>
                </a:ext>
              </a:extLst>
            </p:cNvPr>
            <p:cNvSpPr/>
            <p:nvPr/>
          </p:nvSpPr>
          <p:spPr>
            <a:xfrm>
              <a:off x="2285004" y="4059257"/>
              <a:ext cx="227058" cy="249750"/>
            </a:xfrm>
            <a:custGeom>
              <a:avLst/>
              <a:gdLst>
                <a:gd name="connsiteX0" fmla="*/ 227059 w 227058"/>
                <a:gd name="connsiteY0" fmla="*/ 0 h 249750"/>
                <a:gd name="connsiteX1" fmla="*/ 0 w 227058"/>
                <a:gd name="connsiteY1" fmla="*/ 249750 h 249750"/>
                <a:gd name="connsiteX2" fmla="*/ 39844 w 227058"/>
                <a:gd name="connsiteY2" fmla="*/ 231755 h 249750"/>
                <a:gd name="connsiteX3" fmla="*/ 213413 w 227058"/>
                <a:gd name="connsiteY3" fmla="*/ 40898 h 249750"/>
                <a:gd name="connsiteX4" fmla="*/ 227059 w 227058"/>
                <a:gd name="connsiteY4" fmla="*/ 0 h 249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058" h="249750">
                  <a:moveTo>
                    <a:pt x="227059" y="0"/>
                  </a:moveTo>
                  <a:lnTo>
                    <a:pt x="0" y="249750"/>
                  </a:lnTo>
                  <a:cubicBezTo>
                    <a:pt x="13645" y="244297"/>
                    <a:pt x="27291" y="238298"/>
                    <a:pt x="39844" y="231755"/>
                  </a:cubicBezTo>
                  <a:lnTo>
                    <a:pt x="213413" y="40898"/>
                  </a:lnTo>
                  <a:cubicBezTo>
                    <a:pt x="218872" y="27810"/>
                    <a:pt x="223784" y="14178"/>
                    <a:pt x="227059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6C818F1-7A71-B9C2-A8DF-7EC82A4A3927}"/>
                </a:ext>
              </a:extLst>
            </p:cNvPr>
            <p:cNvSpPr/>
            <p:nvPr/>
          </p:nvSpPr>
          <p:spPr>
            <a:xfrm>
              <a:off x="2368513" y="4148141"/>
              <a:ext cx="105888" cy="115604"/>
            </a:xfrm>
            <a:custGeom>
              <a:avLst/>
              <a:gdLst>
                <a:gd name="connsiteX0" fmla="*/ 105888 w 105888"/>
                <a:gd name="connsiteY0" fmla="*/ 0 h 115604"/>
                <a:gd name="connsiteX1" fmla="*/ 0 w 105888"/>
                <a:gd name="connsiteY1" fmla="*/ 115605 h 115604"/>
                <a:gd name="connsiteX2" fmla="*/ 105888 w 105888"/>
                <a:gd name="connsiteY2" fmla="*/ 0 h 11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888" h="115604">
                  <a:moveTo>
                    <a:pt x="105888" y="0"/>
                  </a:moveTo>
                  <a:lnTo>
                    <a:pt x="0" y="115605"/>
                  </a:lnTo>
                  <a:cubicBezTo>
                    <a:pt x="43119" y="85068"/>
                    <a:pt x="79689" y="45805"/>
                    <a:pt x="105888" y="0"/>
                  </a:cubicBezTo>
                  <a:close/>
                </a:path>
              </a:pathLst>
            </a:custGeom>
            <a:grpFill/>
            <a:ln w="54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6EE5B41-87A1-3B00-49AB-C2AF18F9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521" y="2368205"/>
            <a:ext cx="3426867" cy="28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4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Props1.xml><?xml version="1.0" encoding="utf-8"?>
<ds:datastoreItem xmlns:ds="http://schemas.openxmlformats.org/officeDocument/2006/customXml" ds:itemID="{7F83B94A-925B-4414-927F-DFD616E23C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9AD2B3-D789-4FC7-A14D-89ADA76B73A8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7818</TotalTime>
  <Words>465</Words>
  <Application>Microsoft Office PowerPoint</Application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Book Antiqua</vt:lpstr>
      <vt:lpstr>Calibri</vt:lpstr>
      <vt:lpstr>Montserrat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Lola Gonzalez</cp:lastModifiedBy>
  <cp:revision>442</cp:revision>
  <dcterms:created xsi:type="dcterms:W3CDTF">2021-06-15T11:45:52Z</dcterms:created>
  <dcterms:modified xsi:type="dcterms:W3CDTF">2026-03-18T16:02:27Z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0x0101005F02E0EF7D44C04B9FA644DBFF45FF6A</vt:lpwstr>
  </property>
</Properties>
</file>