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handoutMasterIdLst>
    <p:handoutMasterId r:id="rId19"/>
  </p:handoutMasterIdLst>
  <p:sldIdLst>
    <p:sldId id="721" r:id="rId5"/>
    <p:sldId id="720" r:id="rId6"/>
    <p:sldId id="732" r:id="rId7"/>
    <p:sldId id="723" r:id="rId8"/>
    <p:sldId id="698" r:id="rId9"/>
    <p:sldId id="728" r:id="rId10"/>
    <p:sldId id="729" r:id="rId11"/>
    <p:sldId id="730" r:id="rId12"/>
    <p:sldId id="734" r:id="rId13"/>
    <p:sldId id="735" r:id="rId14"/>
    <p:sldId id="736" r:id="rId15"/>
    <p:sldId id="733" r:id="rId16"/>
    <p:sldId id="677" r:id="rId1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F6"/>
    <a:srgbClr val="EF4870"/>
    <a:srgbClr val="4DBD98"/>
    <a:srgbClr val="198AB1"/>
    <a:srgbClr val="101D47"/>
    <a:srgbClr val="111E46"/>
    <a:srgbClr val="76C7EF"/>
    <a:srgbClr val="BE65A7"/>
    <a:srgbClr val="F16924"/>
    <a:srgbClr val="000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275" autoAdjust="0"/>
    <p:restoredTop sz="95037" autoAdjust="0"/>
  </p:normalViewPr>
  <p:slideViewPr>
    <p:cSldViewPr snapToGrid="0" snapToObjects="1">
      <p:cViewPr varScale="1">
        <p:scale>
          <a:sx n="76" d="100"/>
          <a:sy n="76" d="100"/>
        </p:scale>
        <p:origin x="58" y="43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10/10/2025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10/10/2025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C47AE6D-0B04-0685-171E-D6FC31CF4038}"/>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3" name="Picture Placeholder 4">
            <a:extLst>
              <a:ext uri="{FF2B5EF4-FFF2-40B4-BE49-F238E27FC236}">
                <a16:creationId xmlns:a16="http://schemas.microsoft.com/office/drawing/2014/main" id="{6D44A131-4BE0-9421-944D-957B5E42C7C0}"/>
              </a:ext>
            </a:extLst>
          </p:cNvPr>
          <p:cNvSpPr>
            <a:spLocks noGrp="1"/>
          </p:cNvSpPr>
          <p:nvPr>
            <p:ph type="pic" sz="quarter" idx="10"/>
          </p:nvPr>
        </p:nvSpPr>
        <p:spPr>
          <a:xfrm>
            <a:off x="802105" y="2181725"/>
            <a:ext cx="10603832" cy="3317629"/>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9434980E-F1D7-F9C6-0A6C-EA9AE0B9175C}"/>
              </a:ext>
            </a:extLst>
          </p:cNvPr>
          <p:cNvPicPr>
            <a:picLocks noChangeAspect="1"/>
          </p:cNvPicPr>
          <p:nvPr userDrawn="1"/>
        </p:nvPicPr>
        <p:blipFill>
          <a:blip r:embed="rId2"/>
          <a:stretch>
            <a:fillRect/>
          </a:stretch>
        </p:blipFill>
        <p:spPr>
          <a:xfrm>
            <a:off x="7658965" y="409476"/>
            <a:ext cx="3634678" cy="1643570"/>
          </a:xfrm>
          <a:prstGeom prst="rect">
            <a:avLst/>
          </a:prstGeom>
        </p:spPr>
      </p:pic>
      <p:sp>
        <p:nvSpPr>
          <p:cNvPr id="8" name="Text Placeholder 32">
            <a:extLst>
              <a:ext uri="{FF2B5EF4-FFF2-40B4-BE49-F238E27FC236}">
                <a16:creationId xmlns:a16="http://schemas.microsoft.com/office/drawing/2014/main" id="{EC5DA05B-5A46-6DD1-ECB4-273D32F39B36}"/>
              </a:ext>
            </a:extLst>
          </p:cNvPr>
          <p:cNvSpPr>
            <a:spLocks noGrp="1"/>
          </p:cNvSpPr>
          <p:nvPr>
            <p:ph type="body" sz="quarter" idx="62" hasCustomPrompt="1"/>
          </p:nvPr>
        </p:nvSpPr>
        <p:spPr>
          <a:xfrm>
            <a:off x="437048" y="3439552"/>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9" name="Text Placeholder 32">
            <a:extLst>
              <a:ext uri="{FF2B5EF4-FFF2-40B4-BE49-F238E27FC236}">
                <a16:creationId xmlns:a16="http://schemas.microsoft.com/office/drawing/2014/main" id="{4B994558-E801-4EC5-4A48-7DFDE106694D}"/>
              </a:ext>
            </a:extLst>
          </p:cNvPr>
          <p:cNvSpPr>
            <a:spLocks noGrp="1"/>
          </p:cNvSpPr>
          <p:nvPr>
            <p:ph type="body" sz="quarter" idx="63" hasCustomPrompt="1"/>
          </p:nvPr>
        </p:nvSpPr>
        <p:spPr>
          <a:xfrm>
            <a:off x="437047" y="4221872"/>
            <a:ext cx="3348889"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pic>
        <p:nvPicPr>
          <p:cNvPr id="10" name="Picture 9">
            <a:extLst>
              <a:ext uri="{FF2B5EF4-FFF2-40B4-BE49-F238E27FC236}">
                <a16:creationId xmlns:a16="http://schemas.microsoft.com/office/drawing/2014/main" id="{FC062C11-3E75-9B72-6B4C-D15BC5F76E1D}"/>
              </a:ext>
            </a:extLst>
          </p:cNvPr>
          <p:cNvPicPr>
            <a:picLocks noChangeAspect="1"/>
          </p:cNvPicPr>
          <p:nvPr userDrawn="1"/>
        </p:nvPicPr>
        <p:blipFill>
          <a:blip r:embed="rId3"/>
          <a:stretch>
            <a:fillRect/>
          </a:stretch>
        </p:blipFill>
        <p:spPr>
          <a:xfrm>
            <a:off x="857888" y="6116720"/>
            <a:ext cx="2196197" cy="489032"/>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70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757761" y="3782742"/>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YOUTH DRIVING THE</a:t>
            </a:r>
          </a:p>
        </p:txBody>
      </p:sp>
      <p:sp>
        <p:nvSpPr>
          <p:cNvPr id="4" name="Text Placeholder 32">
            <a:extLst>
              <a:ext uri="{FF2B5EF4-FFF2-40B4-BE49-F238E27FC236}">
                <a16:creationId xmlns:a16="http://schemas.microsoft.com/office/drawing/2014/main" id="{5F0E11C2-72ED-5C9C-FF11-7155B01763A3}"/>
              </a:ext>
            </a:extLst>
          </p:cNvPr>
          <p:cNvSpPr>
            <a:spLocks noGrp="1"/>
          </p:cNvSpPr>
          <p:nvPr>
            <p:ph type="body" sz="quarter" idx="68" hasCustomPrompt="1"/>
          </p:nvPr>
        </p:nvSpPr>
        <p:spPr>
          <a:xfrm>
            <a:off x="3234469" y="4641724"/>
            <a:ext cx="5695351"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FUTURE OF REMEMBRANCE</a:t>
            </a:r>
          </a:p>
        </p:txBody>
      </p:sp>
      <p:sp>
        <p:nvSpPr>
          <p:cNvPr id="5" name="Text Placeholder 32">
            <a:extLst>
              <a:ext uri="{FF2B5EF4-FFF2-40B4-BE49-F238E27FC236}">
                <a16:creationId xmlns:a16="http://schemas.microsoft.com/office/drawing/2014/main" id="{C3D5DBCA-7D3F-B330-BCF2-D9DA1B5C1423}"/>
              </a:ext>
            </a:extLst>
          </p:cNvPr>
          <p:cNvSpPr>
            <a:spLocks noGrp="1"/>
          </p:cNvSpPr>
          <p:nvPr>
            <p:ph type="body" sz="quarter" idx="69" hasCustomPrompt="1"/>
          </p:nvPr>
        </p:nvSpPr>
        <p:spPr>
          <a:xfrm>
            <a:off x="3757761" y="2923759"/>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MEMORY MAKERS -</a:t>
            </a:r>
          </a:p>
        </p:txBody>
      </p:sp>
    </p:spTree>
    <p:extLst>
      <p:ext uri="{BB962C8B-B14F-4D97-AF65-F5344CB8AC3E}">
        <p14:creationId xmlns:p14="http://schemas.microsoft.com/office/powerpoint/2010/main" val="95982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Statement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7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14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50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FBFC640-49FC-26DD-9315-7075A01213EF}"/>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84F4625A-4BA8-BA3E-087C-CD8AEDB056FC}"/>
              </a:ext>
            </a:extLst>
          </p:cNvPr>
          <p:cNvSpPr>
            <a:spLocks noGrp="1"/>
          </p:cNvSpPr>
          <p:nvPr>
            <p:ph type="pic" sz="quarter" idx="10"/>
          </p:nvPr>
        </p:nvSpPr>
        <p:spPr>
          <a:xfrm>
            <a:off x="802105" y="340963"/>
            <a:ext cx="6265122" cy="5158391"/>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6" name="Picture 5">
            <a:extLst>
              <a:ext uri="{FF2B5EF4-FFF2-40B4-BE49-F238E27FC236}">
                <a16:creationId xmlns:a16="http://schemas.microsoft.com/office/drawing/2014/main" id="{7E4FE9E7-B717-676D-8785-D2871DD26A85}"/>
              </a:ext>
            </a:extLst>
          </p:cNvPr>
          <p:cNvPicPr>
            <a:picLocks noChangeAspect="1"/>
          </p:cNvPicPr>
          <p:nvPr userDrawn="1"/>
        </p:nvPicPr>
        <p:blipFill>
          <a:blip r:embed="rId2"/>
          <a:stretch>
            <a:fillRect/>
          </a:stretch>
        </p:blipFill>
        <p:spPr>
          <a:xfrm>
            <a:off x="7720958" y="967415"/>
            <a:ext cx="3634678" cy="1643570"/>
          </a:xfrm>
          <a:prstGeom prst="rect">
            <a:avLst/>
          </a:prstGeom>
        </p:spPr>
      </p:pic>
      <p:sp>
        <p:nvSpPr>
          <p:cNvPr id="2" name="Text Placeholder 32">
            <a:extLst>
              <a:ext uri="{FF2B5EF4-FFF2-40B4-BE49-F238E27FC236}">
                <a16:creationId xmlns:a16="http://schemas.microsoft.com/office/drawing/2014/main" id="{BAD0E8BE-FA5D-1864-7F6C-C36AF5486444}"/>
              </a:ext>
            </a:extLst>
          </p:cNvPr>
          <p:cNvSpPr>
            <a:spLocks noGrp="1"/>
          </p:cNvSpPr>
          <p:nvPr>
            <p:ph type="body" sz="quarter" idx="62" hasCustomPrompt="1"/>
          </p:nvPr>
        </p:nvSpPr>
        <p:spPr>
          <a:xfrm>
            <a:off x="497743" y="3701390"/>
            <a:ext cx="2845665"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FOLLOW OUR </a:t>
            </a:r>
          </a:p>
        </p:txBody>
      </p:sp>
      <p:sp>
        <p:nvSpPr>
          <p:cNvPr id="3" name="Text Placeholder 32">
            <a:extLst>
              <a:ext uri="{FF2B5EF4-FFF2-40B4-BE49-F238E27FC236}">
                <a16:creationId xmlns:a16="http://schemas.microsoft.com/office/drawing/2014/main" id="{B99DDFBE-E029-E611-906A-EA80CC605CEF}"/>
              </a:ext>
            </a:extLst>
          </p:cNvPr>
          <p:cNvSpPr>
            <a:spLocks noGrp="1"/>
          </p:cNvSpPr>
          <p:nvPr>
            <p:ph type="body" sz="quarter" idx="63" hasCustomPrompt="1"/>
          </p:nvPr>
        </p:nvSpPr>
        <p:spPr>
          <a:xfrm>
            <a:off x="469949" y="4483710"/>
            <a:ext cx="2225066"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JOURNEY</a:t>
            </a:r>
          </a:p>
        </p:txBody>
      </p:sp>
      <p:grpSp>
        <p:nvGrpSpPr>
          <p:cNvPr id="9" name="Group 8">
            <a:extLst>
              <a:ext uri="{FF2B5EF4-FFF2-40B4-BE49-F238E27FC236}">
                <a16:creationId xmlns:a16="http://schemas.microsoft.com/office/drawing/2014/main" id="{FAD8510F-B664-8808-D06D-7B2B5C8BFBA9}"/>
              </a:ext>
            </a:extLst>
          </p:cNvPr>
          <p:cNvGrpSpPr/>
          <p:nvPr userDrawn="1"/>
        </p:nvGrpSpPr>
        <p:grpSpPr>
          <a:xfrm>
            <a:off x="809762" y="6136023"/>
            <a:ext cx="6090405" cy="485840"/>
            <a:chOff x="324323" y="8850516"/>
            <a:chExt cx="5989657" cy="477803"/>
          </a:xfrm>
        </p:grpSpPr>
        <p:sp>
          <p:nvSpPr>
            <p:cNvPr id="10" name="object 12">
              <a:extLst>
                <a:ext uri="{FF2B5EF4-FFF2-40B4-BE49-F238E27FC236}">
                  <a16:creationId xmlns:a16="http://schemas.microsoft.com/office/drawing/2014/main" id="{A9494A99-4475-5D39-A9B1-FCDA611AD2BA}"/>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612C988-E113-85DB-23D8-70781B2DD209}"/>
                </a:ext>
              </a:extLst>
            </p:cNvPr>
            <p:cNvPicPr>
              <a:picLocks noChangeAspect="1"/>
            </p:cNvPicPr>
            <p:nvPr/>
          </p:nvPicPr>
          <p:blipFill>
            <a:blip r:embed="rId3"/>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0D60672-3814-FD72-E5D1-EB775BFF6165}"/>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4" name="Picture Placeholder 4">
            <a:extLst>
              <a:ext uri="{FF2B5EF4-FFF2-40B4-BE49-F238E27FC236}">
                <a16:creationId xmlns:a16="http://schemas.microsoft.com/office/drawing/2014/main" id="{6B446D18-4F9A-555F-8C22-D44927E2B81C}"/>
              </a:ext>
            </a:extLst>
          </p:cNvPr>
          <p:cNvSpPr>
            <a:spLocks noGrp="1"/>
          </p:cNvSpPr>
          <p:nvPr>
            <p:ph type="pic" sz="quarter" idx="10"/>
          </p:nvPr>
        </p:nvSpPr>
        <p:spPr>
          <a:xfrm>
            <a:off x="433137" y="577515"/>
            <a:ext cx="5855368" cy="4921840"/>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13" name="Picture 12">
            <a:extLst>
              <a:ext uri="{FF2B5EF4-FFF2-40B4-BE49-F238E27FC236}">
                <a16:creationId xmlns:a16="http://schemas.microsoft.com/office/drawing/2014/main" id="{4EE9BB92-F41B-BC5B-4836-3D9AE58D61C4}"/>
              </a:ext>
            </a:extLst>
          </p:cNvPr>
          <p:cNvPicPr>
            <a:picLocks noChangeAspect="1"/>
          </p:cNvPicPr>
          <p:nvPr userDrawn="1"/>
        </p:nvPicPr>
        <p:blipFill>
          <a:blip r:embed="rId2"/>
          <a:stretch>
            <a:fillRect/>
          </a:stretch>
        </p:blipFill>
        <p:spPr>
          <a:xfrm>
            <a:off x="7723133" y="682192"/>
            <a:ext cx="3634678" cy="1643570"/>
          </a:xfrm>
          <a:prstGeom prst="rect">
            <a:avLst/>
          </a:prstGeom>
        </p:spPr>
      </p:pic>
      <p:pic>
        <p:nvPicPr>
          <p:cNvPr id="14" name="Picture 13">
            <a:extLst>
              <a:ext uri="{FF2B5EF4-FFF2-40B4-BE49-F238E27FC236}">
                <a16:creationId xmlns:a16="http://schemas.microsoft.com/office/drawing/2014/main" id="{9FBB969C-5FE5-1378-6A41-3122FB352FBD}"/>
              </a:ext>
            </a:extLst>
          </p:cNvPr>
          <p:cNvPicPr>
            <a:picLocks noChangeAspect="1"/>
          </p:cNvPicPr>
          <p:nvPr userDrawn="1"/>
        </p:nvPicPr>
        <p:blipFill>
          <a:blip r:embed="rId3"/>
          <a:stretch>
            <a:fillRect/>
          </a:stretch>
        </p:blipFill>
        <p:spPr>
          <a:xfrm>
            <a:off x="9623515" y="6148251"/>
            <a:ext cx="2196197" cy="489032"/>
          </a:xfrm>
          <a:prstGeom prst="rect">
            <a:avLst/>
          </a:prstGeom>
        </p:spPr>
      </p:pic>
      <p:sp>
        <p:nvSpPr>
          <p:cNvPr id="15" name="Text Placeholder 32">
            <a:extLst>
              <a:ext uri="{FF2B5EF4-FFF2-40B4-BE49-F238E27FC236}">
                <a16:creationId xmlns:a16="http://schemas.microsoft.com/office/drawing/2014/main" id="{7F03B37A-1E6B-EA66-7065-9F4B818F0613}"/>
              </a:ext>
            </a:extLst>
          </p:cNvPr>
          <p:cNvSpPr>
            <a:spLocks noGrp="1"/>
          </p:cNvSpPr>
          <p:nvPr>
            <p:ph type="body" sz="quarter" idx="62" hasCustomPrompt="1"/>
          </p:nvPr>
        </p:nvSpPr>
        <p:spPr>
          <a:xfrm>
            <a:off x="5742695" y="3487678"/>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16" name="Text Placeholder 32">
            <a:extLst>
              <a:ext uri="{FF2B5EF4-FFF2-40B4-BE49-F238E27FC236}">
                <a16:creationId xmlns:a16="http://schemas.microsoft.com/office/drawing/2014/main" id="{3BC05C13-434B-FCEF-87CC-7BE3E2C6DD8A}"/>
              </a:ext>
            </a:extLst>
          </p:cNvPr>
          <p:cNvSpPr>
            <a:spLocks noGrp="1"/>
          </p:cNvSpPr>
          <p:nvPr>
            <p:ph type="body" sz="quarter" idx="63" hasCustomPrompt="1"/>
          </p:nvPr>
        </p:nvSpPr>
        <p:spPr>
          <a:xfrm>
            <a:off x="5714900" y="4269998"/>
            <a:ext cx="3364931"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spTree>
    <p:extLst>
      <p:ext uri="{BB962C8B-B14F-4D97-AF65-F5344CB8AC3E}">
        <p14:creationId xmlns:p14="http://schemas.microsoft.com/office/powerpoint/2010/main" val="31112630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Photo Slid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446189" y="1454956"/>
            <a:ext cx="6857999" cy="3948093"/>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838054" y="1874430"/>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609152" y="1874430"/>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838054" y="233601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609152" y="233601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838054" y="2761963"/>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609152" y="2761963"/>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838054" y="317472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609152" y="317472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838054" y="3601091"/>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609152" y="3601091"/>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853601" y="4045032"/>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624699" y="4045032"/>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853601" y="452929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624699" y="452929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460240" y="596921"/>
            <a:ext cx="2211054"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TABLE OF</a:t>
            </a:r>
          </a:p>
        </p:txBody>
      </p:sp>
      <p:sp>
        <p:nvSpPr>
          <p:cNvPr id="6" name="Text Placeholder 32">
            <a:extLst>
              <a:ext uri="{FF2B5EF4-FFF2-40B4-BE49-F238E27FC236}">
                <a16:creationId xmlns:a16="http://schemas.microsoft.com/office/drawing/2014/main" id="{56579B41-D929-2BEC-7179-37D34888E5A7}"/>
              </a:ext>
            </a:extLst>
          </p:cNvPr>
          <p:cNvSpPr>
            <a:spLocks noGrp="1"/>
          </p:cNvSpPr>
          <p:nvPr>
            <p:ph type="body" sz="quarter" idx="63" hasCustomPrompt="1"/>
          </p:nvPr>
        </p:nvSpPr>
        <p:spPr>
          <a:xfrm>
            <a:off x="432445" y="1379241"/>
            <a:ext cx="2444726"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CONTENTS</a:t>
            </a:r>
          </a:p>
        </p:txBody>
      </p:sp>
      <p:grpSp>
        <p:nvGrpSpPr>
          <p:cNvPr id="75" name="Group 74">
            <a:extLst>
              <a:ext uri="{FF2B5EF4-FFF2-40B4-BE49-F238E27FC236}">
                <a16:creationId xmlns:a16="http://schemas.microsoft.com/office/drawing/2014/main" id="{955FF89E-2810-5977-3AD9-E65D5EE94D05}"/>
              </a:ext>
            </a:extLst>
          </p:cNvPr>
          <p:cNvGrpSpPr/>
          <p:nvPr userDrawn="1"/>
        </p:nvGrpSpPr>
        <p:grpSpPr>
          <a:xfrm>
            <a:off x="4782673" y="5615761"/>
            <a:ext cx="6090405" cy="485840"/>
            <a:chOff x="324323" y="8850516"/>
            <a:chExt cx="5989657" cy="477803"/>
          </a:xfrm>
        </p:grpSpPr>
        <p:sp>
          <p:nvSpPr>
            <p:cNvPr id="76" name="object 12">
              <a:extLst>
                <a:ext uri="{FF2B5EF4-FFF2-40B4-BE49-F238E27FC236}">
                  <a16:creationId xmlns:a16="http://schemas.microsoft.com/office/drawing/2014/main" id="{2C6C8EA1-8DEC-4834-CACB-274C971D5A3F}"/>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77" name="Picture 76">
              <a:extLst>
                <a:ext uri="{FF2B5EF4-FFF2-40B4-BE49-F238E27FC236}">
                  <a16:creationId xmlns:a16="http://schemas.microsoft.com/office/drawing/2014/main" id="{CB8DFF12-DFFD-C488-29B6-0D2AB9F66F25}"/>
                </a:ext>
              </a:extLst>
            </p:cNvPr>
            <p:cNvPicPr>
              <a:picLocks noChangeAspect="1"/>
            </p:cNvPicPr>
            <p:nvPr/>
          </p:nvPicPr>
          <p:blipFill>
            <a:blip r:embed="rId2"/>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1770488" y="141436"/>
            <a:ext cx="3677237" cy="7218220"/>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639852" y="0"/>
            <a:ext cx="4611021" cy="2513490"/>
          </a:xfrm>
          <a:prstGeom prst="rect">
            <a:avLst/>
          </a:prstGeom>
          <a:effectLst>
            <a:glow rad="127000">
              <a:srgbClr val="414141"/>
            </a:glow>
          </a:effectLst>
        </p:spPr>
        <p:txBody>
          <a:bodyPr>
            <a:noAutofit/>
          </a:bodyPr>
          <a:lstStyle>
            <a:lvl1pPr marL="0" indent="0" algn="l">
              <a:buNone/>
              <a:defRPr sz="15000" b="1">
                <a:solidFill>
                  <a:srgbClr val="111E46"/>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6352050" y="3505573"/>
            <a:ext cx="2053233"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a:t>
            </a:r>
          </a:p>
        </p:txBody>
      </p:sp>
      <p:sp>
        <p:nvSpPr>
          <p:cNvPr id="100" name="Text Placeholder 32">
            <a:extLst>
              <a:ext uri="{FF2B5EF4-FFF2-40B4-BE49-F238E27FC236}">
                <a16:creationId xmlns:a16="http://schemas.microsoft.com/office/drawing/2014/main" id="{642D4D19-C142-A773-1BEE-670912DF9E19}"/>
              </a:ext>
            </a:extLst>
          </p:cNvPr>
          <p:cNvSpPr>
            <a:spLocks noGrp="1"/>
          </p:cNvSpPr>
          <p:nvPr>
            <p:ph type="body" sz="quarter" idx="63" hasCustomPrompt="1"/>
          </p:nvPr>
        </p:nvSpPr>
        <p:spPr>
          <a:xfrm>
            <a:off x="6324256" y="4287893"/>
            <a:ext cx="1349507"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TITLE</a:t>
            </a:r>
          </a:p>
        </p:txBody>
      </p:sp>
    </p:spTree>
    <p:extLst>
      <p:ext uri="{BB962C8B-B14F-4D97-AF65-F5344CB8AC3E}">
        <p14:creationId xmlns:p14="http://schemas.microsoft.com/office/powerpoint/2010/main" val="338712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0"/>
            <a:ext cx="12209545" cy="2147749"/>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198AB1"/>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0" y="2018965"/>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284311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E408B69-D389-CD2F-3055-DB37B7B189A9}"/>
              </a:ext>
            </a:extLst>
          </p:cNvPr>
          <p:cNvCxnSpPr/>
          <p:nvPr userDrawn="1"/>
        </p:nvCxnSpPr>
        <p:spPr>
          <a:xfrm>
            <a:off x="11701121" y="6578090"/>
            <a:ext cx="265889" cy="0"/>
          </a:xfrm>
          <a:prstGeom prst="line">
            <a:avLst/>
          </a:prstGeom>
          <a:ln>
            <a:solidFill>
              <a:srgbClr val="198A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389B47C-E53C-EE70-0EDF-BB4601FC4608}"/>
              </a:ext>
            </a:extLst>
          </p:cNvPr>
          <p:cNvPicPr>
            <a:picLocks noChangeAspect="1"/>
          </p:cNvPicPr>
          <p:nvPr userDrawn="1"/>
        </p:nvPicPr>
        <p:blipFill>
          <a:blip r:embed="rId20"/>
          <a:srcRect t="78397" r="608"/>
          <a:stretch/>
        </p:blipFill>
        <p:spPr>
          <a:xfrm rot="16200000">
            <a:off x="10917797" y="5562861"/>
            <a:ext cx="1846677" cy="181503"/>
          </a:xfrm>
          <a:prstGeom prst="rect">
            <a:avLst/>
          </a:prstGeom>
        </p:spPr>
      </p:pic>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46" r:id="rId2"/>
    <p:sldLayoutId id="2147483697" r:id="rId3"/>
    <p:sldLayoutId id="2147483683" r:id="rId4"/>
    <p:sldLayoutId id="2147483747" r:id="rId5"/>
    <p:sldLayoutId id="2147483703" r:id="rId6"/>
    <p:sldLayoutId id="2147483733" r:id="rId7"/>
    <p:sldLayoutId id="2147483744" r:id="rId8"/>
    <p:sldLayoutId id="2147483745" r:id="rId9"/>
    <p:sldLayoutId id="2147483748" r:id="rId10"/>
    <p:sldLayoutId id="2147483743" r:id="rId11"/>
    <p:sldLayoutId id="2147483741" r:id="rId12"/>
    <p:sldLayoutId id="2147483740" r:id="rId13"/>
    <p:sldLayoutId id="2147483742" r:id="rId14"/>
    <p:sldLayoutId id="2147483702" r:id="rId15"/>
    <p:sldLayoutId id="2147483700" r:id="rId16"/>
    <p:sldLayoutId id="2147483734" r:id="rId17"/>
    <p:sldLayoutId id="2147483749"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6ED3-BF57-D915-DA04-DE7D19D73ACD}"/>
            </a:ext>
          </a:extLst>
        </p:cNvPr>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322A0036-9F22-7CA1-786B-9E6747B0C3AF}"/>
              </a:ext>
            </a:extLst>
          </p:cNvPr>
          <p:cNvPicPr>
            <a:picLocks noGrp="1" noChangeAspect="1"/>
          </p:cNvPicPr>
          <p:nvPr>
            <p:ph type="pic" sz="quarter" idx="10"/>
          </p:nvPr>
        </p:nvPicPr>
        <p:blipFill>
          <a:blip r:embed="rId2"/>
          <a:srcRect t="26534" b="26534"/>
          <a:stretch/>
        </p:blipFill>
        <p:spPr/>
      </p:pic>
      <p:sp>
        <p:nvSpPr>
          <p:cNvPr id="10" name="Text Placeholder 9">
            <a:extLst>
              <a:ext uri="{FF2B5EF4-FFF2-40B4-BE49-F238E27FC236}">
                <a16:creationId xmlns:a16="http://schemas.microsoft.com/office/drawing/2014/main" id="{1E4A99CB-F1BC-720C-2CC9-D09CE981E525}"/>
              </a:ext>
            </a:extLst>
          </p:cNvPr>
          <p:cNvSpPr>
            <a:spLocks noGrp="1"/>
          </p:cNvSpPr>
          <p:nvPr>
            <p:ph type="body" sz="quarter" idx="62"/>
          </p:nvPr>
        </p:nvSpPr>
        <p:spPr/>
        <p:txBody>
          <a:bodyPr/>
          <a:lstStyle/>
          <a:p>
            <a:r>
              <a:rPr lang="en-US" dirty="0"/>
              <a:t> WELCOME TO </a:t>
            </a:r>
          </a:p>
        </p:txBody>
      </p:sp>
      <p:sp>
        <p:nvSpPr>
          <p:cNvPr id="11" name="Text Placeholder 10">
            <a:extLst>
              <a:ext uri="{FF2B5EF4-FFF2-40B4-BE49-F238E27FC236}">
                <a16:creationId xmlns:a16="http://schemas.microsoft.com/office/drawing/2014/main" id="{96835238-CB0E-893F-0C14-6CD7621D8A6D}"/>
              </a:ext>
            </a:extLst>
          </p:cNvPr>
          <p:cNvSpPr>
            <a:spLocks noGrp="1"/>
          </p:cNvSpPr>
          <p:nvPr>
            <p:ph type="body" sz="quarter" idx="63"/>
          </p:nvPr>
        </p:nvSpPr>
        <p:spPr/>
        <p:txBody>
          <a:bodyPr/>
          <a:lstStyle/>
          <a:p>
            <a:r>
              <a:rPr lang="en-US"/>
              <a:t> OUR PROJECT</a:t>
            </a:r>
          </a:p>
        </p:txBody>
      </p:sp>
      <p:sp>
        <p:nvSpPr>
          <p:cNvPr id="112" name="Oval 111">
            <a:extLst>
              <a:ext uri="{FF2B5EF4-FFF2-40B4-BE49-F238E27FC236}">
                <a16:creationId xmlns:a16="http://schemas.microsoft.com/office/drawing/2014/main" id="{71868E31-B7BC-FF64-6AE8-1D3D8A551AC9}"/>
              </a:ext>
            </a:extLst>
          </p:cNvPr>
          <p:cNvSpPr/>
          <p:nvPr/>
        </p:nvSpPr>
        <p:spPr>
          <a:xfrm>
            <a:off x="851338" y="1708281"/>
            <a:ext cx="895932" cy="895932"/>
          </a:xfrm>
          <a:prstGeom prst="ellipse">
            <a:avLst/>
          </a:prstGeom>
          <a:solidFill>
            <a:srgbClr val="4DBD98">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aphic 4">
            <a:extLst>
              <a:ext uri="{FF2B5EF4-FFF2-40B4-BE49-F238E27FC236}">
                <a16:creationId xmlns:a16="http://schemas.microsoft.com/office/drawing/2014/main" id="{A663ACB2-F142-3E77-D9A7-2E7CC8C4D20B}"/>
              </a:ext>
            </a:extLst>
          </p:cNvPr>
          <p:cNvGrpSpPr/>
          <p:nvPr/>
        </p:nvGrpSpPr>
        <p:grpSpPr>
          <a:xfrm>
            <a:off x="10199742" y="3752194"/>
            <a:ext cx="2641612" cy="2639151"/>
            <a:chOff x="1782854" y="3591929"/>
            <a:chExt cx="742307" cy="741615"/>
          </a:xfrm>
          <a:solidFill>
            <a:srgbClr val="FFD168">
              <a:alpha val="62000"/>
            </a:srgbClr>
          </a:solidFill>
        </p:grpSpPr>
        <p:sp>
          <p:nvSpPr>
            <p:cNvPr id="114" name="Freeform 113">
              <a:extLst>
                <a:ext uri="{FF2B5EF4-FFF2-40B4-BE49-F238E27FC236}">
                  <a16:creationId xmlns:a16="http://schemas.microsoft.com/office/drawing/2014/main" id="{3F9D8E2A-C259-96FB-3970-DEF29E807D55}"/>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85FB847-9FDF-78C8-5EDD-727E6F923BE7}"/>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A9E3DC43-62F6-3260-2A14-015AADAEE5BB}"/>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ADACE37-1DDA-FF15-8A2C-FF855D89B0E2}"/>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D82BBA7B-11AF-4B53-F4EA-D76F8E5CBC7F}"/>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DC830429-DFE5-88BA-CDED-9233EA26CB91}"/>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FAA3425A-7147-54D0-6255-40EC85A87D47}"/>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11CC79D7-8452-D2CB-9E62-5B414A61A614}"/>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C45907B-A23C-D643-6521-20294090C984}"/>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9E3762-F6AB-109A-A4EE-F02A5FF27147}"/>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79D059-624B-4CDA-94D2-9A332AFC5FD7}"/>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AA6E8CA-8D5E-A6A0-EA9E-944BD082DDDB}"/>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81DD64-5ABF-344A-ED9B-CC8D58DF7136}"/>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77C7AEC-C832-CCC1-6CB2-1183CD62DC76}"/>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6F54F44-F1C7-7E08-F908-C572A747BF16}"/>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BF9B6EE-A0F5-4B4A-7F39-8BA9B1A018D5}"/>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F95FD04-365B-DCA1-004C-E9FDEB5CD8B5}"/>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C5F0691-990A-9C4C-7381-B98FCE65E1B1}"/>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918CAE0-7C5D-5828-4FF2-3B697A35C89B}"/>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4038B80F-A39D-81BF-5536-8D8844D6B15F}"/>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458A8DC-B97A-CE3B-EC0B-3CCEE1A59095}"/>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D642D16-82A3-1F9C-E103-9662A82DBAF8}"/>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4F3EE20-BAB5-C766-5AF0-ECCD46EA22F3}"/>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AA81F46-68F4-19F3-A8BA-D2703F70D6A8}"/>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
        <p:nvSpPr>
          <p:cNvPr id="2" name="Text Placeholder 7">
            <a:extLst>
              <a:ext uri="{FF2B5EF4-FFF2-40B4-BE49-F238E27FC236}">
                <a16:creationId xmlns:a16="http://schemas.microsoft.com/office/drawing/2014/main" id="{48E06359-E786-DC21-FDF9-FE8E5CD6A5D7}"/>
              </a:ext>
            </a:extLst>
          </p:cNvPr>
          <p:cNvSpPr txBox="1">
            <a:spLocks/>
          </p:cNvSpPr>
          <p:nvPr/>
        </p:nvSpPr>
        <p:spPr>
          <a:xfrm>
            <a:off x="8522334" y="5324469"/>
            <a:ext cx="3695002" cy="596287"/>
          </a:xfrm>
          <a:prstGeom prst="rect">
            <a:avLst/>
          </a:prstGeom>
          <a:solidFill>
            <a:srgbClr val="198AB1"/>
          </a:solidFill>
        </p:spPr>
        <p:txBody>
          <a:bodyPr anchor="ctr">
            <a:noAutofit/>
          </a:bodyPr>
          <a:lstStyle>
            <a:lvl1pPr marL="20638" indent="-20638" algn="ctr" defTabSz="2073036" rtl="0" eaLnBrk="1" latinLnBrk="0" hangingPunct="1">
              <a:lnSpc>
                <a:spcPts val="3447"/>
              </a:lnSpc>
              <a:spcBef>
                <a:spcPts val="0"/>
              </a:spcBef>
              <a:buFont typeface="Arial" panose="020B0604020202020204" pitchFamily="34" charset="0"/>
              <a:buNone/>
              <a:tabLst>
                <a:tab pos="2970213" algn="l"/>
                <a:tab pos="3055938" algn="l"/>
              </a:tabLst>
              <a:defRPr sz="3175"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49818"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2pPr>
            <a:lvl3pPr marL="699636"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3pPr>
            <a:lvl4pPr marL="1049454"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4pPr>
            <a:lvl5pPr marL="1399273"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n-US" sz="2600" dirty="0"/>
              <a:t>www.memory-makers.eu</a:t>
            </a:r>
            <a:endParaRPr lang="en-US" sz="2600" b="0" dirty="0"/>
          </a:p>
        </p:txBody>
      </p:sp>
      <p:sp>
        <p:nvSpPr>
          <p:cNvPr id="4" name="TextBox 3">
            <a:extLst>
              <a:ext uri="{FF2B5EF4-FFF2-40B4-BE49-F238E27FC236}">
                <a16:creationId xmlns:a16="http://schemas.microsoft.com/office/drawing/2014/main" id="{C90C60C0-329D-DABE-AE45-2D4F97DAEAB4}"/>
              </a:ext>
            </a:extLst>
          </p:cNvPr>
          <p:cNvSpPr txBox="1"/>
          <p:nvPr/>
        </p:nvSpPr>
        <p:spPr>
          <a:xfrm>
            <a:off x="3487373" y="6102300"/>
            <a:ext cx="6421270" cy="461665"/>
          </a:xfrm>
          <a:prstGeom prst="rect">
            <a:avLst/>
          </a:prstGeom>
          <a:noFill/>
        </p:spPr>
        <p:txBody>
          <a:bodyPr wrap="square">
            <a:spAutoFit/>
          </a:bodyPr>
          <a:lstStyle/>
          <a:p>
            <a:r>
              <a:rPr lang="en-GB" sz="1200" b="1" dirty="0">
                <a:latin typeface="Calibri" panose="020F0502020204030204" pitchFamily="34" charset="0"/>
                <a:ea typeface="Calibri" panose="020F0502020204030204" pitchFamily="34" charset="0"/>
                <a:cs typeface="Calibri" panose="020F0502020204030204" pitchFamily="34" charset="0"/>
              </a:rPr>
              <a:t>Memory Makers</a:t>
            </a:r>
            <a:r>
              <a:rPr lang="en-GB" sz="1200" dirty="0">
                <a:latin typeface="Calibri" panose="020F0502020204030204" pitchFamily="34" charset="0"/>
                <a:ea typeface="Calibri" panose="020F0502020204030204" pitchFamily="34" charset="0"/>
                <a:cs typeface="Calibri" panose="020F0502020204030204" pitchFamily="34" charset="0"/>
              </a:rPr>
              <a:t> | Project No. 101196478</a:t>
            </a:r>
            <a:br>
              <a:rPr lang="en-GB" sz="1200" dirty="0">
                <a:latin typeface="Calibri" panose="020F0502020204030204" pitchFamily="34" charset="0"/>
                <a:ea typeface="Calibri" panose="020F0502020204030204" pitchFamily="34" charset="0"/>
                <a:cs typeface="Calibri" panose="020F0502020204030204" pitchFamily="34" charset="0"/>
              </a:rPr>
            </a:br>
            <a:r>
              <a:rPr lang="en-GB" sz="1200" dirty="0">
                <a:latin typeface="Calibri" panose="020F0502020204030204" pitchFamily="34" charset="0"/>
                <a:ea typeface="Calibri" panose="020F0502020204030204" pitchFamily="34" charset="0"/>
                <a:cs typeface="Calibri" panose="020F0502020204030204" pitchFamily="34" charset="0"/>
              </a:rPr>
              <a:t>Funded under the </a:t>
            </a:r>
            <a:r>
              <a:rPr lang="en-GB" sz="1200" i="1" dirty="0">
                <a:latin typeface="Calibri" panose="020F0502020204030204" pitchFamily="34" charset="0"/>
                <a:ea typeface="Calibri" panose="020F0502020204030204" pitchFamily="34" charset="0"/>
                <a:cs typeface="Calibri" panose="020F0502020204030204" pitchFamily="34" charset="0"/>
              </a:rPr>
              <a:t>Citizens, Equality, Rights and Values</a:t>
            </a:r>
            <a:r>
              <a:rPr lang="en-GB" sz="1200" dirty="0">
                <a:latin typeface="Calibri" panose="020F0502020204030204" pitchFamily="34" charset="0"/>
                <a:ea typeface="Calibri" panose="020F0502020204030204" pitchFamily="34" charset="0"/>
                <a:cs typeface="Calibri" panose="020F0502020204030204" pitchFamily="34" charset="0"/>
              </a:rPr>
              <a:t> programme (CERV)</a:t>
            </a:r>
            <a:endParaRPr lang="en-IE"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star&#10;&#10;AI-generated content may be incorrect.">
            <a:extLst>
              <a:ext uri="{FF2B5EF4-FFF2-40B4-BE49-F238E27FC236}">
                <a16:creationId xmlns:a16="http://schemas.microsoft.com/office/drawing/2014/main" id="{B629476D-B7B5-57A1-52B1-6F2C75E6F058}"/>
              </a:ext>
            </a:extLst>
          </p:cNvPr>
          <p:cNvPicPr>
            <a:picLocks noChangeAspect="1"/>
          </p:cNvPicPr>
          <p:nvPr/>
        </p:nvPicPr>
        <p:blipFill>
          <a:blip r:embed="rId3"/>
          <a:stretch>
            <a:fillRect/>
          </a:stretch>
        </p:blipFill>
        <p:spPr>
          <a:xfrm>
            <a:off x="3190598" y="294035"/>
            <a:ext cx="3029416" cy="1756096"/>
          </a:xfrm>
          <a:prstGeom prst="rect">
            <a:avLst/>
          </a:prstGeom>
        </p:spPr>
      </p:pic>
    </p:spTree>
    <p:extLst>
      <p:ext uri="{BB962C8B-B14F-4D97-AF65-F5344CB8AC3E}">
        <p14:creationId xmlns:p14="http://schemas.microsoft.com/office/powerpoint/2010/main" val="266241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7D77-2396-3A0D-D53B-FBEF04163CE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2E635F8-5BE5-BC68-9B9F-4C101570DB6A}"/>
              </a:ext>
            </a:extLst>
          </p:cNvPr>
          <p:cNvSpPr>
            <a:spLocks noGrp="1"/>
          </p:cNvSpPr>
          <p:nvPr>
            <p:ph type="body" sz="quarter" idx="48"/>
          </p:nvPr>
        </p:nvSpPr>
        <p:spPr>
          <a:xfrm>
            <a:off x="614404" y="2588239"/>
            <a:ext cx="10963192" cy="3933404"/>
          </a:xfrm>
        </p:spPr>
        <p:txBody>
          <a:bodyPr/>
          <a:lstStyle/>
          <a:p>
            <a:r>
              <a:rPr lang="en-GB" b="1" dirty="0"/>
              <a:t>Isuf Halimi </a:t>
            </a:r>
            <a:r>
              <a:rPr lang="en-GB" dirty="0"/>
              <a:t>is the Director of the European Centre for Human Rights, lead of the project Memory Makers, and webinar host through ECHR.</a:t>
            </a:r>
          </a:p>
          <a:p>
            <a:endParaRPr lang="en-GB" dirty="0"/>
          </a:p>
          <a:p>
            <a:r>
              <a:rPr lang="en-GB" b="1" dirty="0"/>
              <a:t>Ece Ciftci </a:t>
            </a:r>
            <a:r>
              <a:rPr lang="en-GB" dirty="0"/>
              <a:t>is a member of the</a:t>
            </a:r>
            <a:r>
              <a:rPr lang="en-GB" b="1" dirty="0"/>
              <a:t> </a:t>
            </a:r>
            <a:r>
              <a:rPr lang="en-GB" dirty="0" err="1"/>
              <a:t>SosyalBen</a:t>
            </a:r>
            <a:r>
              <a:rPr lang="en-GB" dirty="0"/>
              <a:t> Foundation &amp; Standing Committee Member, Conference of INGOs, and expert on youth leadership for inclusion.</a:t>
            </a:r>
          </a:p>
          <a:p>
            <a:endParaRPr lang="en-GB" dirty="0"/>
          </a:p>
          <a:p>
            <a:r>
              <a:rPr lang="en-GB" b="1" dirty="0"/>
              <a:t>Piotr Sadowski </a:t>
            </a:r>
            <a:r>
              <a:rPr lang="en-GB" dirty="0"/>
              <a:t>is the Vice President of the Conference of INGOs and Secretary General. Part of </a:t>
            </a:r>
            <a:r>
              <a:rPr lang="en-GB" dirty="0" err="1"/>
              <a:t>Volonteurope</a:t>
            </a:r>
            <a:r>
              <a:rPr lang="en-GB" dirty="0"/>
              <a:t> an amplifying civil society and youth voices organization.</a:t>
            </a:r>
          </a:p>
          <a:p>
            <a:endParaRPr lang="en-GB" dirty="0"/>
          </a:p>
          <a:p>
            <a:pPr marL="342900" indent="-342900">
              <a:buFont typeface="Wingdings" panose="05000000000000000000" pitchFamily="2" charset="2"/>
              <a:buChar char="ü"/>
            </a:pPr>
            <a:endParaRPr lang="en-GB" dirty="0"/>
          </a:p>
          <a:p>
            <a:endParaRPr lang="en-US" dirty="0"/>
          </a:p>
          <a:p>
            <a:endParaRPr lang="en-US" dirty="0"/>
          </a:p>
        </p:txBody>
      </p:sp>
      <p:sp>
        <p:nvSpPr>
          <p:cNvPr id="3" name="Text Placeholder 2">
            <a:extLst>
              <a:ext uri="{FF2B5EF4-FFF2-40B4-BE49-F238E27FC236}">
                <a16:creationId xmlns:a16="http://schemas.microsoft.com/office/drawing/2014/main" id="{983019C4-E80F-9E54-125E-16DDCD839F49}"/>
              </a:ext>
            </a:extLst>
          </p:cNvPr>
          <p:cNvSpPr>
            <a:spLocks noGrp="1"/>
          </p:cNvSpPr>
          <p:nvPr>
            <p:ph type="body" sz="quarter" idx="62"/>
          </p:nvPr>
        </p:nvSpPr>
        <p:spPr>
          <a:xfrm>
            <a:off x="-8011" y="578092"/>
            <a:ext cx="4616106" cy="671785"/>
          </a:xfrm>
          <a:solidFill>
            <a:srgbClr val="FFC000"/>
          </a:solidFill>
        </p:spPr>
        <p:txBody>
          <a:bodyPr/>
          <a:lstStyle/>
          <a:p>
            <a:r>
              <a:rPr lang="en-US" dirty="0"/>
              <a:t>THE EXPERTS</a:t>
            </a:r>
          </a:p>
        </p:txBody>
      </p:sp>
      <p:grpSp>
        <p:nvGrpSpPr>
          <p:cNvPr id="40" name="Graphic 4">
            <a:extLst>
              <a:ext uri="{FF2B5EF4-FFF2-40B4-BE49-F238E27FC236}">
                <a16:creationId xmlns:a16="http://schemas.microsoft.com/office/drawing/2014/main" id="{147938E7-EC5A-544F-7B0E-D78D075038BA}"/>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FDD36FC0-0FB7-BACD-D654-41B49D78FD59}"/>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FDBC833-8DFD-AD2E-18EC-8F42931B7534}"/>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6E237EB-42C5-CC91-37EC-6E5B8689BFF6}"/>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6045B1-B12C-D68A-FC9C-79B110C063F3}"/>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EDB10B-28E4-04FD-590F-67613FFAA64E}"/>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D385BCA-12F9-F3A0-4A1E-B7312E111ADE}"/>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96A74CE-2C1B-74AA-CF0A-773146D7D299}"/>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24373BC-2130-75C8-D18F-C85BA1BF5016}"/>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6E2F30A-8D4D-A215-F0FD-F3213DEF05F5}"/>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611302-3651-1174-FD91-AEC41960F9CB}"/>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6CBAF42-6C0B-CE85-3676-B7FFB7DE0634}"/>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43074E2-8291-A53B-12F3-371C33FE4273}"/>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4F35E8E-F99E-5C2C-464A-B53E96D24B67}"/>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E933DBF-5969-44D0-0F20-6BAF5AC27CD0}"/>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1F2F61D-C524-2E98-8B50-21BFDB3CC1A8}"/>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31FAC71-ABE0-8FD3-980B-E44199CE02AC}"/>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2638DD3E-4435-3B9A-5FE3-CAB44CC7EEB5}"/>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8A9A461-E7EB-17D2-6948-2F817D92F6A5}"/>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A9FFE97-1C82-8900-DF5A-56374DD4418C}"/>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25FD615-0E48-90C4-33F5-562A477C9E38}"/>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111A8CE-15B6-FB0F-3AC7-9EAB815BF688}"/>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99E8A4-69D6-88C3-3BB3-62159BBB1F72}"/>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63319E-1FD2-AD09-1E48-18ED751495E7}"/>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CCBBDA-8F8B-B114-E9BE-1CC34BE7E291}"/>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329579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8940-0307-B778-D76F-39CE9747AC8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FB5B766-4C9A-CFA1-30BA-8D24B7318FD2}"/>
              </a:ext>
            </a:extLst>
          </p:cNvPr>
          <p:cNvSpPr>
            <a:spLocks noGrp="1"/>
          </p:cNvSpPr>
          <p:nvPr>
            <p:ph type="body" sz="quarter" idx="48"/>
          </p:nvPr>
        </p:nvSpPr>
        <p:spPr>
          <a:xfrm>
            <a:off x="614404" y="2588239"/>
            <a:ext cx="10963192" cy="3933404"/>
          </a:xfrm>
        </p:spPr>
        <p:txBody>
          <a:bodyPr/>
          <a:lstStyle/>
          <a:p>
            <a:r>
              <a:rPr lang="en-GB" b="1" dirty="0"/>
              <a:t>Nazarii Boiarskyi </a:t>
            </a:r>
            <a:r>
              <a:rPr lang="en-GB" dirty="0"/>
              <a:t>is a</a:t>
            </a:r>
            <a:r>
              <a:rPr lang="en-GB" b="1" dirty="0"/>
              <a:t> </a:t>
            </a:r>
            <a:r>
              <a:rPr lang="en-GB" dirty="0"/>
              <a:t>Human Rights defender, and head of the Democratic Initiatives Incubator which is a testimony on the lived reality of Ukrainian youth under war.</a:t>
            </a:r>
          </a:p>
          <a:p>
            <a:endParaRPr lang="en-GB" dirty="0"/>
          </a:p>
          <a:p>
            <a:r>
              <a:rPr lang="en-GB" b="1" dirty="0"/>
              <a:t>Elena Perotti </a:t>
            </a:r>
            <a:r>
              <a:rPr lang="en-GB" dirty="0"/>
              <a:t>is the Executive Director of WAN-IFRA an organisation addressing gender based online hate speech.</a:t>
            </a:r>
          </a:p>
          <a:p>
            <a:endParaRPr lang="en-GB" dirty="0"/>
          </a:p>
          <a:p>
            <a:r>
              <a:rPr lang="en-GB" b="1" dirty="0"/>
              <a:t>ATRC Kosovo </a:t>
            </a:r>
            <a:r>
              <a:rPr lang="en-GB" dirty="0"/>
              <a:t>is an advocacy training and resource centre sharing strategies for youth digital engagement against hate speech.</a:t>
            </a:r>
          </a:p>
          <a:p>
            <a:endParaRPr lang="en-GB" dirty="0"/>
          </a:p>
          <a:p>
            <a:r>
              <a:rPr lang="en-GB" b="1" dirty="0"/>
              <a:t>Irena Topalli </a:t>
            </a:r>
            <a:r>
              <a:rPr lang="en-GB" dirty="0"/>
              <a:t>is an Albanian youth policy expert, and</a:t>
            </a:r>
            <a:r>
              <a:rPr lang="en-GB" b="1" dirty="0"/>
              <a:t> </a:t>
            </a:r>
            <a:r>
              <a:rPr lang="en-GB" dirty="0"/>
              <a:t>knowledgeable in inclusive youth civic involvement for countering online hate speech.</a:t>
            </a:r>
          </a:p>
          <a:p>
            <a:br>
              <a:rPr lang="en-GB" dirty="0"/>
            </a:b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3D19007E-E066-6828-1979-AF666DC5F2C1}"/>
              </a:ext>
            </a:extLst>
          </p:cNvPr>
          <p:cNvSpPr>
            <a:spLocks noGrp="1"/>
          </p:cNvSpPr>
          <p:nvPr>
            <p:ph type="body" sz="quarter" idx="62"/>
          </p:nvPr>
        </p:nvSpPr>
        <p:spPr>
          <a:xfrm>
            <a:off x="-8011" y="578092"/>
            <a:ext cx="4616106" cy="671785"/>
          </a:xfrm>
          <a:solidFill>
            <a:srgbClr val="00A8F6"/>
          </a:solidFill>
        </p:spPr>
        <p:txBody>
          <a:bodyPr/>
          <a:lstStyle/>
          <a:p>
            <a:r>
              <a:rPr lang="en-US" dirty="0"/>
              <a:t>THE EXPERTS</a:t>
            </a:r>
          </a:p>
        </p:txBody>
      </p:sp>
      <p:grpSp>
        <p:nvGrpSpPr>
          <p:cNvPr id="40" name="Graphic 4">
            <a:extLst>
              <a:ext uri="{FF2B5EF4-FFF2-40B4-BE49-F238E27FC236}">
                <a16:creationId xmlns:a16="http://schemas.microsoft.com/office/drawing/2014/main" id="{697D49C8-6667-0B18-769F-693E33CC4450}"/>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92CE1948-A4EB-8620-497A-D3E041F4B278}"/>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29F974-50EA-0198-A6B8-CFB138C8E0BB}"/>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58A24CD-4838-E33B-51C0-61C8FF080A55}"/>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00D4B5E-EEF5-E9CF-2D4E-AFD2A1E1A3ED}"/>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9A35875-1C72-930B-6CBF-520F8292B20B}"/>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FB90BC8-F3A1-9680-C822-3A154EF8A1B7}"/>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E247E9-D243-D727-24ED-C3ACDE72AEE6}"/>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80F3F40-A7A6-86D3-84CA-05D47326DE63}"/>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30C18C1-AB06-C6B3-FC06-177174261EC3}"/>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839CC34-C76C-0B71-FD4E-A1B18F382CAB}"/>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7AFDDB9-6A17-AFE6-C8F7-75758BD9A5F9}"/>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A991BAB-00EC-1693-106F-81247C8686B0}"/>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991A354-5807-22C3-A4E9-BD4FC1A0FE39}"/>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CB4C691-9B94-C3FA-E6A0-B02FAC0ACABC}"/>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9F6C35D-E513-766F-B060-0164FF3D3D47}"/>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0F8EC28-B569-AA6C-A0FF-B739A061F93C}"/>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DA923AD-756A-3776-1405-F3CF4612264F}"/>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7E2842-A4BC-4D43-9F34-EB718CCE3C44}"/>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65641E6-B0B9-CF26-94E8-31FAAFE84C66}"/>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4422C4D-2CD2-9FDB-182C-3EC0F4AAB16E}"/>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FDCA594-FF2F-2C12-EA60-F2EB44764A66}"/>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C7035A8-4C75-167E-E5BD-198E6BE08876}"/>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3E4A5FC-CF7B-9DF4-4398-F727B705721D}"/>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646A72C-79F7-7D98-281A-E754AB056B59}"/>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88199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8565CE-4525-F2E9-FC1A-A11242F8FF14}"/>
              </a:ext>
            </a:extLst>
          </p:cNvPr>
          <p:cNvSpPr>
            <a:spLocks noGrp="1"/>
          </p:cNvSpPr>
          <p:nvPr>
            <p:ph type="body" sz="quarter" idx="48"/>
          </p:nvPr>
        </p:nvSpPr>
        <p:spPr/>
        <p:txBody>
          <a:bodyPr/>
          <a:lstStyle/>
          <a:p>
            <a:endParaRPr lang="en-US"/>
          </a:p>
        </p:txBody>
      </p:sp>
      <p:sp>
        <p:nvSpPr>
          <p:cNvPr id="3" name="Text Placeholder 2">
            <a:extLst>
              <a:ext uri="{FF2B5EF4-FFF2-40B4-BE49-F238E27FC236}">
                <a16:creationId xmlns:a16="http://schemas.microsoft.com/office/drawing/2014/main" id="{5177D4C4-8DE8-3381-C71D-4BE22F0466A2}"/>
              </a:ext>
            </a:extLst>
          </p:cNvPr>
          <p:cNvSpPr>
            <a:spLocks noGrp="1"/>
          </p:cNvSpPr>
          <p:nvPr>
            <p:ph type="body" sz="quarter" idx="62"/>
          </p:nvPr>
        </p:nvSpPr>
        <p:spPr/>
        <p:txBody>
          <a:bodyPr/>
          <a:lstStyle/>
          <a:p>
            <a:endParaRPr lang="en-US"/>
          </a:p>
        </p:txBody>
      </p:sp>
      <p:pic>
        <p:nvPicPr>
          <p:cNvPr id="5" name="Picture 4" descr="A blue background with yellow stars and text&#10;&#10;AI-generated content may be incorrect.">
            <a:extLst>
              <a:ext uri="{FF2B5EF4-FFF2-40B4-BE49-F238E27FC236}">
                <a16:creationId xmlns:a16="http://schemas.microsoft.com/office/drawing/2014/main" id="{922D1CB5-9D23-4FC4-DB29-7F5EBAAF5B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813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2C3ACE-FEFE-C4A1-73E7-A06621EAB290}"/>
              </a:ext>
            </a:extLst>
          </p:cNvPr>
          <p:cNvSpPr>
            <a:spLocks noGrp="1"/>
          </p:cNvSpPr>
          <p:nvPr>
            <p:ph type="body" sz="quarter" idx="62"/>
          </p:nvPr>
        </p:nvSpPr>
        <p:spPr>
          <a:xfrm>
            <a:off x="463354" y="4009100"/>
            <a:ext cx="8550723" cy="671785"/>
          </a:xfrm>
        </p:spPr>
        <p:txBody>
          <a:bodyPr/>
          <a:lstStyle/>
          <a:p>
            <a:r>
              <a:rPr lang="en-US" dirty="0"/>
              <a:t>Find out about future events by following us!</a:t>
            </a:r>
          </a:p>
        </p:txBody>
      </p:sp>
      <p:sp>
        <p:nvSpPr>
          <p:cNvPr id="5" name="Text Placeholder 4">
            <a:extLst>
              <a:ext uri="{FF2B5EF4-FFF2-40B4-BE49-F238E27FC236}">
                <a16:creationId xmlns:a16="http://schemas.microsoft.com/office/drawing/2014/main" id="{BD546FF4-8F35-7682-56FB-F00558D312AB}"/>
              </a:ext>
            </a:extLst>
          </p:cNvPr>
          <p:cNvSpPr>
            <a:spLocks noGrp="1"/>
          </p:cNvSpPr>
          <p:nvPr>
            <p:ph type="body" sz="quarter" idx="63"/>
          </p:nvPr>
        </p:nvSpPr>
        <p:spPr>
          <a:xfrm>
            <a:off x="469948" y="4846451"/>
            <a:ext cx="6053681" cy="671785"/>
          </a:xfrm>
        </p:spPr>
        <p:txBody>
          <a:bodyPr/>
          <a:lstStyle/>
          <a:p>
            <a:r>
              <a:rPr lang="en-US" dirty="0"/>
              <a:t>www.memory-makers.eu</a:t>
            </a:r>
          </a:p>
        </p:txBody>
      </p:sp>
      <p:sp>
        <p:nvSpPr>
          <p:cNvPr id="122" name="Oval 121">
            <a:extLst>
              <a:ext uri="{FF2B5EF4-FFF2-40B4-BE49-F238E27FC236}">
                <a16:creationId xmlns:a16="http://schemas.microsoft.com/office/drawing/2014/main" id="{496C340A-7434-3131-E227-D29A19D83E0B}"/>
              </a:ext>
            </a:extLst>
          </p:cNvPr>
          <p:cNvSpPr/>
          <p:nvPr/>
        </p:nvSpPr>
        <p:spPr>
          <a:xfrm>
            <a:off x="409903" y="667758"/>
            <a:ext cx="895932" cy="895932"/>
          </a:xfrm>
          <a:prstGeom prst="ellipse">
            <a:avLst/>
          </a:prstGeom>
          <a:solidFill>
            <a:srgbClr val="198AB1">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aphic 4">
            <a:extLst>
              <a:ext uri="{FF2B5EF4-FFF2-40B4-BE49-F238E27FC236}">
                <a16:creationId xmlns:a16="http://schemas.microsoft.com/office/drawing/2014/main" id="{88D7DAA4-CDA4-CC80-8E11-A620CF6524EF}"/>
              </a:ext>
            </a:extLst>
          </p:cNvPr>
          <p:cNvGrpSpPr/>
          <p:nvPr/>
        </p:nvGrpSpPr>
        <p:grpSpPr>
          <a:xfrm>
            <a:off x="10871194" y="3484181"/>
            <a:ext cx="2641612" cy="2639151"/>
            <a:chOff x="1782854" y="3591929"/>
            <a:chExt cx="742307" cy="741615"/>
          </a:xfrm>
          <a:solidFill>
            <a:srgbClr val="FFD168">
              <a:alpha val="62000"/>
            </a:srgbClr>
          </a:solidFill>
        </p:grpSpPr>
        <p:sp>
          <p:nvSpPr>
            <p:cNvPr id="130" name="Freeform 129">
              <a:extLst>
                <a:ext uri="{FF2B5EF4-FFF2-40B4-BE49-F238E27FC236}">
                  <a16:creationId xmlns:a16="http://schemas.microsoft.com/office/drawing/2014/main" id="{D58806B7-3E28-BAE0-50F2-9CE51A8ED59A}"/>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FD1AE46-7182-6DCB-2F3C-45B2314D9F1E}"/>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6CFECE8-16DE-FF31-CC14-BE2543BEDC1F}"/>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B086ACB-DCE7-1193-E837-AC6F34314AD3}"/>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C1C38A5-1A9F-C677-81CA-C68341A427DA}"/>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B9AE86B5-034F-F0B5-3310-D07944B9C448}"/>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AA1E50A-29FF-59F9-7CE8-DBFA61277E0C}"/>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9DDC8E4-5C2B-5D0D-19CF-68844D45D98C}"/>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4CD5DD1-390E-6EDC-6B54-C7BBBC77487E}"/>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7DA3DBD-BFB3-7BFF-ABEE-D0B867B7B6DF}"/>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136626A3-D459-434B-B3A1-E640B01A3318}"/>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6D6C974-695C-0461-1A56-E3866F6A3663}"/>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BBE69F3-BB8F-BA99-447B-EF941E587AA8}"/>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5CEF1E1-B741-7EDB-19F7-0300E91B13D7}"/>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411C269-101A-492D-6B42-B3AB19F68681}"/>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C0C1071-E2A7-B880-305E-5EEF6E4C240B}"/>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0289766-FAF8-18C9-0FAC-E7A7FC26EF9B}"/>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0129B7E7-8916-3EF1-DAE8-05823E5FBB76}"/>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104086D8-E052-CE4F-AE33-FA63ECC902CF}"/>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D01AA34-DB83-12F3-7B7B-08CA705325D9}"/>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EAAA97CE-047D-7F2C-88B1-C95ADBA79F23}"/>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83F6B771-EB80-C38B-2922-699919DAAAC2}"/>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DD1B28C-EA43-FF0A-9411-D705E356EC55}"/>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378BB153-0DE0-39F4-041B-544BDD2E4F76}"/>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pic>
        <p:nvPicPr>
          <p:cNvPr id="3" name="Picture 2" descr="A person looking at a computer&#10;&#10;AI-generated content may be incorrect.">
            <a:extLst>
              <a:ext uri="{FF2B5EF4-FFF2-40B4-BE49-F238E27FC236}">
                <a16:creationId xmlns:a16="http://schemas.microsoft.com/office/drawing/2014/main" id="{DD631E2C-1F96-8756-02BB-78BDB4BAC460}"/>
              </a:ext>
            </a:extLst>
          </p:cNvPr>
          <p:cNvPicPr>
            <a:picLocks noChangeAspect="1"/>
          </p:cNvPicPr>
          <p:nvPr/>
        </p:nvPicPr>
        <p:blipFill>
          <a:blip r:embed="rId2"/>
          <a:stretch>
            <a:fillRect/>
          </a:stretch>
        </p:blipFill>
        <p:spPr>
          <a:xfrm>
            <a:off x="-278168" y="384092"/>
            <a:ext cx="7906875" cy="3187415"/>
          </a:xfrm>
          <a:prstGeom prst="rect">
            <a:avLst/>
          </a:prstGeom>
        </p:spPr>
      </p:pic>
    </p:spTree>
    <p:extLst>
      <p:ext uri="{BB962C8B-B14F-4D97-AF65-F5344CB8AC3E}">
        <p14:creationId xmlns:p14="http://schemas.microsoft.com/office/powerpoint/2010/main" val="429139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A25426EF-250B-F74B-A1E5-AAB2DD643641}"/>
              </a:ext>
            </a:extLst>
          </p:cNvPr>
          <p:cNvSpPr>
            <a:spLocks noGrp="1"/>
          </p:cNvSpPr>
          <p:nvPr>
            <p:ph type="body" sz="quarter" idx="66"/>
          </p:nvPr>
        </p:nvSpPr>
        <p:spPr>
          <a:xfrm>
            <a:off x="967635" y="3352336"/>
            <a:ext cx="10305415" cy="685350"/>
          </a:xfrm>
        </p:spPr>
        <p:txBody>
          <a:bodyPr/>
          <a:lstStyle/>
          <a:p>
            <a:endParaRPr lang="en-US" dirty="0"/>
          </a:p>
          <a:p>
            <a:r>
              <a:rPr lang="en-US" dirty="0"/>
              <a:t>YOUTH DRIVING THE FUTURE OF REMEMBRANCE</a:t>
            </a:r>
          </a:p>
          <a:p>
            <a:endParaRPr lang="en-US" dirty="0"/>
          </a:p>
        </p:txBody>
      </p:sp>
      <p:grpSp>
        <p:nvGrpSpPr>
          <p:cNvPr id="59" name="Graphic 4">
            <a:extLst>
              <a:ext uri="{FF2B5EF4-FFF2-40B4-BE49-F238E27FC236}">
                <a16:creationId xmlns:a16="http://schemas.microsoft.com/office/drawing/2014/main" id="{A3531D5F-2C01-FBCE-4B98-F790C0FF1DC8}"/>
              </a:ext>
            </a:extLst>
          </p:cNvPr>
          <p:cNvGrpSpPr/>
          <p:nvPr/>
        </p:nvGrpSpPr>
        <p:grpSpPr>
          <a:xfrm rot="5972197" flipH="1">
            <a:off x="-733751" y="106013"/>
            <a:ext cx="1988628" cy="1318666"/>
            <a:chOff x="5072479" y="4905026"/>
            <a:chExt cx="803439" cy="532763"/>
          </a:xfrm>
        </p:grpSpPr>
        <p:sp>
          <p:nvSpPr>
            <p:cNvPr id="60" name="Freeform 59">
              <a:extLst>
                <a:ext uri="{FF2B5EF4-FFF2-40B4-BE49-F238E27FC236}">
                  <a16:creationId xmlns:a16="http://schemas.microsoft.com/office/drawing/2014/main" id="{2D7F5055-628B-5E62-7D09-598B2C94FF3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4DBD98"/>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1B6B3C2-74A7-0639-7DCA-C39088AD0E6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4DBD98"/>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54047CA-B30A-3083-6435-A5F2F53062B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4DBD98"/>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FBD648A-F9F2-1B17-7B9C-DCEB9C0F536F}"/>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4DBD98"/>
              </a:solidFill>
              <a:prstDash val="solid"/>
              <a:miter/>
            </a:ln>
          </p:spPr>
          <p:txBody>
            <a:bodyPr rtlCol="0" anchor="ctr"/>
            <a:lstStyle/>
            <a:p>
              <a:endParaRPr lang="en-US"/>
            </a:p>
          </p:txBody>
        </p:sp>
      </p:grpSp>
      <p:sp>
        <p:nvSpPr>
          <p:cNvPr id="64" name="Oval 63">
            <a:extLst>
              <a:ext uri="{FF2B5EF4-FFF2-40B4-BE49-F238E27FC236}">
                <a16:creationId xmlns:a16="http://schemas.microsoft.com/office/drawing/2014/main" id="{1A0CA27B-8F83-76B3-F245-570EC53E6C8A}"/>
              </a:ext>
            </a:extLst>
          </p:cNvPr>
          <p:cNvSpPr/>
          <p:nvPr/>
        </p:nvSpPr>
        <p:spPr>
          <a:xfrm>
            <a:off x="11482836" y="2764358"/>
            <a:ext cx="1044645" cy="1044645"/>
          </a:xfrm>
          <a:prstGeom prst="ellipse">
            <a:avLst/>
          </a:prstGeom>
          <a:solidFill>
            <a:srgbClr val="198AB1">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660AF9-053D-EA40-E713-35AECF036642}"/>
              </a:ext>
            </a:extLst>
          </p:cNvPr>
          <p:cNvSpPr txBox="1"/>
          <p:nvPr/>
        </p:nvSpPr>
        <p:spPr>
          <a:xfrm>
            <a:off x="242656" y="4223137"/>
            <a:ext cx="11591870" cy="2769989"/>
          </a:xfrm>
          <a:prstGeom prst="rect">
            <a:avLst/>
          </a:prstGeom>
          <a:noFill/>
        </p:spPr>
        <p:txBody>
          <a:bodyPr wrap="square">
            <a:spAutoFit/>
          </a:bodyPr>
          <a:lstStyle/>
          <a:p>
            <a:r>
              <a:rPr lang="en-GB" sz="2400" b="1"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Memory Makers </a:t>
            </a:r>
            <a:r>
              <a:rPr lang="en-GB" sz="2400" b="0"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champions the importance of </a:t>
            </a:r>
            <a:r>
              <a:rPr lang="en-GB" sz="2400" b="1"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diversity in historical recognition</a:t>
            </a:r>
            <a:r>
              <a:rPr lang="en-GB" sz="2400" b="0"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 ensuring that all voices, no matter how silent they have been through the ages, are heard and valued</a:t>
            </a:r>
            <a:r>
              <a:rPr lang="en-GB"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endParaRPr lang="en-GB" sz="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We are here today thanks to the EU CERV REM fund. We believe remembrance must evolve and engage. This project empowers young people across Europe to preserve and reinterpret historical memory, with a focus on groups often left out of mainstream Holocaust education.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Placeholder 12" descr="A close up of a woven basket&#10;&#10;AI-generated content may be incorrect.">
            <a:extLst>
              <a:ext uri="{FF2B5EF4-FFF2-40B4-BE49-F238E27FC236}">
                <a16:creationId xmlns:a16="http://schemas.microsoft.com/office/drawing/2014/main" id="{E2EA6803-5234-AE9B-9CA6-322343CCFC49}"/>
              </a:ext>
            </a:extLst>
          </p:cNvPr>
          <p:cNvPicPr>
            <a:picLocks noGrp="1" noChangeAspect="1"/>
          </p:cNvPicPr>
          <p:nvPr>
            <p:ph type="pic" sz="quarter" idx="21"/>
          </p:nvPr>
        </p:nvPicPr>
        <p:blipFill>
          <a:blip r:embed="rId2"/>
          <a:srcRect t="18980" b="18980"/>
          <a:stretch>
            <a:fillRect/>
          </a:stretch>
        </p:blipFill>
        <p:spPr>
          <a:xfrm>
            <a:off x="0" y="-48322"/>
            <a:ext cx="12192000" cy="3241781"/>
          </a:xfrm>
        </p:spPr>
      </p:pic>
    </p:spTree>
    <p:extLst>
      <p:ext uri="{BB962C8B-B14F-4D97-AF65-F5344CB8AC3E}">
        <p14:creationId xmlns:p14="http://schemas.microsoft.com/office/powerpoint/2010/main" val="370244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64D0-3BBD-8449-3D15-48A9C6899C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A80D41A-4A04-A83C-67EC-C82FD318CE41}"/>
              </a:ext>
            </a:extLst>
          </p:cNvPr>
          <p:cNvSpPr>
            <a:spLocks noGrp="1"/>
          </p:cNvSpPr>
          <p:nvPr>
            <p:ph type="body" sz="quarter" idx="48"/>
          </p:nvPr>
        </p:nvSpPr>
        <p:spPr>
          <a:xfrm>
            <a:off x="241727" y="1210789"/>
            <a:ext cx="11037262" cy="4616084"/>
          </a:xfrm>
        </p:spPr>
        <p:txBody>
          <a:bodyPr/>
          <a:lstStyle/>
          <a:p>
            <a:pPr>
              <a:buNone/>
            </a:pPr>
            <a:r>
              <a:rPr lang="en-GB" b="1" dirty="0">
                <a:solidFill>
                  <a:srgbClr val="101D47"/>
                </a:solidFill>
              </a:rPr>
              <a:t>CERV REM</a:t>
            </a:r>
            <a:r>
              <a:rPr lang="en-GB" dirty="0">
                <a:solidFill>
                  <a:srgbClr val="101D47"/>
                </a:solidFill>
              </a:rPr>
              <a:t> stands for the </a:t>
            </a:r>
            <a:r>
              <a:rPr lang="en-GB" b="1" dirty="0">
                <a:solidFill>
                  <a:srgbClr val="101D47"/>
                </a:solidFill>
              </a:rPr>
              <a:t>Citizens, Equality, Rights and Values Programme – European Remembrance strand</a:t>
            </a:r>
            <a:r>
              <a:rPr lang="en-GB" dirty="0">
                <a:solidFill>
                  <a:srgbClr val="101D47"/>
                </a:solidFill>
              </a:rPr>
              <a:t>. It is an EU funding programme that supports projects aimed at:</a:t>
            </a:r>
          </a:p>
          <a:p>
            <a:pPr>
              <a:buNone/>
            </a:pPr>
            <a:endParaRPr lang="en-GB" dirty="0">
              <a:solidFill>
                <a:srgbClr val="101D47"/>
              </a:solidFill>
            </a:endParaRPr>
          </a:p>
          <a:p>
            <a:pPr marL="342900" indent="-342900">
              <a:buFont typeface="Arial" panose="020B0604020202020204" pitchFamily="34" charset="0"/>
              <a:buChar char="•"/>
            </a:pPr>
            <a:r>
              <a:rPr lang="en-GB" b="1" dirty="0">
                <a:solidFill>
                  <a:srgbClr val="101D47"/>
                </a:solidFill>
              </a:rPr>
              <a:t>Preserving historical memory</a:t>
            </a:r>
            <a:r>
              <a:rPr lang="en-GB" dirty="0">
                <a:solidFill>
                  <a:srgbClr val="101D47"/>
                </a:solidFill>
              </a:rPr>
              <a:t> of the 20th century's darkest chapters—especially </a:t>
            </a:r>
            <a:r>
              <a:rPr lang="en-GB" b="1" dirty="0">
                <a:solidFill>
                  <a:srgbClr val="101D47"/>
                </a:solidFill>
              </a:rPr>
              <a:t>totalitarian and authoritarian regimes</a:t>
            </a:r>
            <a:r>
              <a:rPr lang="en-GB" dirty="0">
                <a:solidFill>
                  <a:srgbClr val="101D47"/>
                </a:solidFill>
              </a:rPr>
              <a:t>.</a:t>
            </a:r>
          </a:p>
          <a:p>
            <a:pPr marL="342900" indent="-342900">
              <a:buFont typeface="Arial" panose="020B0604020202020204" pitchFamily="34" charset="0"/>
              <a:buChar char="•"/>
            </a:pPr>
            <a:r>
              <a:rPr lang="en-GB" dirty="0">
                <a:solidFill>
                  <a:srgbClr val="101D47"/>
                </a:solidFill>
              </a:rPr>
              <a:t>Promoting </a:t>
            </a:r>
            <a:r>
              <a:rPr lang="en-GB" b="1" dirty="0">
                <a:solidFill>
                  <a:srgbClr val="101D47"/>
                </a:solidFill>
              </a:rPr>
              <a:t>democratic values, human rights</a:t>
            </a:r>
            <a:r>
              <a:rPr lang="en-GB" dirty="0">
                <a:solidFill>
                  <a:srgbClr val="101D47"/>
                </a:solidFill>
              </a:rPr>
              <a:t>, and </a:t>
            </a:r>
            <a:r>
              <a:rPr lang="en-GB" b="1" dirty="0">
                <a:solidFill>
                  <a:srgbClr val="101D47"/>
                </a:solidFill>
              </a:rPr>
              <a:t>inclusive remembrance</a:t>
            </a:r>
            <a:r>
              <a:rPr lang="en-GB" dirty="0">
                <a:solidFill>
                  <a:srgbClr val="101D47"/>
                </a:solidFill>
              </a:rPr>
              <a:t>.</a:t>
            </a:r>
          </a:p>
          <a:p>
            <a:pPr marL="342900" indent="-342900">
              <a:buFont typeface="Arial" panose="020B0604020202020204" pitchFamily="34" charset="0"/>
              <a:buChar char="•"/>
            </a:pPr>
            <a:r>
              <a:rPr lang="en-GB" dirty="0">
                <a:solidFill>
                  <a:srgbClr val="101D47"/>
                </a:solidFill>
              </a:rPr>
              <a:t>Encouraging </a:t>
            </a:r>
            <a:r>
              <a:rPr lang="en-GB" b="1" dirty="0">
                <a:solidFill>
                  <a:srgbClr val="101D47"/>
                </a:solidFill>
              </a:rPr>
              <a:t>transnational dialogue</a:t>
            </a:r>
            <a:r>
              <a:rPr lang="en-GB" dirty="0">
                <a:solidFill>
                  <a:srgbClr val="101D47"/>
                </a:solidFill>
              </a:rPr>
              <a:t> and critical reflection, especially among </a:t>
            </a:r>
            <a:r>
              <a:rPr lang="en-GB" b="1" dirty="0">
                <a:solidFill>
                  <a:srgbClr val="101D47"/>
                </a:solidFill>
              </a:rPr>
              <a:t>young people</a:t>
            </a:r>
            <a:r>
              <a:rPr lang="en-GB" dirty="0">
                <a:solidFill>
                  <a:srgbClr val="101D47"/>
                </a:solidFill>
              </a:rPr>
              <a:t>.</a:t>
            </a:r>
          </a:p>
          <a:p>
            <a:pPr marL="342900" indent="-342900">
              <a:buFont typeface="Arial" panose="020B0604020202020204" pitchFamily="34" charset="0"/>
              <a:buChar char="•"/>
            </a:pPr>
            <a:endParaRPr lang="en-GB" dirty="0">
              <a:solidFill>
                <a:srgbClr val="101D47"/>
              </a:solidFill>
            </a:endParaRPr>
          </a:p>
          <a:p>
            <a:pPr>
              <a:buNone/>
            </a:pPr>
            <a:r>
              <a:rPr lang="en-GB" b="1" dirty="0">
                <a:solidFill>
                  <a:srgbClr val="198AB1"/>
                </a:solidFill>
              </a:rPr>
              <a:t>Why is CERV REM important now?</a:t>
            </a:r>
          </a:p>
          <a:p>
            <a:pPr marL="342900" indent="-342900">
              <a:buFont typeface="Arial" panose="020B0604020202020204" pitchFamily="34" charset="0"/>
              <a:buChar char="•"/>
            </a:pPr>
            <a:r>
              <a:rPr lang="en-GB" dirty="0"/>
              <a:t>Rising populism, hate speech, and disinformation challenge democratic values across Europe.</a:t>
            </a:r>
          </a:p>
          <a:p>
            <a:pPr marL="342900" indent="-342900">
              <a:buFont typeface="Arial" panose="020B0604020202020204" pitchFamily="34" charset="0"/>
              <a:buChar char="•"/>
            </a:pPr>
            <a:r>
              <a:rPr lang="en-GB" dirty="0"/>
              <a:t>Many young Europeans have limited knowledge of the Holocaust or the persecution of minority groups.</a:t>
            </a:r>
          </a:p>
          <a:p>
            <a:pPr marL="342900" indent="-342900">
              <a:buFont typeface="Arial" panose="020B0604020202020204" pitchFamily="34" charset="0"/>
              <a:buChar char="•"/>
            </a:pPr>
            <a:r>
              <a:rPr lang="en-GB" dirty="0"/>
              <a:t>CERV REM enables cross-border collaboration to safeguard historical truth and defend democratic values.</a:t>
            </a:r>
          </a:p>
          <a:p>
            <a:endParaRPr lang="en-GB" dirty="0">
              <a:solidFill>
                <a:srgbClr val="101D47"/>
              </a:solidFill>
            </a:endParaRPr>
          </a:p>
          <a:p>
            <a:endParaRPr lang="en-GB" dirty="0">
              <a:solidFill>
                <a:srgbClr val="101D47"/>
              </a:solidFill>
            </a:endParaRPr>
          </a:p>
          <a:p>
            <a:endParaRPr lang="en-US" dirty="0"/>
          </a:p>
        </p:txBody>
      </p:sp>
      <p:sp>
        <p:nvSpPr>
          <p:cNvPr id="5" name="Text Placeholder 4">
            <a:extLst>
              <a:ext uri="{FF2B5EF4-FFF2-40B4-BE49-F238E27FC236}">
                <a16:creationId xmlns:a16="http://schemas.microsoft.com/office/drawing/2014/main" id="{0AB97108-5E06-C73E-D532-7B2D40200E2A}"/>
              </a:ext>
            </a:extLst>
          </p:cNvPr>
          <p:cNvSpPr>
            <a:spLocks noGrp="1"/>
          </p:cNvSpPr>
          <p:nvPr>
            <p:ph type="body" sz="quarter" idx="62"/>
          </p:nvPr>
        </p:nvSpPr>
        <p:spPr>
          <a:xfrm>
            <a:off x="0" y="340679"/>
            <a:ext cx="6553189" cy="671785"/>
          </a:xfrm>
          <a:solidFill>
            <a:srgbClr val="EF4870"/>
          </a:solidFill>
        </p:spPr>
        <p:txBody>
          <a:bodyPr/>
          <a:lstStyle/>
          <a:p>
            <a:r>
              <a:rPr lang="en-US" dirty="0"/>
              <a:t>A little about CERV REM</a:t>
            </a:r>
          </a:p>
        </p:txBody>
      </p:sp>
      <p:grpSp>
        <p:nvGrpSpPr>
          <p:cNvPr id="2" name="Graphic 4">
            <a:extLst>
              <a:ext uri="{FF2B5EF4-FFF2-40B4-BE49-F238E27FC236}">
                <a16:creationId xmlns:a16="http://schemas.microsoft.com/office/drawing/2014/main" id="{469DDF50-9967-4432-7BB1-08ADC61013C8}"/>
              </a:ext>
            </a:extLst>
          </p:cNvPr>
          <p:cNvGrpSpPr/>
          <p:nvPr/>
        </p:nvGrpSpPr>
        <p:grpSpPr>
          <a:xfrm rot="5972197" flipH="1">
            <a:off x="10230734" y="6544231"/>
            <a:ext cx="1988628" cy="1318666"/>
            <a:chOff x="5072479" y="4905026"/>
            <a:chExt cx="803439" cy="532763"/>
          </a:xfrm>
        </p:grpSpPr>
        <p:sp>
          <p:nvSpPr>
            <p:cNvPr id="3" name="Freeform 2">
              <a:extLst>
                <a:ext uri="{FF2B5EF4-FFF2-40B4-BE49-F238E27FC236}">
                  <a16:creationId xmlns:a16="http://schemas.microsoft.com/office/drawing/2014/main" id="{C87F6E69-E05A-3414-D103-CCD7CF8641C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12A731CF-B753-D3B9-5EEC-9DDC5D9BF543}"/>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097D797-016A-132A-6FE4-9C2467B6E927}"/>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CC8448D-7011-CAE4-2B35-92E366102BA2}"/>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FE99FFA7-5078-6804-0BE2-52270FC4F238}"/>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0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55AF-65F1-47C4-D8CD-13254AD264B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9BF643E-B289-C7CE-9AE7-2D0AA7D5C366}"/>
              </a:ext>
            </a:extLst>
          </p:cNvPr>
          <p:cNvSpPr>
            <a:spLocks noGrp="1"/>
          </p:cNvSpPr>
          <p:nvPr>
            <p:ph type="body" sz="quarter" idx="48"/>
          </p:nvPr>
        </p:nvSpPr>
        <p:spPr>
          <a:xfrm>
            <a:off x="338558" y="1116581"/>
            <a:ext cx="11337101" cy="4533592"/>
          </a:xfrm>
        </p:spPr>
        <p:txBody>
          <a:bodyPr/>
          <a:lstStyle/>
          <a:p>
            <a:pPr>
              <a:buNone/>
            </a:pPr>
            <a:r>
              <a:rPr lang="en-GB" dirty="0">
                <a:solidFill>
                  <a:srgbClr val="101D47"/>
                </a:solidFill>
              </a:rPr>
              <a:t>Despite decades of research and public education, Holocaust denial and distortion are on the rise, especially online. </a:t>
            </a:r>
          </a:p>
          <a:p>
            <a:pPr>
              <a:buNone/>
            </a:pPr>
            <a:endParaRPr lang="en-GB" dirty="0">
              <a:solidFill>
                <a:srgbClr val="101D47"/>
              </a:solidFill>
            </a:endParaRPr>
          </a:p>
          <a:p>
            <a:pPr>
              <a:buNone/>
            </a:pPr>
            <a:r>
              <a:rPr lang="en-GB" dirty="0">
                <a:solidFill>
                  <a:srgbClr val="101D47"/>
                </a:solidFill>
              </a:rPr>
              <a:t>The experiences of marginalised groups—LGBTIQ individuals, women, people with disabilities, Roma, and resistors remain underexplored in public consciousness.</a:t>
            </a:r>
          </a:p>
          <a:p>
            <a:pPr>
              <a:buNone/>
            </a:pPr>
            <a:endParaRPr lang="en-GB" dirty="0">
              <a:solidFill>
                <a:srgbClr val="101D47"/>
              </a:solidFill>
            </a:endParaRPr>
          </a:p>
          <a:p>
            <a:r>
              <a:rPr lang="en-GB" dirty="0">
                <a:solidFill>
                  <a:srgbClr val="101D47"/>
                </a:solidFill>
              </a:rPr>
              <a:t>We are also seeing a </a:t>
            </a:r>
            <a:r>
              <a:rPr lang="en-GB" b="1" dirty="0">
                <a:solidFill>
                  <a:srgbClr val="101D47"/>
                </a:solidFill>
              </a:rPr>
              <a:t>worrying resurgence </a:t>
            </a:r>
            <a:r>
              <a:rPr lang="en-GB" dirty="0">
                <a:solidFill>
                  <a:srgbClr val="101D47"/>
                </a:solidFill>
              </a:rPr>
              <a:t>of hate speech, antisemitism, anti-Roma racism, and LGBTIQ-phobia, particularly among youth.</a:t>
            </a:r>
          </a:p>
          <a:p>
            <a:endParaRPr lang="en-GB" dirty="0">
              <a:solidFill>
                <a:srgbClr val="101D47"/>
              </a:solidFill>
            </a:endParaRPr>
          </a:p>
          <a:p>
            <a:r>
              <a:rPr lang="en-GB" b="1" dirty="0">
                <a:solidFill>
                  <a:srgbClr val="198AB1"/>
                </a:solidFill>
              </a:rPr>
              <a:t>OUR PARTNERS</a:t>
            </a:r>
          </a:p>
          <a:p>
            <a:endParaRPr lang="en-GB" b="1" dirty="0">
              <a:solidFill>
                <a:srgbClr val="101D47"/>
              </a:solidFill>
            </a:endParaRPr>
          </a:p>
          <a:p>
            <a:r>
              <a:rPr lang="en-GB" b="1" dirty="0">
                <a:solidFill>
                  <a:srgbClr val="101D47"/>
                </a:solidFill>
              </a:rPr>
              <a:t>France (lead)             Poland                     Lithuania	               Greece                    Ireland</a:t>
            </a:r>
          </a:p>
          <a:p>
            <a:endParaRPr lang="en-GB" dirty="0"/>
          </a:p>
          <a:p>
            <a:endParaRPr lang="en-US" dirty="0"/>
          </a:p>
        </p:txBody>
      </p:sp>
      <p:sp>
        <p:nvSpPr>
          <p:cNvPr id="5" name="Text Placeholder 4">
            <a:extLst>
              <a:ext uri="{FF2B5EF4-FFF2-40B4-BE49-F238E27FC236}">
                <a16:creationId xmlns:a16="http://schemas.microsoft.com/office/drawing/2014/main" id="{54D5E9D6-EF25-133F-FE98-55A1FEC505AC}"/>
              </a:ext>
            </a:extLst>
          </p:cNvPr>
          <p:cNvSpPr>
            <a:spLocks noGrp="1"/>
          </p:cNvSpPr>
          <p:nvPr>
            <p:ph type="body" sz="quarter" idx="62"/>
          </p:nvPr>
        </p:nvSpPr>
        <p:spPr>
          <a:xfrm>
            <a:off x="0" y="252386"/>
            <a:ext cx="6553189" cy="671785"/>
          </a:xfrm>
          <a:solidFill>
            <a:srgbClr val="4DBD98"/>
          </a:solidFill>
        </p:spPr>
        <p:txBody>
          <a:bodyPr/>
          <a:lstStyle/>
          <a:p>
            <a:pPr marL="361950"/>
            <a:r>
              <a:rPr lang="en-GB" dirty="0"/>
              <a:t>Why We Need This Now</a:t>
            </a:r>
            <a:endParaRPr lang="en-US" dirty="0"/>
          </a:p>
        </p:txBody>
      </p:sp>
      <p:grpSp>
        <p:nvGrpSpPr>
          <p:cNvPr id="2" name="Graphic 4">
            <a:extLst>
              <a:ext uri="{FF2B5EF4-FFF2-40B4-BE49-F238E27FC236}">
                <a16:creationId xmlns:a16="http://schemas.microsoft.com/office/drawing/2014/main" id="{0A3F7D44-D491-30DB-6987-CE366C04924D}"/>
              </a:ext>
            </a:extLst>
          </p:cNvPr>
          <p:cNvGrpSpPr/>
          <p:nvPr/>
        </p:nvGrpSpPr>
        <p:grpSpPr>
          <a:xfrm rot="5972197" flipH="1">
            <a:off x="10681344" y="-6333"/>
            <a:ext cx="1988628" cy="1318666"/>
            <a:chOff x="5072479" y="4905026"/>
            <a:chExt cx="803439" cy="532763"/>
          </a:xfrm>
        </p:grpSpPr>
        <p:sp>
          <p:nvSpPr>
            <p:cNvPr id="3" name="Freeform 2">
              <a:extLst>
                <a:ext uri="{FF2B5EF4-FFF2-40B4-BE49-F238E27FC236}">
                  <a16:creationId xmlns:a16="http://schemas.microsoft.com/office/drawing/2014/main" id="{4183FBBD-F1F9-C52E-2C68-F1601C3AC39A}"/>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C26EE5F-2E93-68BE-1849-EDCD50A079C2}"/>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0AADA65-86B6-4384-6B09-DB292FC0D03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9F6824A-03D4-03E9-6F34-5EE8C766B0BE}"/>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75DB28E6-725C-7933-7EBF-74F157E23DA4}"/>
              </a:ext>
            </a:extLst>
          </p:cNvPr>
          <p:cNvSpPr/>
          <p:nvPr/>
        </p:nvSpPr>
        <p:spPr>
          <a:xfrm>
            <a:off x="9471971" y="-522323"/>
            <a:ext cx="1044645" cy="1044645"/>
          </a:xfrm>
          <a:prstGeom prst="ellipse">
            <a:avLst/>
          </a:prstGeom>
          <a:solidFill>
            <a:srgbClr val="00A8F6">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AC20A7F-EDDC-9A67-8D0D-916B8B3CFC68}"/>
              </a:ext>
            </a:extLst>
          </p:cNvPr>
          <p:cNvPicPr>
            <a:picLocks noChangeAspect="1"/>
          </p:cNvPicPr>
          <p:nvPr/>
        </p:nvPicPr>
        <p:blipFill>
          <a:blip r:embed="rId2"/>
          <a:stretch>
            <a:fillRect/>
          </a:stretch>
        </p:blipFill>
        <p:spPr>
          <a:xfrm>
            <a:off x="5178768" y="5157255"/>
            <a:ext cx="1452634" cy="715912"/>
          </a:xfrm>
          <a:prstGeom prst="rect">
            <a:avLst/>
          </a:prstGeom>
        </p:spPr>
      </p:pic>
      <p:pic>
        <p:nvPicPr>
          <p:cNvPr id="13" name="Picture 12">
            <a:extLst>
              <a:ext uri="{FF2B5EF4-FFF2-40B4-BE49-F238E27FC236}">
                <a16:creationId xmlns:a16="http://schemas.microsoft.com/office/drawing/2014/main" id="{113CE264-3051-42B7-E750-EDC7E96A7DF0}"/>
              </a:ext>
            </a:extLst>
          </p:cNvPr>
          <p:cNvPicPr>
            <a:picLocks noChangeAspect="1"/>
          </p:cNvPicPr>
          <p:nvPr/>
        </p:nvPicPr>
        <p:blipFill>
          <a:blip r:embed="rId3"/>
          <a:stretch>
            <a:fillRect/>
          </a:stretch>
        </p:blipFill>
        <p:spPr>
          <a:xfrm>
            <a:off x="218563" y="5055735"/>
            <a:ext cx="1648711" cy="918953"/>
          </a:xfrm>
          <a:prstGeom prst="rect">
            <a:avLst/>
          </a:prstGeom>
        </p:spPr>
      </p:pic>
      <p:pic>
        <p:nvPicPr>
          <p:cNvPr id="15" name="Picture 14">
            <a:extLst>
              <a:ext uri="{FF2B5EF4-FFF2-40B4-BE49-F238E27FC236}">
                <a16:creationId xmlns:a16="http://schemas.microsoft.com/office/drawing/2014/main" id="{6C066CF7-F7F5-E705-3ABA-E06B2374D9A6}"/>
              </a:ext>
            </a:extLst>
          </p:cNvPr>
          <p:cNvPicPr>
            <a:picLocks noChangeAspect="1"/>
          </p:cNvPicPr>
          <p:nvPr/>
        </p:nvPicPr>
        <p:blipFill>
          <a:blip r:embed="rId4"/>
          <a:stretch>
            <a:fillRect/>
          </a:stretch>
        </p:blipFill>
        <p:spPr>
          <a:xfrm>
            <a:off x="2377036" y="5065502"/>
            <a:ext cx="1995159" cy="953569"/>
          </a:xfrm>
          <a:prstGeom prst="rect">
            <a:avLst/>
          </a:prstGeom>
        </p:spPr>
      </p:pic>
      <p:pic>
        <p:nvPicPr>
          <p:cNvPr id="17" name="Picture 16">
            <a:extLst>
              <a:ext uri="{FF2B5EF4-FFF2-40B4-BE49-F238E27FC236}">
                <a16:creationId xmlns:a16="http://schemas.microsoft.com/office/drawing/2014/main" id="{267546B6-D968-D986-660F-7A7280EC3566}"/>
              </a:ext>
            </a:extLst>
          </p:cNvPr>
          <p:cNvPicPr>
            <a:picLocks noChangeAspect="1"/>
          </p:cNvPicPr>
          <p:nvPr/>
        </p:nvPicPr>
        <p:blipFill>
          <a:blip r:embed="rId5"/>
          <a:stretch>
            <a:fillRect/>
          </a:stretch>
        </p:blipFill>
        <p:spPr>
          <a:xfrm>
            <a:off x="7683689" y="5209609"/>
            <a:ext cx="1974867" cy="611207"/>
          </a:xfrm>
          <a:prstGeom prst="rect">
            <a:avLst/>
          </a:prstGeom>
        </p:spPr>
      </p:pic>
      <p:pic>
        <p:nvPicPr>
          <p:cNvPr id="19" name="Picture 18" descr="A purple and grey text&#10;&#10;AI-generated content may be incorrect.">
            <a:extLst>
              <a:ext uri="{FF2B5EF4-FFF2-40B4-BE49-F238E27FC236}">
                <a16:creationId xmlns:a16="http://schemas.microsoft.com/office/drawing/2014/main" id="{E00EEDB7-16D0-694D-9510-6DA1A7FD1AE2}"/>
              </a:ext>
            </a:extLst>
          </p:cNvPr>
          <p:cNvPicPr>
            <a:picLocks noChangeAspect="1"/>
          </p:cNvPicPr>
          <p:nvPr/>
        </p:nvPicPr>
        <p:blipFill>
          <a:blip r:embed="rId6"/>
          <a:stretch>
            <a:fillRect/>
          </a:stretch>
        </p:blipFill>
        <p:spPr>
          <a:xfrm>
            <a:off x="10099684" y="5332960"/>
            <a:ext cx="1522031" cy="487856"/>
          </a:xfrm>
          <a:prstGeom prst="rect">
            <a:avLst/>
          </a:prstGeom>
        </p:spPr>
      </p:pic>
    </p:spTree>
    <p:extLst>
      <p:ext uri="{BB962C8B-B14F-4D97-AF65-F5344CB8AC3E}">
        <p14:creationId xmlns:p14="http://schemas.microsoft.com/office/powerpoint/2010/main" val="90558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664807" y="1518638"/>
            <a:ext cx="10614182" cy="4616084"/>
          </a:xfrm>
        </p:spPr>
        <p:txBody>
          <a:bodyPr/>
          <a:lstStyle/>
          <a:p>
            <a:pPr>
              <a:buNone/>
            </a:pPr>
            <a:r>
              <a:rPr lang="en-GB" dirty="0"/>
              <a:t>Memory Makers is a response to these challenges. Over 20 months, we will:</a:t>
            </a:r>
          </a:p>
          <a:p>
            <a:pPr>
              <a:buNone/>
            </a:pPr>
            <a:endParaRPr lang="en-GB" dirty="0"/>
          </a:p>
          <a:p>
            <a:pPr marL="342900" indent="-342900">
              <a:buFont typeface="Arial" panose="020B0604020202020204" pitchFamily="34" charset="0"/>
              <a:buChar char="•"/>
            </a:pPr>
            <a:r>
              <a:rPr lang="en-GB" dirty="0"/>
              <a:t>Deliver </a:t>
            </a:r>
            <a:r>
              <a:rPr lang="en-GB" b="1" dirty="0"/>
              <a:t>10 educational and commemorative events</a:t>
            </a:r>
            <a:r>
              <a:rPr lang="en-GB" dirty="0"/>
              <a:t> across 5 countries – France, Poland, Lithuania,  Greece, and Ireland. </a:t>
            </a:r>
          </a:p>
          <a:p>
            <a:pPr marL="342900" indent="-342900">
              <a:buFont typeface="Arial" panose="020B0604020202020204" pitchFamily="34" charset="0"/>
              <a:buChar char="•"/>
            </a:pPr>
            <a:r>
              <a:rPr lang="en-GB" dirty="0"/>
              <a:t>Involve </a:t>
            </a:r>
            <a:r>
              <a:rPr lang="en-GB" b="1" dirty="0"/>
              <a:t>500+ young participants</a:t>
            </a:r>
            <a:r>
              <a:rPr lang="en-GB" dirty="0"/>
              <a:t> as “Memory Makers” – youth oral historians and human rights advocates.</a:t>
            </a:r>
          </a:p>
          <a:p>
            <a:pPr marL="342900" indent="-342900">
              <a:buFont typeface="Arial" panose="020B0604020202020204" pitchFamily="34" charset="0"/>
              <a:buChar char="•"/>
            </a:pPr>
            <a:r>
              <a:rPr lang="en-GB" dirty="0"/>
              <a:t>Explore, reinterpret, and </a:t>
            </a:r>
            <a:r>
              <a:rPr lang="en-GB" b="1" dirty="0"/>
              <a:t>digitally preserve survivor testimonies</a:t>
            </a:r>
            <a:r>
              <a:rPr lang="en-GB" dirty="0"/>
              <a:t> from across victim groups - create </a:t>
            </a:r>
            <a:r>
              <a:rPr lang="en-GB" b="1" dirty="0"/>
              <a:t>educational materials and campaigns </a:t>
            </a:r>
            <a:r>
              <a:rPr lang="en-GB" dirty="0"/>
              <a:t>that weave narratives from Holocaust survivors and other impacted groups into mainstream historical education.</a:t>
            </a:r>
          </a:p>
          <a:p>
            <a:pPr marL="342900" indent="-342900">
              <a:buFont typeface="Arial" panose="020B0604020202020204" pitchFamily="34" charset="0"/>
              <a:buChar char="•"/>
            </a:pPr>
            <a:r>
              <a:rPr lang="en-GB" dirty="0"/>
              <a:t>Create and promote a </a:t>
            </a:r>
            <a:r>
              <a:rPr lang="en-GB" b="1" dirty="0"/>
              <a:t>Library of Learning</a:t>
            </a:r>
            <a:r>
              <a:rPr lang="en-GB" dirty="0"/>
              <a:t> – a freely accessible online resource with youth-made videos, podcasts and teaching tools.</a:t>
            </a:r>
          </a:p>
          <a:p>
            <a:pPr marL="342900" indent="-342900">
              <a:buFont typeface="Arial" panose="020B0604020202020204" pitchFamily="34" charset="0"/>
              <a:buChar char="•"/>
            </a:pPr>
            <a:r>
              <a:rPr lang="en-GB" dirty="0"/>
              <a:t>Empower young people to use </a:t>
            </a:r>
            <a:r>
              <a:rPr lang="en-GB" b="1" dirty="0"/>
              <a:t>social media for digital storytelling and advocacy</a:t>
            </a:r>
            <a:r>
              <a:rPr lang="en-GB" dirty="0"/>
              <a:t>.</a:t>
            </a:r>
          </a:p>
          <a:p>
            <a:endParaRPr lang="en-GB" dirty="0"/>
          </a:p>
          <a:p>
            <a:endParaRPr lang="en-US" dirty="0"/>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6210918" cy="671785"/>
          </a:xfrm>
        </p:spPr>
        <p:txBody>
          <a:bodyPr/>
          <a:lstStyle/>
          <a:p>
            <a:r>
              <a:rPr lang="en-US" dirty="0"/>
              <a:t> </a:t>
            </a:r>
          </a:p>
        </p:txBody>
      </p:sp>
      <p:grpSp>
        <p:nvGrpSpPr>
          <p:cNvPr id="2" name="Graphic 4">
            <a:extLst>
              <a:ext uri="{FF2B5EF4-FFF2-40B4-BE49-F238E27FC236}">
                <a16:creationId xmlns:a16="http://schemas.microsoft.com/office/drawing/2014/main" id="{73CE3AA2-8D55-EE69-6A02-876ED65CAD9C}"/>
              </a:ext>
            </a:extLst>
          </p:cNvPr>
          <p:cNvGrpSpPr/>
          <p:nvPr/>
        </p:nvGrpSpPr>
        <p:grpSpPr>
          <a:xfrm rot="5972197" flipH="1">
            <a:off x="10230734" y="6544231"/>
            <a:ext cx="1988628" cy="1318666"/>
            <a:chOff x="5072479" y="4905026"/>
            <a:chExt cx="803439" cy="532763"/>
          </a:xfrm>
        </p:grpSpPr>
        <p:sp>
          <p:nvSpPr>
            <p:cNvPr id="3" name="Freeform 2">
              <a:extLst>
                <a:ext uri="{FF2B5EF4-FFF2-40B4-BE49-F238E27FC236}">
                  <a16:creationId xmlns:a16="http://schemas.microsoft.com/office/drawing/2014/main" id="{B7C661EE-9A5D-8455-2A90-842F0CB55D81}"/>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196BD53-C8B6-BC6B-E50F-8E63DFC157B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37DDB13-EA40-F1E4-F2A2-F7470E0389B9}"/>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17EE5B-DC95-92D8-0138-FF7B2389170D}"/>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CA3E87B6-8A4C-474E-244C-6EEE410ED61A}"/>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DEF3BC5F-5D8D-9E1C-19CE-802A9C97C35E}"/>
              </a:ext>
            </a:extLst>
          </p:cNvPr>
          <p:cNvSpPr txBox="1">
            <a:spLocks/>
          </p:cNvSpPr>
          <p:nvPr/>
        </p:nvSpPr>
        <p:spPr>
          <a:xfrm>
            <a:off x="-8011" y="578092"/>
            <a:ext cx="9834399" cy="671785"/>
          </a:xfrm>
          <a:prstGeom prst="rect">
            <a:avLst/>
          </a:prstGeom>
          <a:solidFill>
            <a:srgbClr val="EF4870"/>
          </a:solidFill>
        </p:spPr>
        <p:txBody>
          <a:bodyPr vert="horz" lIns="91440" tIns="45720" rIns="91440" bIns="45720" rtlCol="0" anchor="ctr">
            <a:noAutofit/>
          </a:bodyPr>
          <a:lstStyle>
            <a:lvl1pPr marL="808038" indent="0" algn="l" defTabSz="3343281" rtl="0" eaLnBrk="1" latinLnBrk="0" hangingPunct="1">
              <a:lnSpc>
                <a:spcPts val="3769"/>
              </a:lnSpc>
              <a:spcBef>
                <a:spcPts val="0"/>
              </a:spcBef>
              <a:buFont typeface="Arial" panose="020B0604020202020204" pitchFamily="34" charset="0"/>
              <a:buNone/>
              <a:tabLst/>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539750"/>
            <a:r>
              <a:rPr lang="en-GB" dirty="0"/>
              <a:t>Our Response - What Memory Makers Will Do </a:t>
            </a:r>
            <a:endParaRPr lang="en-US" dirty="0"/>
          </a:p>
        </p:txBody>
      </p:sp>
    </p:spTree>
    <p:extLst>
      <p:ext uri="{BB962C8B-B14F-4D97-AF65-F5344CB8AC3E}">
        <p14:creationId xmlns:p14="http://schemas.microsoft.com/office/powerpoint/2010/main" val="409010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D76A-269F-BEAF-6856-01DD80CC62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A4F4BBE-34BF-ED0C-2AF6-376B2D4C5D95}"/>
              </a:ext>
            </a:extLst>
          </p:cNvPr>
          <p:cNvSpPr>
            <a:spLocks noGrp="1"/>
          </p:cNvSpPr>
          <p:nvPr>
            <p:ph type="body" sz="quarter" idx="48"/>
          </p:nvPr>
        </p:nvSpPr>
        <p:spPr>
          <a:xfrm>
            <a:off x="529842" y="2346504"/>
            <a:ext cx="11169082" cy="3933404"/>
          </a:xfrm>
        </p:spPr>
        <p:txBody>
          <a:bodyPr/>
          <a:lstStyle/>
          <a:p>
            <a:pPr>
              <a:buNone/>
            </a:pPr>
            <a:r>
              <a:rPr lang="en-GB" dirty="0"/>
              <a:t>Memory Makers reflects on our history but is focused on connection.  It stands out because:</a:t>
            </a:r>
          </a:p>
          <a:p>
            <a:pPr>
              <a:buNone/>
            </a:pPr>
            <a:endParaRPr lang="en-GB" dirty="0"/>
          </a:p>
          <a:p>
            <a:pPr marL="342900" indent="-342900">
              <a:buFont typeface="Arial" panose="020B0604020202020204" pitchFamily="34" charset="0"/>
              <a:buChar char="•"/>
            </a:pPr>
            <a:r>
              <a:rPr lang="en-GB" dirty="0"/>
              <a:t>It </a:t>
            </a:r>
            <a:r>
              <a:rPr lang="en-GB" b="1" dirty="0"/>
              <a:t>includes stories not often told</a:t>
            </a:r>
            <a:r>
              <a:rPr lang="en-GB" dirty="0"/>
              <a:t>: from persecuted women, Roma communities, and LGBTIQ survivors.</a:t>
            </a:r>
          </a:p>
          <a:p>
            <a:endParaRPr lang="en-GB" dirty="0"/>
          </a:p>
          <a:p>
            <a:pPr marL="342900" indent="-342900">
              <a:buFont typeface="Arial" panose="020B0604020202020204" pitchFamily="34" charset="0"/>
              <a:buChar char="•"/>
            </a:pPr>
            <a:r>
              <a:rPr lang="en-GB" dirty="0"/>
              <a:t>It </a:t>
            </a:r>
            <a:r>
              <a:rPr lang="en-GB" b="1" dirty="0"/>
              <a:t>links the past with the present</a:t>
            </a:r>
            <a:r>
              <a:rPr lang="en-GB" dirty="0"/>
              <a:t>: from Nazi ideology to today’s hate narratives.</a:t>
            </a:r>
          </a:p>
          <a:p>
            <a:endParaRPr lang="en-GB" dirty="0"/>
          </a:p>
          <a:p>
            <a:pPr marL="342900" indent="-342900">
              <a:buFont typeface="Arial" panose="020B0604020202020204" pitchFamily="34" charset="0"/>
              <a:buChar char="•"/>
            </a:pPr>
            <a:r>
              <a:rPr lang="en-GB" dirty="0"/>
              <a:t>It uses the tools young people engage with – </a:t>
            </a:r>
            <a:r>
              <a:rPr lang="en-GB" b="1" dirty="0"/>
              <a:t>short-form video, podcasts, animation</a:t>
            </a:r>
            <a:r>
              <a:rPr lang="en-GB" dirty="0"/>
              <a:t>.</a:t>
            </a:r>
          </a:p>
          <a:p>
            <a:endParaRPr lang="en-GB" dirty="0"/>
          </a:p>
          <a:p>
            <a:pPr marL="342900" indent="-342900">
              <a:buFont typeface="Arial" panose="020B0604020202020204" pitchFamily="34" charset="0"/>
              <a:buChar char="•"/>
            </a:pPr>
            <a:r>
              <a:rPr lang="en-GB" dirty="0"/>
              <a:t>It trains youth to become </a:t>
            </a:r>
            <a:r>
              <a:rPr lang="en-GB" b="1" dirty="0"/>
              <a:t>ambassadors of memory</a:t>
            </a:r>
            <a:r>
              <a:rPr lang="en-GB" dirty="0"/>
              <a:t> – offline and online.</a:t>
            </a:r>
          </a:p>
          <a:p>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9BDBC458-65D2-97A0-CF75-59FFB081B4FD}"/>
              </a:ext>
            </a:extLst>
          </p:cNvPr>
          <p:cNvSpPr>
            <a:spLocks noGrp="1"/>
          </p:cNvSpPr>
          <p:nvPr>
            <p:ph type="body" sz="quarter" idx="62"/>
          </p:nvPr>
        </p:nvSpPr>
        <p:spPr>
          <a:xfrm>
            <a:off x="-8011" y="578092"/>
            <a:ext cx="7937360" cy="671785"/>
          </a:xfrm>
          <a:solidFill>
            <a:srgbClr val="00A8F6"/>
          </a:solidFill>
        </p:spPr>
        <p:txBody>
          <a:bodyPr/>
          <a:lstStyle/>
          <a:p>
            <a:r>
              <a:rPr lang="en-US" dirty="0"/>
              <a:t>Where is the innovation?</a:t>
            </a:r>
          </a:p>
        </p:txBody>
      </p:sp>
      <p:grpSp>
        <p:nvGrpSpPr>
          <p:cNvPr id="40" name="Graphic 4">
            <a:extLst>
              <a:ext uri="{FF2B5EF4-FFF2-40B4-BE49-F238E27FC236}">
                <a16:creationId xmlns:a16="http://schemas.microsoft.com/office/drawing/2014/main" id="{8D6B9F0B-C8BB-B38D-4FD4-A07EF16EB55B}"/>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8F76E3A4-F486-69E3-2595-C48A0F8E6F76}"/>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4BED348-5A5E-D291-6D34-084DA6A736B2}"/>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3DDC084-B256-9E3D-4E2E-D96F34ACB90A}"/>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AA78C2A-E148-FC7C-DB88-145A796D04E0}"/>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E34F0E4-2FC5-F738-69C8-2BB1158AAD31}"/>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45F7EB0-F96D-289E-9A3B-7ECC492A23FF}"/>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A1A723D-4858-783C-4381-E3E349E4E4C7}"/>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EC88214-44A1-BD9A-0D2F-F47A67011072}"/>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6F536E2-8B6A-3B5F-7E1D-932B7A155C1F}"/>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A238129-2990-0DCD-1E05-B1CB0EADFBBD}"/>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5F8A8EB-0B2B-1F91-6F6C-4F9C485CA57D}"/>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CA9ED1F-8F03-4EBC-2520-B7B30E21FE86}"/>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0CD288C-821F-E437-B93D-1E85CFB44AC5}"/>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2A5458F-0927-579F-EF3E-8FAFDC2A8C39}"/>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90DE426-06C5-06EF-DF71-451BB8F6DBFE}"/>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FE71553-176D-D4C3-DB11-C80902F6DCDF}"/>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C47C961-B24F-B9F2-4CF0-C767C7E7D4DC}"/>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F16CAD4-F70C-D0BC-7711-9670AAE5C96E}"/>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A338768-99D3-22CA-79B0-FB9E1414D566}"/>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F46948F-B50E-5773-16A4-BDD8F0DFD02C}"/>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10C2526-A451-1C96-10DC-9199A8752D76}"/>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3275D48-0AFB-FD3F-E942-3A8F1C7E5B96}"/>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81EE0-0CED-303F-9F4A-C906A8898402}"/>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15094B3-6713-4578-63F0-C33CC19E6B92}"/>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3788914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68C6-7FFA-1127-0F6B-16094EAD6F7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5135D9-0BBC-1D19-D5CF-3876D8E119FC}"/>
              </a:ext>
            </a:extLst>
          </p:cNvPr>
          <p:cNvSpPr>
            <a:spLocks noGrp="1"/>
          </p:cNvSpPr>
          <p:nvPr>
            <p:ph type="body" sz="quarter" idx="62"/>
          </p:nvPr>
        </p:nvSpPr>
        <p:spPr>
          <a:xfrm>
            <a:off x="1972102" y="1037231"/>
            <a:ext cx="6666931" cy="2997780"/>
          </a:xfrm>
          <a:solidFill>
            <a:srgbClr val="FFC000"/>
          </a:solidFill>
        </p:spPr>
        <p:txBody>
          <a:bodyPr/>
          <a:lstStyle/>
          <a:p>
            <a:r>
              <a:rPr lang="en-US" dirty="0"/>
              <a:t> </a:t>
            </a:r>
            <a:endParaRPr lang="en-GB" dirty="0"/>
          </a:p>
          <a:p>
            <a:r>
              <a:rPr lang="en-GB" dirty="0"/>
              <a:t>EVENT 3</a:t>
            </a:r>
          </a:p>
          <a:p>
            <a:r>
              <a:rPr lang="en-US" dirty="0"/>
              <a:t>Youth Engagement in Combating Hate Speech</a:t>
            </a:r>
          </a:p>
        </p:txBody>
      </p:sp>
      <p:grpSp>
        <p:nvGrpSpPr>
          <p:cNvPr id="2" name="Graphic 4">
            <a:extLst>
              <a:ext uri="{FF2B5EF4-FFF2-40B4-BE49-F238E27FC236}">
                <a16:creationId xmlns:a16="http://schemas.microsoft.com/office/drawing/2014/main" id="{840AF5F6-AB03-45A7-3527-7814DDB09158}"/>
              </a:ext>
            </a:extLst>
          </p:cNvPr>
          <p:cNvGrpSpPr/>
          <p:nvPr/>
        </p:nvGrpSpPr>
        <p:grpSpPr>
          <a:xfrm rot="5972197" flipH="1">
            <a:off x="10735232" y="1972230"/>
            <a:ext cx="1988628" cy="1318666"/>
            <a:chOff x="5072479" y="4905026"/>
            <a:chExt cx="803439" cy="532763"/>
          </a:xfrm>
        </p:grpSpPr>
        <p:sp>
          <p:nvSpPr>
            <p:cNvPr id="3" name="Freeform 2">
              <a:extLst>
                <a:ext uri="{FF2B5EF4-FFF2-40B4-BE49-F238E27FC236}">
                  <a16:creationId xmlns:a16="http://schemas.microsoft.com/office/drawing/2014/main" id="{6C5AF784-9362-F6D5-D99A-00A1C34D4FBF}"/>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F3152ED-89F0-88F9-DBC4-869B4BEFEA34}"/>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248D38F-CB66-48DA-1445-BF32B4AB76A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2797D0-2A5E-1C8E-D628-45D28841A34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C7FB5B59-17AD-9355-9820-DD00EC266D5E}"/>
              </a:ext>
            </a:extLst>
          </p:cNvPr>
          <p:cNvGrpSpPr/>
          <p:nvPr/>
        </p:nvGrpSpPr>
        <p:grpSpPr>
          <a:xfrm>
            <a:off x="-725762" y="3972912"/>
            <a:ext cx="2641612" cy="2639151"/>
            <a:chOff x="1782854" y="3591929"/>
            <a:chExt cx="742307" cy="741615"/>
          </a:xfrm>
          <a:solidFill>
            <a:srgbClr val="4DBD98">
              <a:alpha val="62000"/>
            </a:srgbClr>
          </a:solidFill>
        </p:grpSpPr>
        <p:sp>
          <p:nvSpPr>
            <p:cNvPr id="11" name="Freeform 10">
              <a:extLst>
                <a:ext uri="{FF2B5EF4-FFF2-40B4-BE49-F238E27FC236}">
                  <a16:creationId xmlns:a16="http://schemas.microsoft.com/office/drawing/2014/main" id="{0EC4B326-B697-E180-1748-B69B2A0EA5D2}"/>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1E35481-5D02-7EFF-0472-04B6FF2FBCEC}"/>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27BD386-4CE9-9F14-8841-F58B7B9B14D8}"/>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30CB066-E866-49A4-A3C2-94DF7E90706A}"/>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185E965-EF0A-71C7-073B-C674ACA56E0A}"/>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428A473-9F0D-5878-4592-61401FC5EABA}"/>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0E62101-87B3-62F6-22E8-8E2EF9A886B0}"/>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54EAA2-446F-E3BC-2AF6-DACBCB8AE521}"/>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3907731-6B5B-1FA6-3378-F37D01C1BE50}"/>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99132BD-B455-ADA4-CD32-468EF9E503F8}"/>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0B7B29-46FA-5554-6229-A6CB705AA0BB}"/>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995C738-34A8-F2D2-E525-233A1AD13F31}"/>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C64AFE-2D48-D057-0349-B8F455E3E775}"/>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57BB2-DDAB-FBCF-8CA0-8945BD0CB146}"/>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F41F538-A12F-546E-5837-A9AFD41C6C80}"/>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2120D33-6976-E42C-1D26-05DA01BC4E0D}"/>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8CA0728-E6A5-8647-CBFF-8B9E63E4A7FC}"/>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745770-FD80-D7D8-51C4-CB983AE46EEC}"/>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E2C868B-7DE9-791F-3251-D0325F76EA4B}"/>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9526F1D-033B-EA97-98E5-28361C2E74D4}"/>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01DA6CC-FD2B-1729-981B-4172B9319B9C}"/>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4F4F2A7-CEB0-A111-96D9-F43506CA36ED}"/>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3A8850A-9A2F-DC30-572F-DB8423FA946F}"/>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AA9005A-EF6D-FE5F-E966-D49D97A06E3A}"/>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1366244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40AC-963A-5689-3CB9-A9FCEAB6C8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63DB1B5-8224-B6DE-3184-E66D7D99D843}"/>
              </a:ext>
            </a:extLst>
          </p:cNvPr>
          <p:cNvSpPr>
            <a:spLocks noGrp="1"/>
          </p:cNvSpPr>
          <p:nvPr>
            <p:ph type="body" sz="quarter" idx="48"/>
          </p:nvPr>
        </p:nvSpPr>
        <p:spPr>
          <a:xfrm>
            <a:off x="609474" y="2286788"/>
            <a:ext cx="10963192" cy="3933404"/>
          </a:xfrm>
        </p:spPr>
        <p:txBody>
          <a:bodyPr/>
          <a:lstStyle/>
          <a:p>
            <a:r>
              <a:rPr lang="en-GB" b="1" dirty="0"/>
              <a:t>European Centre for Human Rights</a:t>
            </a:r>
            <a:r>
              <a:rPr lang="en-GB" dirty="0"/>
              <a:t> is the project lead, based in Strasbourg, and has participatory status at the </a:t>
            </a:r>
            <a:r>
              <a:rPr lang="en-GB" b="1" dirty="0"/>
              <a:t>Conference of INGOs </a:t>
            </a:r>
            <a:r>
              <a:rPr lang="en-GB" dirty="0"/>
              <a:t>with strong ties to the </a:t>
            </a:r>
            <a:r>
              <a:rPr lang="en-GB" b="1" dirty="0"/>
              <a:t>Council of Europe</a:t>
            </a:r>
            <a:r>
              <a:rPr lang="en-GB" dirty="0"/>
              <a:t>.</a:t>
            </a:r>
          </a:p>
          <a:p>
            <a:pPr>
              <a:buNone/>
            </a:pPr>
            <a:endParaRPr lang="en-GB" dirty="0"/>
          </a:p>
          <a:p>
            <a:r>
              <a:rPr lang="en-GB" dirty="0"/>
              <a:t>The </a:t>
            </a:r>
            <a:r>
              <a:rPr lang="en-US" b="1" dirty="0"/>
              <a:t>Webinar: Youth Engagement in Combating Hate Speech</a:t>
            </a:r>
            <a:r>
              <a:rPr lang="en-GB" dirty="0"/>
              <a:t> is an exchange of ideas on this topic. </a:t>
            </a:r>
            <a:r>
              <a:rPr lang="en-US" dirty="0"/>
              <a:t>We are engaging youth in understanding and countering online hate speech by examining historical discrimination.</a:t>
            </a:r>
            <a:br>
              <a:rPr lang="en-US" dirty="0"/>
            </a:br>
            <a:endParaRPr lang="en-GB" dirty="0"/>
          </a:p>
          <a:p>
            <a:r>
              <a:rPr lang="en-GB" dirty="0"/>
              <a:t>We’re asking for your support to promote our work and help us share our </a:t>
            </a:r>
            <a:r>
              <a:rPr lang="en-GB" b="1" dirty="0"/>
              <a:t>ethical</a:t>
            </a:r>
            <a:r>
              <a:rPr lang="en-GB" dirty="0"/>
              <a:t>, and </a:t>
            </a:r>
            <a:r>
              <a:rPr lang="en-GB" b="1" dirty="0"/>
              <a:t>inclusive approach</a:t>
            </a:r>
            <a:r>
              <a:rPr lang="en-GB" dirty="0"/>
              <a:t> to </a:t>
            </a:r>
            <a:r>
              <a:rPr lang="en-GB" b="1" dirty="0"/>
              <a:t>remembrance</a:t>
            </a:r>
            <a:r>
              <a:rPr lang="en-GB" dirty="0"/>
              <a:t> across your </a:t>
            </a:r>
            <a:r>
              <a:rPr lang="en-GB" b="1" dirty="0"/>
              <a:t>networks</a:t>
            </a:r>
            <a:r>
              <a:rPr lang="en-GB" dirty="0"/>
              <a:t>.</a:t>
            </a:r>
          </a:p>
          <a:p>
            <a:endParaRPr lang="en-GB" dirty="0"/>
          </a:p>
          <a:p>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C0DF43D6-FB41-C439-4DFE-01AF0C6269F1}"/>
              </a:ext>
            </a:extLst>
          </p:cNvPr>
          <p:cNvSpPr>
            <a:spLocks noGrp="1"/>
          </p:cNvSpPr>
          <p:nvPr>
            <p:ph type="body" sz="quarter" idx="62"/>
          </p:nvPr>
        </p:nvSpPr>
        <p:spPr>
          <a:xfrm>
            <a:off x="-8011" y="578092"/>
            <a:ext cx="4616106" cy="671785"/>
          </a:xfrm>
          <a:solidFill>
            <a:srgbClr val="FFC000"/>
          </a:solidFill>
        </p:spPr>
        <p:txBody>
          <a:bodyPr/>
          <a:lstStyle/>
          <a:p>
            <a:r>
              <a:rPr lang="en-US" dirty="0"/>
              <a:t>OUR WEBINAR</a:t>
            </a:r>
          </a:p>
        </p:txBody>
      </p:sp>
      <p:grpSp>
        <p:nvGrpSpPr>
          <p:cNvPr id="40" name="Graphic 4">
            <a:extLst>
              <a:ext uri="{FF2B5EF4-FFF2-40B4-BE49-F238E27FC236}">
                <a16:creationId xmlns:a16="http://schemas.microsoft.com/office/drawing/2014/main" id="{18286FAB-65F5-9A74-FFED-9726661DF83B}"/>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90F736C8-42AE-6FD3-6650-FF4F80A35F72}"/>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6AC95B2-D16F-770F-E0BA-7E245B573E84}"/>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3A03849-2DE1-7E5B-4BE1-5415AD10D33F}"/>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679BA9A-CD2B-3E67-8901-AF8578CFCE25}"/>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392758F-ADA9-3E18-CF31-21D0547D514F}"/>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E3F448-595D-2305-5373-BBE0727E52CC}"/>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92F8704-3E73-58D2-11E0-B9BFE891205C}"/>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186C9B7-380E-DAC0-EB8D-EA152BDC1EFD}"/>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FA74DB4-6554-290A-BC7D-ABD9157CB308}"/>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FC5EDD4-9F85-6D5C-B9D6-972DF6482481}"/>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F6A78F2-5ECE-D8C9-DEE6-307DBF08EB94}"/>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335D0CB-E294-3368-0A98-A2E8440D50E5}"/>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0040A63-BD8B-5085-A2AD-A0C49CBA5C30}"/>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11DAEF7-C3DD-9EB8-8C72-22E2E21A4322}"/>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736F0C2-3D7E-8A71-FC94-91CBD29127A6}"/>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3168BDA-CFE5-3052-99DC-11F5A9C22855}"/>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DCAE33C-67A7-9ECD-A2F4-32A9DBB67756}"/>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99798A8-F4A4-5013-CC8D-B136F594989B}"/>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066EE41-C483-EBE2-5AC2-845869F773F7}"/>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8E26CC2-BE3B-4843-38F0-EF58C1D05855}"/>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5D8C319-20ED-04C5-B59F-38ABEEB6781E}"/>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C5D9E40-EAE6-9306-3091-51E5A31B031F}"/>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2E73999-9E20-81E8-CB7B-A066C0C68633}"/>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40B3742-8EDE-9F65-7A11-D2C2774C0AE7}"/>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385098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5FB9-68CE-873F-2908-C385D991C02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B2F53E1-5E98-2384-B04E-DC068CDD5C03}"/>
              </a:ext>
            </a:extLst>
          </p:cNvPr>
          <p:cNvSpPr>
            <a:spLocks noGrp="1"/>
          </p:cNvSpPr>
          <p:nvPr>
            <p:ph type="body" sz="quarter" idx="48"/>
          </p:nvPr>
        </p:nvSpPr>
        <p:spPr>
          <a:xfrm>
            <a:off x="609474" y="2286788"/>
            <a:ext cx="10963192" cy="3933404"/>
          </a:xfrm>
        </p:spPr>
        <p:txBody>
          <a:bodyPr/>
          <a:lstStyle/>
          <a:p>
            <a:pPr marL="342900" indent="-342900">
              <a:buFont typeface="Wingdings" panose="05000000000000000000" pitchFamily="2" charset="2"/>
              <a:buChar char="Ø"/>
            </a:pPr>
            <a:r>
              <a:rPr lang="en-GB" dirty="0"/>
              <a:t>Explore the roots and manifestations of hate speech from the Holocaust to the present day.</a:t>
            </a:r>
          </a:p>
          <a:p>
            <a:endParaRPr lang="en-GB" dirty="0"/>
          </a:p>
          <a:p>
            <a:pPr marL="342900" indent="-342900">
              <a:buFont typeface="Wingdings" panose="05000000000000000000" pitchFamily="2" charset="2"/>
              <a:buChar char="Ø"/>
            </a:pPr>
            <a:r>
              <a:rPr lang="en-GB" dirty="0"/>
              <a:t>Learn interactive methods for mapping and analysing hate speech at European and international levels.</a:t>
            </a:r>
          </a:p>
          <a:p>
            <a:endParaRPr lang="en-GB" dirty="0"/>
          </a:p>
          <a:p>
            <a:pPr marL="342900" indent="-342900">
              <a:buFont typeface="Wingdings" panose="05000000000000000000" pitchFamily="2" charset="2"/>
              <a:buChar char="Ø"/>
            </a:pPr>
            <a:r>
              <a:rPr lang="en-GB" dirty="0"/>
              <a:t>Contribute directly to the development of the Memory Makers Educational Toolkit.</a:t>
            </a:r>
          </a:p>
          <a:p>
            <a:endParaRPr lang="en-GB" dirty="0"/>
          </a:p>
          <a:p>
            <a:pPr marL="342900" indent="-342900">
              <a:buFont typeface="Wingdings" panose="05000000000000000000" pitchFamily="2" charset="2"/>
              <a:buChar char="Ø"/>
            </a:pPr>
            <a:r>
              <a:rPr lang="en-GB" dirty="0"/>
              <a:t>Join a growing community of young activists, educators, and human rights defenders committed to combating hate across Europe.</a:t>
            </a:r>
          </a:p>
          <a:p>
            <a:endParaRPr lang="en-GB" dirty="0"/>
          </a:p>
          <a:p>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0FDA171A-5E5F-A26E-579B-11D6EA7B2C73}"/>
              </a:ext>
            </a:extLst>
          </p:cNvPr>
          <p:cNvSpPr>
            <a:spLocks noGrp="1"/>
          </p:cNvSpPr>
          <p:nvPr>
            <p:ph type="body" sz="quarter" idx="62"/>
          </p:nvPr>
        </p:nvSpPr>
        <p:spPr>
          <a:xfrm>
            <a:off x="-8011" y="578092"/>
            <a:ext cx="4616106" cy="671785"/>
          </a:xfrm>
          <a:solidFill>
            <a:srgbClr val="00A8F6"/>
          </a:solidFill>
        </p:spPr>
        <p:txBody>
          <a:bodyPr/>
          <a:lstStyle/>
          <a:p>
            <a:r>
              <a:rPr lang="en-US" dirty="0"/>
              <a:t>TAKE AWAYS!</a:t>
            </a:r>
          </a:p>
        </p:txBody>
      </p:sp>
      <p:grpSp>
        <p:nvGrpSpPr>
          <p:cNvPr id="40" name="Graphic 4">
            <a:extLst>
              <a:ext uri="{FF2B5EF4-FFF2-40B4-BE49-F238E27FC236}">
                <a16:creationId xmlns:a16="http://schemas.microsoft.com/office/drawing/2014/main" id="{42D14AAE-D1E9-EC09-AF77-98A3ACF89778}"/>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A618453D-F008-48F6-6E45-86EBF1E06F04}"/>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A2F8BD7-B977-E5DB-ECDD-C682E313BC6A}"/>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3186A0-CD75-D5EE-C0F3-F643906EF77A}"/>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CB2BDD4-F08E-DD1F-8778-F0BACCFEBE8A}"/>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9C07FD0-0912-BB0B-6BF0-0D4B9F6D0E75}"/>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8237047-BEB1-EB19-CC53-12E67847F273}"/>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5023721-0088-F37E-2374-31E3AD08BEC1}"/>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38C9C-6260-68CB-37CB-A07CE577C1B7}"/>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ECE767B-C721-0E9C-138C-14A37A49B10A}"/>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590CFB4-4B7D-7133-95EA-AA73EC81DAAD}"/>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DABA01-285B-02F4-DFD8-905582F6392B}"/>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735815C-41FE-ED8F-A6F6-52BD064D55DA}"/>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1D9F1FA-AB89-1C9F-93CB-4C13AA6BE9BA}"/>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EBD4855-11AD-54A1-7096-6D1099E573F9}"/>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33EF520-08D6-23A8-9EF0-13F48A52A823}"/>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E98D981-A58F-EDB7-CFED-290858AD6C66}"/>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73CDC39-2655-A87F-B5DC-8AFA62E2C52E}"/>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677D650-1813-F102-567F-AB0A27E9F782}"/>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FA2C927-2E6E-B382-F2EB-B2584F156AB7}"/>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8B134AD-EDD6-B0F0-F368-CDD8A4F90EB6}"/>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CE7F27F-8F7D-8C87-5138-D0967FA906A0}"/>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3EC7065-46B6-A354-8F8E-5D59EB5018F9}"/>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100C9B6-117F-6495-E46A-C50BD52467CB}"/>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7B77483-9ADC-930E-D4A5-0D0AE9A9EB34}"/>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2406556455"/>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194</TotalTime>
  <Words>902</Words>
  <Application>Microsoft Office PowerPoint</Application>
  <PresentationFormat>Widescreen</PresentationFormat>
  <Paragraphs>100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Lola Gonzalez</cp:lastModifiedBy>
  <cp:revision>431</cp:revision>
  <dcterms:created xsi:type="dcterms:W3CDTF">2021-06-15T11:45:52Z</dcterms:created>
  <dcterms:modified xsi:type="dcterms:W3CDTF">2025-10-10T14:53:29Z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