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721" r:id="rId5"/>
    <p:sldId id="720" r:id="rId6"/>
    <p:sldId id="698" r:id="rId7"/>
    <p:sldId id="699" r:id="rId8"/>
    <p:sldId id="722" r:id="rId9"/>
    <p:sldId id="723" r:id="rId10"/>
    <p:sldId id="724" r:id="rId11"/>
    <p:sldId id="725" r:id="rId12"/>
    <p:sldId id="726" r:id="rId13"/>
    <p:sldId id="727" r:id="rId14"/>
    <p:sldId id="728" r:id="rId15"/>
    <p:sldId id="729" r:id="rId16"/>
    <p:sldId id="677" r:id="rId17"/>
  </p:sldIdLst>
  <p:sldSz cx="12192000" cy="6858000"/>
  <p:notesSz cx="6858000" cy="9144000"/>
  <p:defaultTextStyle>
    <a:defPPr>
      <a:defRPr lang="en-US"/>
    </a:defPPr>
    <a:lvl1pPr marL="0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1pPr>
    <a:lvl2pPr marL="325892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2pPr>
    <a:lvl3pPr marL="651784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3pPr>
    <a:lvl4pPr marL="977676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4pPr>
    <a:lvl5pPr marL="1303569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5pPr>
    <a:lvl6pPr marL="1629461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6pPr>
    <a:lvl7pPr marL="1955353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7pPr>
    <a:lvl8pPr marL="2281245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8pPr>
    <a:lvl9pPr marL="2607137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870"/>
    <a:srgbClr val="F16924"/>
    <a:srgbClr val="00A8F6"/>
    <a:srgbClr val="BE65A7"/>
    <a:srgbClr val="000D41"/>
    <a:srgbClr val="4DBD98"/>
    <a:srgbClr val="198AB1"/>
    <a:srgbClr val="111E46"/>
    <a:srgbClr val="76C7EF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275" autoAdjust="0"/>
    <p:restoredTop sz="95037"/>
  </p:normalViewPr>
  <p:slideViewPr>
    <p:cSldViewPr snapToGrid="0" snapToObjects="1">
      <p:cViewPr varScale="1">
        <p:scale>
          <a:sx n="76" d="100"/>
          <a:sy n="76" d="100"/>
        </p:scale>
        <p:origin x="43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33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7E7518-D7D3-A342-B9A1-57B91EA8AD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38D92-CE55-1642-B171-5E9305F007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8577-8B88-EE4C-8516-6703E5E700B5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DC253-90BB-9447-B456-77404052F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3BA3A-C6D1-EB41-8906-A8CC76B3C0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957D-E1A3-9D46-BB8D-8C509470E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26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1DF58-7EE3-C448-983E-EBFA8BC3FAB5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372A-F483-BF4C-A311-87AB670BD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96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7999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5998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3997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1996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89995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7995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5994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3992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4C47AE6D-0B04-0685-171E-D6FC31CF4038}"/>
              </a:ext>
            </a:extLst>
          </p:cNvPr>
          <p:cNvSpPr/>
          <p:nvPr userDrawn="1"/>
        </p:nvSpPr>
        <p:spPr>
          <a:xfrm>
            <a:off x="0" y="2899976"/>
            <a:ext cx="12192000" cy="3035603"/>
          </a:xfrm>
          <a:custGeom>
            <a:avLst/>
            <a:gdLst>
              <a:gd name="connsiteX0" fmla="*/ 0 w 967106"/>
              <a:gd name="connsiteY0" fmla="*/ 0 h 479753"/>
              <a:gd name="connsiteX1" fmla="*/ 967107 w 967106"/>
              <a:gd name="connsiteY1" fmla="*/ 0 h 479753"/>
              <a:gd name="connsiteX2" fmla="*/ 967107 w 967106"/>
              <a:gd name="connsiteY2" fmla="*/ 479754 h 479753"/>
              <a:gd name="connsiteX3" fmla="*/ 0 w 967106"/>
              <a:gd name="connsiteY3" fmla="*/ 479754 h 47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06" h="479753">
                <a:moveTo>
                  <a:pt x="0" y="0"/>
                </a:moveTo>
                <a:lnTo>
                  <a:pt x="967107" y="0"/>
                </a:lnTo>
                <a:lnTo>
                  <a:pt x="967107" y="479754"/>
                </a:lnTo>
                <a:lnTo>
                  <a:pt x="0" y="479754"/>
                </a:lnTo>
                <a:close/>
              </a:path>
            </a:pathLst>
          </a:custGeom>
          <a:solidFill>
            <a:srgbClr val="111E46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D44A131-4BE0-9421-944D-957B5E42C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105" y="2181725"/>
            <a:ext cx="10603832" cy="3317629"/>
          </a:xfrm>
          <a:custGeom>
            <a:avLst/>
            <a:gdLst>
              <a:gd name="connsiteX0" fmla="*/ 0 w 7452951"/>
              <a:gd name="connsiteY0" fmla="*/ 0 h 13853751"/>
              <a:gd name="connsiteX1" fmla="*/ 7452951 w 7452951"/>
              <a:gd name="connsiteY1" fmla="*/ 0 h 13853751"/>
              <a:gd name="connsiteX2" fmla="*/ 7452951 w 7452951"/>
              <a:gd name="connsiteY2" fmla="*/ 13853751 h 13853751"/>
              <a:gd name="connsiteX3" fmla="*/ 0 w 7452951"/>
              <a:gd name="connsiteY3" fmla="*/ 13853751 h 138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2951" h="13853751">
                <a:moveTo>
                  <a:pt x="0" y="0"/>
                </a:moveTo>
                <a:lnTo>
                  <a:pt x="7452951" y="0"/>
                </a:lnTo>
                <a:lnTo>
                  <a:pt x="7452951" y="13853751"/>
                </a:lnTo>
                <a:lnTo>
                  <a:pt x="0" y="138537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Drag Your Image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4980E-F1D7-F9C6-0A6C-EA9AE0B91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8965" y="409476"/>
            <a:ext cx="3634678" cy="1643570"/>
          </a:xfrm>
          <a:prstGeom prst="rect">
            <a:avLst/>
          </a:prstGeom>
        </p:spPr>
      </p:pic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EC5DA05B-5A46-6DD1-ECB4-273D32F39B3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37048" y="3439552"/>
            <a:ext cx="3465473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 WELCOME TO</a:t>
            </a: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4B994558-E801-4EC5-4A48-7DFDE106694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7047" y="4221872"/>
            <a:ext cx="3348889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 OUR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62C11-3E75-9B72-6B4C-D15BC5F76E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888" y="6116720"/>
            <a:ext cx="2196197" cy="4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1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70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2EFB695-81D9-8012-9C3A-7D4F792727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"/>
            <a:ext cx="12192000" cy="32417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152E5000-5425-17ED-5FF9-DD990C5FEFD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757761" y="3782742"/>
            <a:ext cx="4648767" cy="685350"/>
          </a:xfrm>
          <a:prstGeom prst="rect">
            <a:avLst/>
          </a:prstGeom>
          <a:solidFill>
            <a:srgbClr val="4DBD98"/>
          </a:solidFill>
        </p:spPr>
        <p:txBody>
          <a:bodyPr anchor="ctr">
            <a:noAutofit/>
          </a:bodyPr>
          <a:lstStyle>
            <a:lvl1pPr marL="0" indent="0" algn="ctr">
              <a:lnSpc>
                <a:spcPts val="3877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93391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2pPr>
            <a:lvl3pPr marL="786782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3pPr>
            <a:lvl4pPr marL="1180173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4pPr>
            <a:lvl5pPr marL="1573566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YOUTH DRIVING THE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5F0E11C2-72ED-5C9C-FF11-7155B01763A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34469" y="4641724"/>
            <a:ext cx="5695351" cy="685350"/>
          </a:xfrm>
          <a:prstGeom prst="rect">
            <a:avLst/>
          </a:prstGeom>
          <a:solidFill>
            <a:srgbClr val="4DBD98"/>
          </a:solidFill>
        </p:spPr>
        <p:txBody>
          <a:bodyPr anchor="ctr">
            <a:noAutofit/>
          </a:bodyPr>
          <a:lstStyle>
            <a:lvl1pPr marL="0" indent="0" algn="ctr">
              <a:lnSpc>
                <a:spcPts val="3877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93391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2pPr>
            <a:lvl3pPr marL="786782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3pPr>
            <a:lvl4pPr marL="1180173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4pPr>
            <a:lvl5pPr marL="1573566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FUTURE OF REMEMBRANCE</a:t>
            </a: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C3D5DBCA-7D3F-B330-BCF2-D9DA1B5C142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757761" y="2923759"/>
            <a:ext cx="4648767" cy="685350"/>
          </a:xfrm>
          <a:prstGeom prst="rect">
            <a:avLst/>
          </a:prstGeom>
          <a:solidFill>
            <a:srgbClr val="4DBD98"/>
          </a:solidFill>
        </p:spPr>
        <p:txBody>
          <a:bodyPr anchor="ctr">
            <a:noAutofit/>
          </a:bodyPr>
          <a:lstStyle>
            <a:lvl1pPr marL="0" indent="0" algn="ctr">
              <a:lnSpc>
                <a:spcPts val="3877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93391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2pPr>
            <a:lvl3pPr marL="786782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3pPr>
            <a:lvl4pPr marL="1180173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4pPr>
            <a:lvl5pPr marL="1573566" indent="0">
              <a:buNone/>
              <a:defRPr sz="333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MEMORY MAKERS -</a:t>
            </a:r>
          </a:p>
        </p:txBody>
      </p:sp>
    </p:spTree>
    <p:extLst>
      <p:ext uri="{BB962C8B-B14F-4D97-AF65-F5344CB8AC3E}">
        <p14:creationId xmlns:p14="http://schemas.microsoft.com/office/powerpoint/2010/main" val="95982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17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4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506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68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7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FBFC640-49FC-26DD-9315-7075A01213EF}"/>
              </a:ext>
            </a:extLst>
          </p:cNvPr>
          <p:cNvSpPr/>
          <p:nvPr userDrawn="1"/>
        </p:nvSpPr>
        <p:spPr>
          <a:xfrm>
            <a:off x="0" y="2899976"/>
            <a:ext cx="12192000" cy="3035603"/>
          </a:xfrm>
          <a:custGeom>
            <a:avLst/>
            <a:gdLst>
              <a:gd name="connsiteX0" fmla="*/ 0 w 967106"/>
              <a:gd name="connsiteY0" fmla="*/ 0 h 479753"/>
              <a:gd name="connsiteX1" fmla="*/ 967107 w 967106"/>
              <a:gd name="connsiteY1" fmla="*/ 0 h 479753"/>
              <a:gd name="connsiteX2" fmla="*/ 967107 w 967106"/>
              <a:gd name="connsiteY2" fmla="*/ 479754 h 479753"/>
              <a:gd name="connsiteX3" fmla="*/ 0 w 967106"/>
              <a:gd name="connsiteY3" fmla="*/ 479754 h 47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06" h="479753">
                <a:moveTo>
                  <a:pt x="0" y="0"/>
                </a:moveTo>
                <a:lnTo>
                  <a:pt x="967107" y="0"/>
                </a:lnTo>
                <a:lnTo>
                  <a:pt x="967107" y="479754"/>
                </a:lnTo>
                <a:lnTo>
                  <a:pt x="0" y="479754"/>
                </a:lnTo>
                <a:close/>
              </a:path>
            </a:pathLst>
          </a:custGeom>
          <a:solidFill>
            <a:srgbClr val="111E46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F4625A-4BA8-BA3E-087C-CD8AEDB05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105" y="340963"/>
            <a:ext cx="6265122" cy="5158391"/>
          </a:xfrm>
          <a:custGeom>
            <a:avLst/>
            <a:gdLst>
              <a:gd name="connsiteX0" fmla="*/ 0 w 7452951"/>
              <a:gd name="connsiteY0" fmla="*/ 0 h 13853751"/>
              <a:gd name="connsiteX1" fmla="*/ 7452951 w 7452951"/>
              <a:gd name="connsiteY1" fmla="*/ 0 h 13853751"/>
              <a:gd name="connsiteX2" fmla="*/ 7452951 w 7452951"/>
              <a:gd name="connsiteY2" fmla="*/ 13853751 h 13853751"/>
              <a:gd name="connsiteX3" fmla="*/ 0 w 7452951"/>
              <a:gd name="connsiteY3" fmla="*/ 13853751 h 138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2951" h="13853751">
                <a:moveTo>
                  <a:pt x="0" y="0"/>
                </a:moveTo>
                <a:lnTo>
                  <a:pt x="7452951" y="0"/>
                </a:lnTo>
                <a:lnTo>
                  <a:pt x="7452951" y="13853751"/>
                </a:lnTo>
                <a:lnTo>
                  <a:pt x="0" y="138537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Drag Your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FE9E7-B717-676D-8785-D2871DD26A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0958" y="967415"/>
            <a:ext cx="3634678" cy="1643570"/>
          </a:xfrm>
          <a:prstGeom prst="rect">
            <a:avLst/>
          </a:prstGeom>
        </p:spPr>
      </p:pic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BAD0E8BE-FA5D-1864-7F6C-C36AF548644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7743" y="3701390"/>
            <a:ext cx="2845665" cy="671785"/>
          </a:xfrm>
          <a:prstGeom prst="rect">
            <a:avLst/>
          </a:prstGeom>
          <a:solidFill>
            <a:srgbClr val="4DBD98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472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FOLLOW OUR 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B99DDFBE-E029-E611-906A-EA80CC605CE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69949" y="4483710"/>
            <a:ext cx="2225066" cy="671785"/>
          </a:xfrm>
          <a:prstGeom prst="rect">
            <a:avLst/>
          </a:prstGeom>
          <a:solidFill>
            <a:srgbClr val="4DBD98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472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JOURNEY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D8510F-B664-8808-D06D-7B2B5C8BFBA9}"/>
              </a:ext>
            </a:extLst>
          </p:cNvPr>
          <p:cNvGrpSpPr/>
          <p:nvPr userDrawn="1"/>
        </p:nvGrpSpPr>
        <p:grpSpPr>
          <a:xfrm>
            <a:off x="809762" y="6136023"/>
            <a:ext cx="6090405" cy="485840"/>
            <a:chOff x="324323" y="8850516"/>
            <a:chExt cx="5989657" cy="477803"/>
          </a:xfrm>
        </p:grpSpPr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A9494A99-4475-5D39-A9B1-FCDA611AD2BA}"/>
                </a:ext>
              </a:extLst>
            </p:cNvPr>
            <p:cNvSpPr txBox="1"/>
            <p:nvPr/>
          </p:nvSpPr>
          <p:spPr>
            <a:xfrm>
              <a:off x="2262816" y="8910739"/>
              <a:ext cx="4051164" cy="4175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>
                <a:lnSpc>
                  <a:spcPts val="800"/>
                </a:lnSpc>
              </a:pPr>
              <a:r>
                <a:rPr lang="en-US" sz="800" dirty="0">
                  <a:solidFill>
                    <a:srgbClr val="10153D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Funded by the European Union. Views and opinions expressed are however those of the author(s) only and do not necessarily reflect those of the European Union or [name of the granting authority]. Neither the European Union nor the granting authority can be held responsible for them</a:t>
              </a:r>
            </a:p>
            <a:p>
              <a:pPr algn="just">
                <a:lnSpc>
                  <a:spcPts val="800"/>
                </a:lnSpc>
              </a:pPr>
              <a:endParaRPr lang="en-US" sz="800" dirty="0">
                <a:solidFill>
                  <a:srgbClr val="10153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12C988-E113-85DB-23D8-70781B2D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323" y="8850516"/>
              <a:ext cx="1921025" cy="427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67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9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0D60672-3814-FD72-E5D1-EB775BFF6165}"/>
              </a:ext>
            </a:extLst>
          </p:cNvPr>
          <p:cNvSpPr/>
          <p:nvPr userDrawn="1"/>
        </p:nvSpPr>
        <p:spPr>
          <a:xfrm>
            <a:off x="0" y="2899976"/>
            <a:ext cx="12192000" cy="3035603"/>
          </a:xfrm>
          <a:custGeom>
            <a:avLst/>
            <a:gdLst>
              <a:gd name="connsiteX0" fmla="*/ 0 w 967106"/>
              <a:gd name="connsiteY0" fmla="*/ 0 h 479753"/>
              <a:gd name="connsiteX1" fmla="*/ 967107 w 967106"/>
              <a:gd name="connsiteY1" fmla="*/ 0 h 479753"/>
              <a:gd name="connsiteX2" fmla="*/ 967107 w 967106"/>
              <a:gd name="connsiteY2" fmla="*/ 479754 h 479753"/>
              <a:gd name="connsiteX3" fmla="*/ 0 w 967106"/>
              <a:gd name="connsiteY3" fmla="*/ 479754 h 47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06" h="479753">
                <a:moveTo>
                  <a:pt x="0" y="0"/>
                </a:moveTo>
                <a:lnTo>
                  <a:pt x="967107" y="0"/>
                </a:lnTo>
                <a:lnTo>
                  <a:pt x="967107" y="479754"/>
                </a:lnTo>
                <a:lnTo>
                  <a:pt x="0" y="479754"/>
                </a:lnTo>
                <a:close/>
              </a:path>
            </a:pathLst>
          </a:custGeom>
          <a:solidFill>
            <a:srgbClr val="111E46"/>
          </a:solidFill>
          <a:ln w="30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446D18-4F9A-555F-8C22-D44927E2B8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137" y="577515"/>
            <a:ext cx="5855368" cy="4921840"/>
          </a:xfrm>
          <a:custGeom>
            <a:avLst/>
            <a:gdLst>
              <a:gd name="connsiteX0" fmla="*/ 0 w 7452951"/>
              <a:gd name="connsiteY0" fmla="*/ 0 h 13853751"/>
              <a:gd name="connsiteX1" fmla="*/ 7452951 w 7452951"/>
              <a:gd name="connsiteY1" fmla="*/ 0 h 13853751"/>
              <a:gd name="connsiteX2" fmla="*/ 7452951 w 7452951"/>
              <a:gd name="connsiteY2" fmla="*/ 13853751 h 13853751"/>
              <a:gd name="connsiteX3" fmla="*/ 0 w 7452951"/>
              <a:gd name="connsiteY3" fmla="*/ 13853751 h 138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2951" h="13853751">
                <a:moveTo>
                  <a:pt x="0" y="0"/>
                </a:moveTo>
                <a:lnTo>
                  <a:pt x="7452951" y="0"/>
                </a:lnTo>
                <a:lnTo>
                  <a:pt x="7452951" y="13853751"/>
                </a:lnTo>
                <a:lnTo>
                  <a:pt x="0" y="138537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Drag Your Image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E9BB92-F41B-BC5B-4836-3D9AE58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133" y="682192"/>
            <a:ext cx="3634678" cy="1643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BB969C-5FE5-1378-6A41-3122FB352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3515" y="6148251"/>
            <a:ext cx="2196197" cy="489032"/>
          </a:xfrm>
          <a:prstGeom prst="rect">
            <a:avLst/>
          </a:prstGeom>
        </p:spPr>
      </p:pic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7F03B37A-1E6B-EA66-7065-9F4B818F061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742695" y="3487678"/>
            <a:ext cx="3465473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 WELCOME TO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3BC05C13-434B-FCEF-87CC-7BE3E2C6DD8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714900" y="4269998"/>
            <a:ext cx="3364931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 OUR PROJECT</a:t>
            </a:r>
          </a:p>
        </p:txBody>
      </p:sp>
    </p:spTree>
    <p:extLst>
      <p:ext uri="{BB962C8B-B14F-4D97-AF65-F5344CB8AC3E}">
        <p14:creationId xmlns:p14="http://schemas.microsoft.com/office/powerpoint/2010/main" val="3111263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Photo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99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  <p15:guide id="2" pos="71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60478A-835B-AA69-BEAA-7CA861620417}"/>
              </a:ext>
            </a:extLst>
          </p:cNvPr>
          <p:cNvSpPr/>
          <p:nvPr userDrawn="1"/>
        </p:nvSpPr>
        <p:spPr>
          <a:xfrm rot="5400000">
            <a:off x="-1446189" y="1454956"/>
            <a:ext cx="6857999" cy="3948093"/>
          </a:xfrm>
          <a:prstGeom prst="rect">
            <a:avLst/>
          </a:prstGeom>
          <a:solidFill>
            <a:srgbClr val="111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solidFill>
                <a:srgbClr val="052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Text Placeholder 32">
            <a:extLst>
              <a:ext uri="{FF2B5EF4-FFF2-40B4-BE49-F238E27FC236}">
                <a16:creationId xmlns:a16="http://schemas.microsoft.com/office/drawing/2014/main" id="{E246BE9B-0F08-0141-BFBB-5CD2D858E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8054" y="1874430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44" name="Text Placeholder 32">
            <a:extLst>
              <a:ext uri="{FF2B5EF4-FFF2-40B4-BE49-F238E27FC236}">
                <a16:creationId xmlns:a16="http://schemas.microsoft.com/office/drawing/2014/main" id="{C9C54D80-1128-5642-AF19-023C1AFBB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609152" y="1874430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145" name="Text Placeholder 32">
            <a:extLst>
              <a:ext uri="{FF2B5EF4-FFF2-40B4-BE49-F238E27FC236}">
                <a16:creationId xmlns:a16="http://schemas.microsoft.com/office/drawing/2014/main" id="{67A3DCF8-C8C1-A54D-B2A9-2AEDD386F8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8054" y="2336019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146" name="Text Placeholder 32">
            <a:extLst>
              <a:ext uri="{FF2B5EF4-FFF2-40B4-BE49-F238E27FC236}">
                <a16:creationId xmlns:a16="http://schemas.microsoft.com/office/drawing/2014/main" id="{9FDD29A6-533C-7341-8E91-02079E2FE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9152" y="2336019"/>
            <a:ext cx="5715653" cy="223986"/>
          </a:xfrm>
        </p:spPr>
        <p:txBody>
          <a:bodyPr anchor="ctr">
            <a:noAutofit/>
          </a:bodyPr>
          <a:lstStyle>
            <a:lvl1pPr marL="0" marR="0" indent="0" algn="l" defTabSz="3343281" rtl="0" eaLnBrk="1" fontAlgn="auto" latinLnBrk="0" hangingPunct="1">
              <a:lnSpc>
                <a:spcPct val="100000"/>
              </a:lnSpc>
              <a:spcBef>
                <a:spcPts val="365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3343281" rtl="0" eaLnBrk="1" fontAlgn="auto" latinLnBrk="0" hangingPunct="1">
              <a:lnSpc>
                <a:spcPct val="100000"/>
              </a:lnSpc>
              <a:spcBef>
                <a:spcPts val="365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About us</a:t>
            </a:r>
            <a:endParaRPr lang="en-US" dirty="0"/>
          </a:p>
        </p:txBody>
      </p:sp>
      <p:sp>
        <p:nvSpPr>
          <p:cNvPr id="147" name="Text Placeholder 32">
            <a:extLst>
              <a:ext uri="{FF2B5EF4-FFF2-40B4-BE49-F238E27FC236}">
                <a16:creationId xmlns:a16="http://schemas.microsoft.com/office/drawing/2014/main" id="{57CE5420-826A-4046-981E-1B3B36955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8054" y="2761963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148" name="Text Placeholder 32">
            <a:extLst>
              <a:ext uri="{FF2B5EF4-FFF2-40B4-BE49-F238E27FC236}">
                <a16:creationId xmlns:a16="http://schemas.microsoft.com/office/drawing/2014/main" id="{3F6D97E9-C4D5-AC44-89B9-EABADCA722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09152" y="2761963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The Project</a:t>
            </a:r>
            <a:endParaRPr lang="en-US" dirty="0"/>
          </a:p>
        </p:txBody>
      </p:sp>
      <p:sp>
        <p:nvSpPr>
          <p:cNvPr id="152" name="Text Placeholder 32">
            <a:extLst>
              <a:ext uri="{FF2B5EF4-FFF2-40B4-BE49-F238E27FC236}">
                <a16:creationId xmlns:a16="http://schemas.microsoft.com/office/drawing/2014/main" id="{1EDA7C9E-6821-614B-B581-5907A46DAE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8054" y="3174729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sp>
        <p:nvSpPr>
          <p:cNvPr id="156" name="Text Placeholder 32">
            <a:extLst>
              <a:ext uri="{FF2B5EF4-FFF2-40B4-BE49-F238E27FC236}">
                <a16:creationId xmlns:a16="http://schemas.microsoft.com/office/drawing/2014/main" id="{3EECCB46-72D7-5740-9CED-11684DF47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9152" y="3174729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Gallery</a:t>
            </a:r>
            <a:endParaRPr lang="en-US" dirty="0"/>
          </a:p>
        </p:txBody>
      </p:sp>
      <p:sp>
        <p:nvSpPr>
          <p:cNvPr id="158" name="Text Placeholder 32">
            <a:extLst>
              <a:ext uri="{FF2B5EF4-FFF2-40B4-BE49-F238E27FC236}">
                <a16:creationId xmlns:a16="http://schemas.microsoft.com/office/drawing/2014/main" id="{2B4AC3CD-CBEF-5E4F-B4DD-BD4814C7F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8054" y="3601091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05</a:t>
            </a:r>
            <a:endParaRPr lang="en-US" dirty="0"/>
          </a:p>
        </p:txBody>
      </p:sp>
      <p:sp>
        <p:nvSpPr>
          <p:cNvPr id="159" name="Text Placeholder 32">
            <a:extLst>
              <a:ext uri="{FF2B5EF4-FFF2-40B4-BE49-F238E27FC236}">
                <a16:creationId xmlns:a16="http://schemas.microsoft.com/office/drawing/2014/main" id="{F367CBF7-CF02-8943-9062-D02DDFD8E2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9152" y="3601091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Our Team</a:t>
            </a:r>
            <a:endParaRPr lang="en-US" dirty="0"/>
          </a:p>
        </p:txBody>
      </p:sp>
      <p:sp>
        <p:nvSpPr>
          <p:cNvPr id="161" name="Text Placeholder 32">
            <a:extLst>
              <a:ext uri="{FF2B5EF4-FFF2-40B4-BE49-F238E27FC236}">
                <a16:creationId xmlns:a16="http://schemas.microsoft.com/office/drawing/2014/main" id="{BA3A5A09-F937-7549-8085-E87DDB3C34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853601" y="4045032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06</a:t>
            </a:r>
            <a:endParaRPr lang="en-US" dirty="0"/>
          </a:p>
        </p:txBody>
      </p:sp>
      <p:sp>
        <p:nvSpPr>
          <p:cNvPr id="162" name="Text Placeholder 32">
            <a:extLst>
              <a:ext uri="{FF2B5EF4-FFF2-40B4-BE49-F238E27FC236}">
                <a16:creationId xmlns:a16="http://schemas.microsoft.com/office/drawing/2014/main" id="{3125800D-400A-CB4E-BB45-05A321F773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24699" y="4045032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 and Answers</a:t>
            </a:r>
            <a:endParaRPr lang="en-US" dirty="0"/>
          </a:p>
        </p:txBody>
      </p:sp>
      <p:sp>
        <p:nvSpPr>
          <p:cNvPr id="163" name="Text Placeholder 32">
            <a:extLst>
              <a:ext uri="{FF2B5EF4-FFF2-40B4-BE49-F238E27FC236}">
                <a16:creationId xmlns:a16="http://schemas.microsoft.com/office/drawing/2014/main" id="{8BE77D08-2226-F241-BD4C-C1EE8B229A9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853601" y="4529299"/>
            <a:ext cx="684000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rgbClr val="EF487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07</a:t>
            </a:r>
            <a:endParaRPr lang="en-US" dirty="0"/>
          </a:p>
        </p:txBody>
      </p:sp>
      <p:sp>
        <p:nvSpPr>
          <p:cNvPr id="164" name="Text Placeholder 32">
            <a:extLst>
              <a:ext uri="{FF2B5EF4-FFF2-40B4-BE49-F238E27FC236}">
                <a16:creationId xmlns:a16="http://schemas.microsoft.com/office/drawing/2014/main" id="{32184336-7547-9A40-A148-9E9B78DCBB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24699" y="4529299"/>
            <a:ext cx="5715653" cy="22347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Conclusion</a:t>
            </a:r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04026514-11BD-62EB-44B0-149DF35E773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0240" y="596921"/>
            <a:ext cx="2211054" cy="671785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TABLE OF</a:t>
            </a:r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56579B41-D929-2BEC-7179-37D34888E5A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2445" y="1379241"/>
            <a:ext cx="2444726" cy="671785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55FF89E-2810-5977-3AD9-E65D5EE94D05}"/>
              </a:ext>
            </a:extLst>
          </p:cNvPr>
          <p:cNvGrpSpPr/>
          <p:nvPr userDrawn="1"/>
        </p:nvGrpSpPr>
        <p:grpSpPr>
          <a:xfrm>
            <a:off x="4782673" y="5615761"/>
            <a:ext cx="6090405" cy="485840"/>
            <a:chOff x="324323" y="8850516"/>
            <a:chExt cx="5989657" cy="477803"/>
          </a:xfrm>
        </p:grpSpPr>
        <p:sp>
          <p:nvSpPr>
            <p:cNvPr id="76" name="object 12">
              <a:extLst>
                <a:ext uri="{FF2B5EF4-FFF2-40B4-BE49-F238E27FC236}">
                  <a16:creationId xmlns:a16="http://schemas.microsoft.com/office/drawing/2014/main" id="{2C6C8EA1-8DEC-4834-CACB-274C971D5A3F}"/>
                </a:ext>
              </a:extLst>
            </p:cNvPr>
            <p:cNvSpPr txBox="1"/>
            <p:nvPr/>
          </p:nvSpPr>
          <p:spPr>
            <a:xfrm>
              <a:off x="2262816" y="8910739"/>
              <a:ext cx="4051164" cy="4175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>
                <a:lnSpc>
                  <a:spcPts val="800"/>
                </a:lnSpc>
              </a:pPr>
              <a:r>
                <a:rPr lang="en-US" sz="800" dirty="0">
                  <a:solidFill>
                    <a:srgbClr val="10153D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Funded by the European Union. Views and opinions expressed are however those of the author(s) only and do not necessarily reflect those of the European Union or [name of the granting authority]. Neither the European Union nor the granting authority can be held responsible for them</a:t>
              </a:r>
            </a:p>
            <a:p>
              <a:pPr algn="just">
                <a:lnSpc>
                  <a:spcPts val="800"/>
                </a:lnSpc>
              </a:pPr>
              <a:endParaRPr lang="en-US" sz="800" dirty="0">
                <a:solidFill>
                  <a:srgbClr val="10153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B8DFF12-DFFD-C488-29B6-0D2AB9F66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323" y="8850516"/>
              <a:ext cx="1921025" cy="427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57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FF6155-CBF0-F921-9CFD-DD695C8E8B5D}"/>
              </a:ext>
            </a:extLst>
          </p:cNvPr>
          <p:cNvSpPr/>
          <p:nvPr userDrawn="1"/>
        </p:nvSpPr>
        <p:spPr>
          <a:xfrm rot="5400000">
            <a:off x="1770488" y="141436"/>
            <a:ext cx="3677237" cy="7218220"/>
          </a:xfrm>
          <a:prstGeom prst="rect">
            <a:avLst/>
          </a:prstGeom>
          <a:solidFill>
            <a:srgbClr val="111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solidFill>
                <a:srgbClr val="05203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FE8E858-242F-D11E-FB53-57EC93F92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30922" y="9570703"/>
            <a:ext cx="372588" cy="363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10101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fld id="{9C527BFA-2C0E-4CEC-B6A5-913A56FEF4B4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7E17F88D-FE4F-9CBD-E66E-2873D71DC0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52" y="0"/>
            <a:ext cx="4611021" cy="2513490"/>
          </a:xfrm>
          <a:prstGeom prst="rect">
            <a:avLst/>
          </a:prstGeom>
          <a:effectLst>
            <a:glow rad="127000">
              <a:srgbClr val="414141"/>
            </a:glow>
          </a:effectLst>
        </p:spPr>
        <p:txBody>
          <a:bodyPr>
            <a:noAutofit/>
          </a:bodyPr>
          <a:lstStyle>
            <a:lvl1pPr marL="0" indent="0" algn="l">
              <a:buNone/>
              <a:defRPr sz="15000" b="1">
                <a:solidFill>
                  <a:srgbClr val="111E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99" name="Text Placeholder 32">
            <a:extLst>
              <a:ext uri="{FF2B5EF4-FFF2-40B4-BE49-F238E27FC236}">
                <a16:creationId xmlns:a16="http://schemas.microsoft.com/office/drawing/2014/main" id="{D873AA30-0F78-FCB1-C916-3A3CE251F23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52050" y="3505573"/>
            <a:ext cx="2053233" cy="671785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100" name="Text Placeholder 32">
            <a:extLst>
              <a:ext uri="{FF2B5EF4-FFF2-40B4-BE49-F238E27FC236}">
                <a16:creationId xmlns:a16="http://schemas.microsoft.com/office/drawing/2014/main" id="{642D4D19-C142-A773-1BEE-670912DF9E1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4256" y="4287893"/>
            <a:ext cx="1349507" cy="671785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0" indent="0" algn="l">
              <a:lnSpc>
                <a:spcPts val="3769"/>
              </a:lnSpc>
              <a:spcBef>
                <a:spcPts val="0"/>
              </a:spcBef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8712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03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B37B58A1-42B7-6ACA-0FD7-02504A8BFB9D}"/>
              </a:ext>
            </a:extLst>
          </p:cNvPr>
          <p:cNvSpPr/>
          <p:nvPr userDrawn="1"/>
        </p:nvSpPr>
        <p:spPr>
          <a:xfrm>
            <a:off x="-17545" y="0"/>
            <a:ext cx="12209545" cy="2147749"/>
          </a:xfrm>
          <a:prstGeom prst="rect">
            <a:avLst/>
          </a:prstGeom>
          <a:solidFill>
            <a:srgbClr val="111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E20B737-C724-BC42-9305-29BFF3FA1B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1824" y="2361851"/>
            <a:ext cx="10483429" cy="3933404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ts val="2480"/>
              </a:lnSpc>
              <a:spcBef>
                <a:spcPts val="0"/>
              </a:spcBef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25" name="Text Placeholder 32">
            <a:extLst>
              <a:ext uri="{FF2B5EF4-FFF2-40B4-BE49-F238E27FC236}">
                <a16:creationId xmlns:a16="http://schemas.microsoft.com/office/drawing/2014/main" id="{934E37BF-1ED2-4A1B-CDC0-59DA61126C9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-8011" y="578092"/>
            <a:ext cx="3156225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808038" indent="0" algn="l">
              <a:lnSpc>
                <a:spcPts val="3769"/>
              </a:lnSpc>
              <a:spcBef>
                <a:spcPts val="0"/>
              </a:spcBef>
              <a:buNone/>
              <a:tabLst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97831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6D8C0570-7782-7B5B-F178-51FAE93904C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1824" y="1679171"/>
            <a:ext cx="10483429" cy="4616084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ts val="2480"/>
              </a:lnSpc>
              <a:spcBef>
                <a:spcPts val="0"/>
              </a:spcBef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12AFBC99-BD1A-BB6F-308E-DB8C90B788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-8011" y="578092"/>
            <a:ext cx="3156225" cy="671785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808038" indent="0" algn="l">
              <a:lnSpc>
                <a:spcPts val="3769"/>
              </a:lnSpc>
              <a:spcBef>
                <a:spcPts val="0"/>
              </a:spcBef>
              <a:buNone/>
              <a:tabLst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24506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509D38E-D9E7-6493-0FCE-89B2D340E0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"/>
            <a:ext cx="12192000" cy="257694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E4D1B318-A933-504F-B625-B0BEEAB9C2B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1824" y="2975955"/>
            <a:ext cx="10483429" cy="3319299"/>
          </a:xfrm>
        </p:spPr>
        <p:txBody>
          <a:bodyPr numCol="1" spcCol="288000" anchor="t">
            <a:noAutofit/>
          </a:bodyPr>
          <a:lstStyle>
            <a:lvl1pPr marL="0" indent="0" algn="l">
              <a:lnSpc>
                <a:spcPts val="2480"/>
              </a:lnSpc>
              <a:spcBef>
                <a:spcPts val="0"/>
              </a:spcBef>
              <a:buNone/>
              <a:defRPr sz="2400" b="0" i="0">
                <a:solidFill>
                  <a:srgbClr val="111E4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B0997C91-DB91-32BE-3C72-02A24E171C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0" y="2018965"/>
            <a:ext cx="3156225" cy="671785"/>
          </a:xfrm>
          <a:prstGeom prst="rect">
            <a:avLst/>
          </a:prstGeom>
          <a:solidFill>
            <a:srgbClr val="EF4870"/>
          </a:solidFill>
        </p:spPr>
        <p:txBody>
          <a:bodyPr anchor="ctr">
            <a:noAutofit/>
          </a:bodyPr>
          <a:lstStyle>
            <a:lvl1pPr marL="808038" indent="0" algn="l">
              <a:lnSpc>
                <a:spcPts val="3769"/>
              </a:lnSpc>
              <a:spcBef>
                <a:spcPts val="0"/>
              </a:spcBef>
              <a:buNone/>
              <a:tabLst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2455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2pPr>
            <a:lvl3pPr marL="764909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3pPr>
            <a:lvl4pPr marL="1147364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4pPr>
            <a:lvl5pPr marL="1529821" indent="0">
              <a:buNone/>
              <a:defRPr sz="3238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4311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408B69-D389-CD2F-3055-DB37B7B189A9}"/>
              </a:ext>
            </a:extLst>
          </p:cNvPr>
          <p:cNvCxnSpPr/>
          <p:nvPr userDrawn="1"/>
        </p:nvCxnSpPr>
        <p:spPr>
          <a:xfrm>
            <a:off x="11701121" y="6578090"/>
            <a:ext cx="265889" cy="0"/>
          </a:xfrm>
          <a:prstGeom prst="line">
            <a:avLst/>
          </a:prstGeom>
          <a:ln>
            <a:solidFill>
              <a:srgbClr val="198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389B47C-E53C-EE70-0EDF-BB4601FC46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 t="78397" r="608"/>
          <a:stretch/>
        </p:blipFill>
        <p:spPr>
          <a:xfrm rot="16200000">
            <a:off x="10917797" y="5562861"/>
            <a:ext cx="1846677" cy="1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46" r:id="rId2"/>
    <p:sldLayoutId id="2147483697" r:id="rId3"/>
    <p:sldLayoutId id="2147483683" r:id="rId4"/>
    <p:sldLayoutId id="2147483747" r:id="rId5"/>
    <p:sldLayoutId id="2147483703" r:id="rId6"/>
    <p:sldLayoutId id="2147483733" r:id="rId7"/>
    <p:sldLayoutId id="2147483744" r:id="rId8"/>
    <p:sldLayoutId id="2147483745" r:id="rId9"/>
    <p:sldLayoutId id="2147483748" r:id="rId10"/>
    <p:sldLayoutId id="2147483743" r:id="rId11"/>
    <p:sldLayoutId id="2147483741" r:id="rId12"/>
    <p:sldLayoutId id="2147483740" r:id="rId13"/>
    <p:sldLayoutId id="2147483742" r:id="rId14"/>
    <p:sldLayoutId id="2147483702" r:id="rId15"/>
    <p:sldLayoutId id="2147483700" r:id="rId16"/>
    <p:sldLayoutId id="2147483734" r:id="rId17"/>
    <p:sldLayoutId id="2147483749" r:id="rId18"/>
  </p:sldLayoutIdLst>
  <p:hf hdr="0"/>
  <p:txStyles>
    <p:titleStyle>
      <a:lvl1pPr algn="l" defTabSz="3343281" rtl="0" eaLnBrk="1" latinLnBrk="0" hangingPunct="1">
        <a:lnSpc>
          <a:spcPct val="90000"/>
        </a:lnSpc>
        <a:spcBef>
          <a:spcPct val="0"/>
        </a:spcBef>
        <a:buNone/>
        <a:defRPr sz="3870" kern="1200">
          <a:solidFill>
            <a:srgbClr val="011E3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835822" indent="-835822" algn="l" defTabSz="3343281" rtl="0" eaLnBrk="1" latinLnBrk="0" hangingPunct="1">
        <a:lnSpc>
          <a:spcPct val="100000"/>
        </a:lnSpc>
        <a:spcBef>
          <a:spcPts val="3657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507462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179101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850740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522384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194022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6pPr>
      <a:lvl7pPr marL="10865665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7pPr>
      <a:lvl8pPr marL="12537303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8pPr>
      <a:lvl9pPr marL="14208947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1pPr>
      <a:lvl2pPr marL="1671639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2pPr>
      <a:lvl3pPr marL="3343281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3pPr>
      <a:lvl4pPr marL="5014923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4pPr>
      <a:lvl5pPr marL="6686564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5pPr>
      <a:lvl6pPr marL="8358202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41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7pPr>
      <a:lvl8pPr marL="11701485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8pPr>
      <a:lvl9pPr marL="13373124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86ED3-BF57-D915-DA04-DE7D19D73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4">
            <a:extLst>
              <a:ext uri="{FF2B5EF4-FFF2-40B4-BE49-F238E27FC236}">
                <a16:creationId xmlns:a16="http://schemas.microsoft.com/office/drawing/2014/main" id="{322A0036-9F22-7CA1-786B-9E6747B0C3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6534" b="26534"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4A99CB-F1BC-720C-2CC9-D09CE981E52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03469" y="2604213"/>
            <a:ext cx="3465473" cy="2933290"/>
          </a:xfrm>
        </p:spPr>
        <p:txBody>
          <a:bodyPr/>
          <a:lstStyle/>
          <a:p>
            <a:pPr algn="ctr"/>
            <a:r>
              <a:rPr lang="en-GB" dirty="0"/>
              <a:t>Youth Engagement in Combating Hate Speech Albania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1868E31-B7BC-FF64-6AE8-1D3D8A551AC9}"/>
              </a:ext>
            </a:extLst>
          </p:cNvPr>
          <p:cNvSpPr/>
          <p:nvPr/>
        </p:nvSpPr>
        <p:spPr>
          <a:xfrm>
            <a:off x="851338" y="1708281"/>
            <a:ext cx="895932" cy="895932"/>
          </a:xfrm>
          <a:prstGeom prst="ellipse">
            <a:avLst/>
          </a:prstGeom>
          <a:solidFill>
            <a:srgbClr val="4DBD98">
              <a:alpha val="798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aphic 4">
            <a:extLst>
              <a:ext uri="{FF2B5EF4-FFF2-40B4-BE49-F238E27FC236}">
                <a16:creationId xmlns:a16="http://schemas.microsoft.com/office/drawing/2014/main" id="{A663ACB2-F142-3E77-D9A7-2E7CC8C4D20B}"/>
              </a:ext>
            </a:extLst>
          </p:cNvPr>
          <p:cNvGrpSpPr/>
          <p:nvPr/>
        </p:nvGrpSpPr>
        <p:grpSpPr>
          <a:xfrm>
            <a:off x="10199742" y="3752194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3F9D8E2A-C259-96FB-3970-DEF29E807D55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685FB847-9FDF-78C8-5EDD-727E6F923BE7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A9E3DC43-62F6-3260-2A14-015AADAEE5BB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ADACE37-1DDA-FF15-8A2C-FF855D89B0E2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82BBA7B-11AF-4B53-F4EA-D76F8E5CBC7F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DC830429-DFE5-88BA-CDED-9233EA26CB91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FAA3425A-7147-54D0-6255-40EC85A87D47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11CC79D7-8452-D2CB-9E62-5B414A61A614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C45907B-A23C-D643-6521-20294090C984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09E3762-F6AB-109A-A4EE-F02A5FF27147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2D79D059-624B-4CDA-94D2-9A332AFC5FD7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AA6E8CA-8D5E-A6A0-EA9E-944BD082DDDB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EC81DD64-5ABF-344A-ED9B-CC8D58DF7136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177C7AEC-C832-CCC1-6CB2-1183CD62DC76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6F54F44-F1C7-7E08-F908-C572A747BF16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BF9B6EE-A0F5-4B4A-7F39-8BA9B1A018D5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F95FD04-365B-DCA1-004C-E9FDEB5CD8B5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C5F0691-990A-9C4C-7381-B98FCE65E1B1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6918CAE0-7C5D-5828-4FF2-3B697A35C89B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038B80F-A39D-81BF-5536-8D8844D6B15F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7458A8DC-B97A-CE3B-EC0B-3CCEE1A59095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D642D16-82A3-1F9C-E103-9662A82DBAF8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4F3EE20-BAB5-C766-5AF0-ECCD46EA22F3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4AA81F46-68F4-19F3-A8BA-D2703F70D6A8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8E06359-E786-DC21-FDF9-FE8E5CD6A5D7}"/>
              </a:ext>
            </a:extLst>
          </p:cNvPr>
          <p:cNvSpPr txBox="1">
            <a:spLocks/>
          </p:cNvSpPr>
          <p:nvPr/>
        </p:nvSpPr>
        <p:spPr>
          <a:xfrm rot="16200000">
            <a:off x="8984893" y="5084576"/>
            <a:ext cx="2950561" cy="596287"/>
          </a:xfrm>
          <a:prstGeom prst="rect">
            <a:avLst/>
          </a:prstGeom>
          <a:solidFill>
            <a:srgbClr val="198AB1"/>
          </a:solidFill>
        </p:spPr>
        <p:txBody>
          <a:bodyPr anchor="ctr">
            <a:noAutofit/>
          </a:bodyPr>
          <a:lstStyle>
            <a:lvl1pPr marL="20638" indent="-20638" algn="ctr" defTabSz="2073036" rtl="0" eaLnBrk="1" latinLnBrk="0" hangingPunct="1">
              <a:lnSpc>
                <a:spcPts val="344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2970213" algn="l"/>
                <a:tab pos="3055938" algn="l"/>
              </a:tabLst>
              <a:defRPr sz="3175" b="1" i="0" kern="120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9818" indent="0" algn="l" defTabSz="2073036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2962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2pPr>
            <a:lvl3pPr marL="699636" indent="0" algn="l" defTabSz="2073036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2962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3pPr>
            <a:lvl4pPr marL="1049454" indent="0" algn="l" defTabSz="2073036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2962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4pPr>
            <a:lvl5pPr marL="1399273" indent="0" algn="l" defTabSz="2073036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2962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5pPr>
            <a:lvl6pPr marL="5700853" indent="-518260" algn="l" defTabSz="2073036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37372" indent="-518260" algn="l" defTabSz="2073036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73889" indent="-518260" algn="l" defTabSz="2073036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10411" indent="-518260" algn="l" defTabSz="2073036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www.memory-makers.eu</a:t>
            </a:r>
          </a:p>
        </p:txBody>
      </p:sp>
    </p:spTree>
    <p:extLst>
      <p:ext uri="{BB962C8B-B14F-4D97-AF65-F5344CB8AC3E}">
        <p14:creationId xmlns:p14="http://schemas.microsoft.com/office/powerpoint/2010/main" val="266241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E8C08-22CD-527F-6F8B-30AA97A77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59EA0-DA55-6BC0-78C9-C00C18E2E62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53276" y="2192168"/>
            <a:ext cx="10483429" cy="393340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Beyond Barriers </a:t>
            </a:r>
            <a:r>
              <a:rPr lang="en-GB" dirty="0"/>
              <a:t>organises the Speak Up Against Hate Speech campaign, conducts national online strategies, and trainings. Developes Digital Content Creation and Social Media Ethics.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 err="1"/>
              <a:t>CoE</a:t>
            </a:r>
            <a:r>
              <a:rPr lang="en-GB" b="1" dirty="0"/>
              <a:t>  Albania- </a:t>
            </a:r>
            <a:r>
              <a:rPr lang="en-GB" dirty="0"/>
              <a:t>working on the NH and antidiscrimination in different levels.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No Hate Speech Movement </a:t>
            </a:r>
            <a:r>
              <a:rPr lang="en-GB" dirty="0"/>
              <a:t>is a</a:t>
            </a:r>
            <a:r>
              <a:rPr lang="en-GB" b="1" dirty="0"/>
              <a:t> </a:t>
            </a:r>
            <a:r>
              <a:rPr lang="en-GB" dirty="0"/>
              <a:t>national youth mobilisation developing tools still used in trainings.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UNDP/UN (2023) </a:t>
            </a:r>
            <a:r>
              <a:rPr lang="en-GB" dirty="0"/>
              <a:t>organises</a:t>
            </a:r>
            <a:r>
              <a:rPr lang="en-GB" b="1" dirty="0"/>
              <a:t> </a:t>
            </a:r>
            <a:r>
              <a:rPr lang="en-GB" dirty="0"/>
              <a:t>youth‑led micro‑projects countering hate speech.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OSCE </a:t>
            </a:r>
            <a:r>
              <a:rPr lang="en-GB" dirty="0"/>
              <a:t>develops</a:t>
            </a:r>
            <a:r>
              <a:rPr lang="en-GB" b="1" dirty="0"/>
              <a:t> </a:t>
            </a:r>
            <a:r>
              <a:rPr lang="en-GB" dirty="0"/>
              <a:t>youth‑focused workshops with institutions on safer digital spaces.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8A98A-F369-184F-4041-D896944F63F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0" y="578092"/>
            <a:ext cx="9651631" cy="671785"/>
          </a:xfrm>
          <a:solidFill>
            <a:srgbClr val="4DBD98"/>
          </a:solidFill>
        </p:spPr>
        <p:txBody>
          <a:bodyPr/>
          <a:lstStyle/>
          <a:p>
            <a:r>
              <a:rPr lang="en-GB" dirty="0"/>
              <a:t>Examples of  (youth-led) initiatives in Albania </a:t>
            </a:r>
            <a:endParaRPr lang="en-US" dirty="0"/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B3E33A90-5580-ABBB-EFF3-5733A8676D77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7E785D0-E3C0-82FB-3F81-16129CE66B4A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1967A5A-739C-60D3-CDDE-F24828642F9E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21E5826-B561-EBF2-DFC1-BBF86896676E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7537186-A35C-5B7D-32E0-860E364E6E4A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C1A0021-91D8-1709-8513-2545955923A6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EEA7859-944E-6C1F-F1E7-B879F7DAA133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8955714-CA57-B7B2-9F19-59CB7BD60683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DA92308-3146-6DE6-BB86-BCC57F400A5B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602EF24-4799-59B4-511F-0FB227260676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CB97E55-5105-ED5A-18F3-C80368C72332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032FE08-AB15-9D68-E426-943F96203888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E04EBF2-D379-D189-7536-E8ECB3EF46E3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45E3754-A82D-CF02-6B64-C5C0E264C219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0302CDC-8EDC-50EC-DBB7-DCC5B1E039AD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C0339C8-9A80-4F4C-93CB-389468871D1F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E358101-A90D-0BE2-6DE3-74CED9D8201F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71F75D0-F0E3-BC82-F579-511DF3D24E36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EA16AAB-D993-0209-FC23-6BEC68834B94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E67A702E-D845-49F2-4BD7-3C4DA145779B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7220B93-D465-1519-00CB-31BC1A13B76B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E95D9C0-D149-9C0D-469A-8496DD06BC52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24DB714-8858-FE7F-ABDF-93FC1B9B4D70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CB85B6F-7B6B-26AA-E70A-3D23B342ADAC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8CCF26A-8E3A-0C2C-C099-8B7505A64591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889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ADD3C-57CA-235C-C4D5-6739AE11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A12945-F16D-20C1-B569-05B68A4C6C2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Document: </a:t>
            </a:r>
            <a:r>
              <a:rPr lang="en-GB" dirty="0"/>
              <a:t>screenshot, URL, time; don’t engage in flame wars.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Report: </a:t>
            </a:r>
            <a:r>
              <a:rPr lang="en-GB" dirty="0"/>
              <a:t>use existing platforms; CPD/Police if incitement/violence.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Counter: </a:t>
            </a:r>
            <a:r>
              <a:rPr lang="en-GB" dirty="0"/>
              <a:t>post fact‑based, respectful replies; tag allies; shift narrative.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Support: </a:t>
            </a:r>
            <a:r>
              <a:rPr lang="en-GB" dirty="0"/>
              <a:t>check‑in with targets; offer helplines and reporting links.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Track: </a:t>
            </a:r>
            <a:r>
              <a:rPr lang="en-GB" dirty="0"/>
              <a:t>use a shared sheet to see what worked and repeat.</a:t>
            </a:r>
            <a:br>
              <a:rPr lang="en-GB" dirty="0"/>
            </a:br>
            <a:endParaRPr lang="en-GB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7B4D5-B202-0D94-70A4-583D75B7381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2" y="578092"/>
            <a:ext cx="11027945" cy="671785"/>
          </a:xfrm>
        </p:spPr>
        <p:txBody>
          <a:bodyPr/>
          <a:lstStyle/>
          <a:p>
            <a:r>
              <a:rPr lang="en-GB" dirty="0"/>
              <a:t>Practical how‑to (what we also promote in our work)</a:t>
            </a:r>
            <a:endParaRPr lang="en-US" dirty="0"/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31CC58C5-BCB9-523E-277D-73F67FA5220C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CEF77E2-91C1-E87D-6950-F1BFC5EA70B7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36A8BD8-96D7-49EF-F74A-E461920CAAB6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F415465-1825-DB4E-DBDC-083201727EB2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181BD5C-47C7-894B-7E46-7C564A88F29D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F17D6B4-0A5C-1988-BEF1-0A3D0CDAE5FC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4DBD98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3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7C406-3F8E-F57F-F9AF-1B2036F82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997E7-9319-88D2-B974-44450E26611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Criminal Code 265–266: incitement to hatred; 50(j) bias‑motivation aggravates.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Law on Protection from Discrimination: file a complaint to CPD (free).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AMA Code (2023): bans hate speech/sexism in broadcasting-complain to AMA.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E160F-B392-2B81-197A-18DB1B9F5F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2" y="578092"/>
            <a:ext cx="9387681" cy="671785"/>
          </a:xfrm>
        </p:spPr>
        <p:txBody>
          <a:bodyPr/>
          <a:lstStyle/>
          <a:p>
            <a:r>
              <a:rPr lang="en-GB" dirty="0"/>
              <a:t>Legal quick guide for youth:</a:t>
            </a:r>
            <a:endParaRPr lang="en-US" dirty="0"/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B41B4DD9-623E-FD3C-8C92-6E05FEB3A956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DF9C0D4-ECDB-9461-7883-5F424EB4B03E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E9445B8-DA8A-4E4B-3AB1-24AB8C6CABFC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954382F-67E1-46CE-187A-F4AA74D61F06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25BAE9B-24A0-CC89-B5EE-0C24D09EEE83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8682644-84BD-8BB6-BDD3-519200E29F75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00CD1F0-9EAE-5B5C-0E66-27163B5577E9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FB4A283-1D43-4EB3-A0BD-F548F642E138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14A3AF9-7696-048B-3367-7235282DF7D9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D3D82F8-97C3-B665-6263-CE21371BB94D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55E9D23-8808-7A9B-2EAC-03811E8B77F2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FFE263B-AE32-E372-0899-F407C225B623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AA2953D-E8CA-0730-FC36-34758837F1BF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23D2980-1FBB-56D2-755F-C386D41498B7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577E504-DBBD-E495-2B1C-B78897B2BD27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4B20150-84C2-A093-107C-1E0667102D90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23BE3A2-9374-5B49-46B2-480563047D13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E5BE5D9-105F-8EFD-1ED3-F681FD0CD3D0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83DAC52-7C88-A10C-473C-DF829A734D4F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5A1201E-11EC-8E63-562D-09488DF9E936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B180490-71C2-7C30-253C-775405C7D11F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4F1D873-DE2F-C060-53B7-6BF52337EA91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DB07652-EBA9-F9BB-CF88-62D0789D96B3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EF1983BC-8D6B-5184-5062-E9CAEE4C58D5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6DBFF30-D7BC-B547-78F6-BCFFC2AAEBAD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645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Placeholder 10">
            <a:extLst>
              <a:ext uri="{FF2B5EF4-FFF2-40B4-BE49-F238E27FC236}">
                <a16:creationId xmlns:a16="http://schemas.microsoft.com/office/drawing/2014/main" id="{984E6049-DDBF-6024-E18B-7A085C4E62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8887" t="-306" r="143" b="306"/>
          <a:stretch/>
        </p:blipFill>
        <p:spPr>
          <a:xfrm>
            <a:off x="802105" y="340963"/>
            <a:ext cx="6265122" cy="515839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C3ACE-FEFE-C4A1-73E7-A06621EAB29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/>
              <a:t>THANK 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96C340A-7434-3131-E227-D29A19D83E0B}"/>
              </a:ext>
            </a:extLst>
          </p:cNvPr>
          <p:cNvSpPr/>
          <p:nvPr/>
        </p:nvSpPr>
        <p:spPr>
          <a:xfrm>
            <a:off x="409903" y="667758"/>
            <a:ext cx="895932" cy="895932"/>
          </a:xfrm>
          <a:prstGeom prst="ellipse">
            <a:avLst/>
          </a:prstGeom>
          <a:solidFill>
            <a:srgbClr val="198AB1">
              <a:alpha val="7984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aphic 4">
            <a:extLst>
              <a:ext uri="{FF2B5EF4-FFF2-40B4-BE49-F238E27FC236}">
                <a16:creationId xmlns:a16="http://schemas.microsoft.com/office/drawing/2014/main" id="{88D7DAA4-CDA4-CC80-8E11-A620CF6524EF}"/>
              </a:ext>
            </a:extLst>
          </p:cNvPr>
          <p:cNvGrpSpPr/>
          <p:nvPr/>
        </p:nvGrpSpPr>
        <p:grpSpPr>
          <a:xfrm>
            <a:off x="10871194" y="3484181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D58806B7-3E28-BAE0-50F2-9CE51A8ED59A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FD1AE46-7182-6DCB-2F3C-45B2314D9F1E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6CFECE8-16DE-FF31-CC14-BE2543BEDC1F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B086ACB-DCE7-1193-E837-AC6F34314AD3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C1C38A5-1A9F-C677-81CA-C68341A427DA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B9AE86B5-034F-F0B5-3310-D07944B9C448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AA1E50A-29FF-59F9-7CE8-DBFA61277E0C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9DDC8E4-5C2B-5D0D-19CF-68844D45D98C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A4CD5DD1-390E-6EDC-6B54-C7BBBC77487E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7DA3DBD-BFB3-7BFF-ABEE-D0B867B7B6DF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136626A3-D459-434B-B3A1-E640B01A3318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A6D6C974-695C-0461-1A56-E3866F6A3663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BBE69F3-BB8F-BA99-447B-EF941E587AA8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55CEF1E1-B741-7EDB-19F7-0300E91B13D7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2411C269-101A-492D-6B42-B3AB19F68681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C0C1071-E2A7-B880-305E-5EEF6E4C240B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70289766-FAF8-18C9-0FAC-E7A7FC26EF9B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129B7E7-8916-3EF1-DAE8-05823E5FBB76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104086D8-E052-CE4F-AE33-FA63ECC902CF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0D01AA34-DB83-12F3-7B7B-08CA705325D9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EAAA97CE-047D-7F2C-88B1-C95ADBA79F23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83F6B771-EB80-C38B-2922-699919DAAAC2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FDD1B28C-EA43-FF0A-9411-D705E356EC55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78BB153-0DE0-39F4-041B-544BDD2E4F76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0D2303C-B719-E82E-B94F-0C7941368F4D}"/>
              </a:ext>
            </a:extLst>
          </p:cNvPr>
          <p:cNvSpPr txBox="1"/>
          <p:nvPr/>
        </p:nvSpPr>
        <p:spPr>
          <a:xfrm>
            <a:off x="7421324" y="3189981"/>
            <a:ext cx="3187651" cy="1869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www.beyondbariers.org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Contact Info: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office@beyondbarriers.org </a:t>
            </a:r>
            <a:br>
              <a:rPr lang="fr-FR" b="1" dirty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err="1">
                <a:solidFill>
                  <a:schemeClr val="bg1"/>
                </a:solidFill>
              </a:rPr>
              <a:t>Presenters</a:t>
            </a:r>
            <a:r>
              <a:rPr lang="fr-FR" b="1" dirty="0">
                <a:solidFill>
                  <a:schemeClr val="bg1"/>
                </a:solidFill>
              </a:rPr>
              <a:t> contact info: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ira.topalli@gmail.com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189A73-4457-980E-2663-4D81D4E98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609" y="5200919"/>
            <a:ext cx="2216666" cy="57958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4E6912-B427-FE3C-77BE-5CA86C08AB1B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GB" dirty="0"/>
              <a:t>YOU!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139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Placeholder 57">
            <a:extLst>
              <a:ext uri="{FF2B5EF4-FFF2-40B4-BE49-F238E27FC236}">
                <a16:creationId xmlns:a16="http://schemas.microsoft.com/office/drawing/2014/main" id="{2FE3CFC3-D7AB-DDF8-0198-86F6116BB71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t="47127" b="12989"/>
          <a:stretch/>
        </p:blipFill>
        <p:spPr>
          <a:xfrm>
            <a:off x="0" y="1"/>
            <a:ext cx="12192000" cy="3241781"/>
          </a:xfrm>
        </p:spPr>
      </p:pic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A25426EF-250B-F74B-A1E5-AAB2DD643641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Beyond Barriers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9BC1030-C743-86D8-A15B-BEBF269EAEF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Association- ALBANIA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4D6986A-D20F-F94B-BFCB-E9DE41F24ED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Irena Topalli </a:t>
            </a:r>
          </a:p>
        </p:txBody>
      </p:sp>
      <p:grpSp>
        <p:nvGrpSpPr>
          <p:cNvPr id="59" name="Graphic 4">
            <a:extLst>
              <a:ext uri="{FF2B5EF4-FFF2-40B4-BE49-F238E27FC236}">
                <a16:creationId xmlns:a16="http://schemas.microsoft.com/office/drawing/2014/main" id="{A3531D5F-2C01-FBCE-4B98-F790C0FF1DC8}"/>
              </a:ext>
            </a:extLst>
          </p:cNvPr>
          <p:cNvGrpSpPr/>
          <p:nvPr/>
        </p:nvGrpSpPr>
        <p:grpSpPr>
          <a:xfrm rot="5972197" flipH="1">
            <a:off x="-733751" y="106013"/>
            <a:ext cx="1988628" cy="1318666"/>
            <a:chOff x="5072479" y="4905026"/>
            <a:chExt cx="803439" cy="532763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D7F5055-628B-5E62-7D09-598B2C94FF34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4DBD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1B6B3C2-74A7-0639-7DCA-C39088AD0E68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4DBD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54047CA-B30A-3083-6435-A5F2F53062B1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4DBD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FBD648A-F9F2-1B17-7B9C-DCEB9C0F536F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4DBD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1A0CA27B-8F83-76B3-F245-570EC53E6C8A}"/>
              </a:ext>
            </a:extLst>
          </p:cNvPr>
          <p:cNvSpPr/>
          <p:nvPr/>
        </p:nvSpPr>
        <p:spPr>
          <a:xfrm>
            <a:off x="11482836" y="2764358"/>
            <a:ext cx="1044645" cy="1044645"/>
          </a:xfrm>
          <a:prstGeom prst="ellipse">
            <a:avLst/>
          </a:prstGeom>
          <a:solidFill>
            <a:srgbClr val="198AB1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062B7-1D86-0FE5-DD40-5352BC36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18" y="3877283"/>
            <a:ext cx="2214231" cy="221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9A708E-6A1E-4A95-4CE7-33124621F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062" y="5753843"/>
            <a:ext cx="2596069" cy="8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4E61E9-FC22-C235-9881-E7E0C234C9F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Founded in </a:t>
            </a:r>
            <a:r>
              <a:rPr lang="en-GB" b="1" dirty="0"/>
              <a:t>2004</a:t>
            </a:r>
            <a:r>
              <a:rPr lang="en-GB" dirty="0"/>
              <a:t>, leading </a:t>
            </a:r>
            <a:r>
              <a:rPr lang="en-GB" b="1" dirty="0"/>
              <a:t>youth NGO </a:t>
            </a:r>
            <a:r>
              <a:rPr lang="en-GB" dirty="0"/>
              <a:t>in Albania with 20+ years of experience.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Mission: </a:t>
            </a:r>
            <a:r>
              <a:rPr lang="en-GB" b="1" dirty="0"/>
              <a:t>empower</a:t>
            </a:r>
            <a:r>
              <a:rPr lang="en-GB" dirty="0"/>
              <a:t> youth, promote </a:t>
            </a:r>
            <a:r>
              <a:rPr lang="en-GB" b="1" dirty="0"/>
              <a:t>inclusion</a:t>
            </a:r>
            <a:r>
              <a:rPr lang="en-GB" dirty="0"/>
              <a:t>, </a:t>
            </a:r>
            <a:r>
              <a:rPr lang="en-GB" b="1" dirty="0"/>
              <a:t>participation</a:t>
            </a:r>
            <a:r>
              <a:rPr lang="en-GB" dirty="0"/>
              <a:t>, and </a:t>
            </a:r>
            <a:r>
              <a:rPr lang="en-GB" b="1" dirty="0"/>
              <a:t>human rights</a:t>
            </a:r>
            <a:r>
              <a:rPr lang="en-GB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Active in </a:t>
            </a:r>
            <a:r>
              <a:rPr lang="en-GB" b="1" dirty="0"/>
              <a:t>Erasmus+</a:t>
            </a:r>
            <a:r>
              <a:rPr lang="en-GB" dirty="0"/>
              <a:t>, </a:t>
            </a:r>
            <a:r>
              <a:rPr lang="en-GB" b="1" dirty="0"/>
              <a:t>ESC</a:t>
            </a:r>
            <a:r>
              <a:rPr lang="en-GB" dirty="0"/>
              <a:t>, </a:t>
            </a:r>
            <a:r>
              <a:rPr lang="en-GB" b="1" dirty="0"/>
              <a:t>CERV</a:t>
            </a:r>
            <a:r>
              <a:rPr lang="en-GB" dirty="0"/>
              <a:t>, </a:t>
            </a:r>
            <a:r>
              <a:rPr lang="en-GB" b="1" dirty="0"/>
              <a:t>IPA</a:t>
            </a:r>
            <a:r>
              <a:rPr lang="en-GB" dirty="0"/>
              <a:t>, </a:t>
            </a:r>
            <a:r>
              <a:rPr lang="en-GB" b="1" dirty="0"/>
              <a:t>COE</a:t>
            </a:r>
            <a:r>
              <a:rPr lang="en-GB" dirty="0"/>
              <a:t>, and </a:t>
            </a:r>
            <a:r>
              <a:rPr lang="en-GB" b="1" dirty="0"/>
              <a:t>UN</a:t>
            </a:r>
            <a:r>
              <a:rPr lang="en-GB" dirty="0"/>
              <a:t> programmes.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Works on </a:t>
            </a:r>
            <a:r>
              <a:rPr lang="en-GB" b="1" dirty="0"/>
              <a:t>youth policy</a:t>
            </a:r>
            <a:r>
              <a:rPr lang="en-GB" dirty="0"/>
              <a:t>, </a:t>
            </a:r>
            <a:r>
              <a:rPr lang="en-GB" b="1" dirty="0"/>
              <a:t>civic engagement</a:t>
            </a:r>
            <a:r>
              <a:rPr lang="en-GB" dirty="0"/>
              <a:t>, </a:t>
            </a:r>
            <a:r>
              <a:rPr lang="en-GB" b="1" dirty="0"/>
              <a:t>social inclusion</a:t>
            </a:r>
            <a:r>
              <a:rPr lang="en-GB" dirty="0"/>
              <a:t>, </a:t>
            </a:r>
            <a:r>
              <a:rPr lang="en-GB" b="1" dirty="0"/>
              <a:t>volunteering</a:t>
            </a:r>
            <a:r>
              <a:rPr lang="en-GB" dirty="0"/>
              <a:t> and </a:t>
            </a:r>
            <a:r>
              <a:rPr lang="en-GB" b="1" dirty="0"/>
              <a:t>non-formal education.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Host and recruiting organisation for </a:t>
            </a:r>
            <a:r>
              <a:rPr lang="en-GB" b="1" dirty="0"/>
              <a:t>European Solidarity Corps </a:t>
            </a:r>
            <a:r>
              <a:rPr lang="en-GB" dirty="0"/>
              <a:t>volunteers.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Recognised for </a:t>
            </a:r>
            <a:r>
              <a:rPr lang="en-GB" b="1" dirty="0"/>
              <a:t>youth-led campaigns </a:t>
            </a:r>
            <a:r>
              <a:rPr lang="en-GB" dirty="0"/>
              <a:t>(e.g., </a:t>
            </a:r>
            <a:r>
              <a:rPr lang="en-GB" dirty="0" err="1"/>
              <a:t>SpeakUP</a:t>
            </a:r>
            <a:r>
              <a:rPr lang="en-GB" dirty="0"/>
              <a:t> against hate speech, Roots &amp; Branches of Hate Speech; leading NHMS campaigns; advocating for Youth Law and Volunteering Law).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Partner in </a:t>
            </a:r>
            <a:r>
              <a:rPr lang="en-GB" b="1" dirty="0"/>
              <a:t>regional</a:t>
            </a:r>
            <a:r>
              <a:rPr lang="en-GB" dirty="0"/>
              <a:t> and </a:t>
            </a:r>
            <a:r>
              <a:rPr lang="en-GB" b="1" dirty="0"/>
              <a:t>EU networks.</a:t>
            </a:r>
            <a:br>
              <a:rPr lang="en-GB" dirty="0"/>
            </a:br>
            <a:endParaRPr lang="en-GB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33BA2-BC92-C2D0-C761-BBED1A26EDF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578092"/>
            <a:ext cx="9479982" cy="671785"/>
          </a:xfrm>
        </p:spPr>
        <p:txBody>
          <a:bodyPr/>
          <a:lstStyle/>
          <a:p>
            <a:r>
              <a:rPr lang="en-US" dirty="0"/>
              <a:t>Beyond Barriers Association (BBA) – Albania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73CE3AA2-8D55-EE69-6A02-876ED65CAD9C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7C661EE-9A5D-8455-2A90-842F0CB55D81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196BD53-C8B6-BC6B-E50F-8E63DFC157BA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37DDB13-EA40-F1E4-F2A2-F7470E0389B9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217EE5B-DC95-92D8-0138-FF7B2389170D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A3E87B6-8A4C-474E-244C-6EEE410ED61A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4DBD98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0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F1559-17A0-08E1-1B64-488C6B996A5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RDN 2.0 (2023): Hateful/discriminatory discourse targets </a:t>
            </a:r>
            <a:r>
              <a:rPr lang="en-GB" b="1" dirty="0"/>
              <a:t>Gender</a:t>
            </a:r>
            <a:r>
              <a:rPr lang="en-GB" dirty="0"/>
              <a:t> 41%, </a:t>
            </a:r>
            <a:r>
              <a:rPr lang="en-GB" b="1" dirty="0"/>
              <a:t>Ethnicity</a:t>
            </a:r>
            <a:r>
              <a:rPr lang="en-GB" dirty="0"/>
              <a:t> 38%, </a:t>
            </a:r>
            <a:r>
              <a:rPr lang="en-GB" b="1" dirty="0"/>
              <a:t>Sexual minorities </a:t>
            </a:r>
            <a:r>
              <a:rPr lang="en-GB" dirty="0"/>
              <a:t>11%.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/>
              <a:t>11</a:t>
            </a:r>
            <a:r>
              <a:rPr lang="en-GB" dirty="0"/>
              <a:t> cases of </a:t>
            </a:r>
            <a:r>
              <a:rPr lang="en-GB" b="1" dirty="0"/>
              <a:t>hate crime </a:t>
            </a:r>
            <a:r>
              <a:rPr lang="en-GB" dirty="0"/>
              <a:t>were reported to the police in the reporting period  </a:t>
            </a:r>
            <a:r>
              <a:rPr lang="en-GB" b="1" dirty="0"/>
              <a:t>2023-2024</a:t>
            </a:r>
            <a:r>
              <a:rPr lang="en-GB" dirty="0"/>
              <a:t> (EU Commission Report). Data collection and statistical reliability on hate crime is still </a:t>
            </a:r>
            <a:r>
              <a:rPr lang="en-GB" b="1" dirty="0"/>
              <a:t>weak </a:t>
            </a:r>
            <a:r>
              <a:rPr lang="en-GB" dirty="0"/>
              <a:t>and </a:t>
            </a:r>
            <a:r>
              <a:rPr lang="en-GB" b="1" dirty="0"/>
              <a:t>not fully ensured</a:t>
            </a:r>
            <a:r>
              <a:rPr lang="en-GB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/>
              <a:t>ODIHR/OSCE</a:t>
            </a:r>
            <a:r>
              <a:rPr lang="en-GB" dirty="0"/>
              <a:t>: very </a:t>
            </a:r>
            <a:r>
              <a:rPr lang="en-GB" b="1" dirty="0"/>
              <a:t>low</a:t>
            </a:r>
            <a:r>
              <a:rPr lang="en-GB" dirty="0"/>
              <a:t> official </a:t>
            </a:r>
            <a:r>
              <a:rPr lang="en-GB" b="1" dirty="0"/>
              <a:t>hate-crime </a:t>
            </a:r>
            <a:r>
              <a:rPr lang="en-GB" dirty="0"/>
              <a:t>numbers vs. </a:t>
            </a:r>
            <a:r>
              <a:rPr lang="en-GB" b="1" dirty="0"/>
              <a:t>higher</a:t>
            </a:r>
            <a:r>
              <a:rPr lang="en-GB" dirty="0"/>
              <a:t> prevalence in </a:t>
            </a:r>
            <a:r>
              <a:rPr lang="en-GB" b="1" dirty="0"/>
              <a:t>media discourse</a:t>
            </a:r>
            <a:r>
              <a:rPr lang="en-GB" dirty="0"/>
              <a:t>. There is capacity and reporting gaps.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/>
              <a:t>Safer Internet Centre </a:t>
            </a:r>
            <a:r>
              <a:rPr lang="en-GB" dirty="0"/>
              <a:t>(iSIGURT.al): national portal for reporting online abuse and hate speech; rapid takedowns on TikTok noted in 2025 report.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344A-9A6A-3FD6-3A11-2E336C8A063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2" y="578092"/>
            <a:ext cx="9387681" cy="671785"/>
          </a:xfrm>
        </p:spPr>
        <p:txBody>
          <a:bodyPr/>
          <a:lstStyle/>
          <a:p>
            <a:r>
              <a:rPr lang="en-GB" dirty="0"/>
              <a:t>Landscape - what is the situation in Albania</a:t>
            </a:r>
            <a:endParaRPr lang="en-US" dirty="0"/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3BBDC193-1738-8DA5-E239-0906E50FE53B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476224F-4ABD-3CD3-A811-D453B7D80244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D8C2216-2F55-17EF-A6A7-F7870FD1322E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A7083AD-50CA-9128-6E09-6014CC9A16D7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745F2AD-7F06-3011-B459-A3646EB2DD27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3A5E8A1-EBBC-EDAE-8733-41441BC99A4C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C79CD6B-BEC6-FB93-8F78-2216B2503CB4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C9A5355-398C-E51B-5012-3066A6F42D5E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45CCB2D-1A64-0452-7C84-318B7D69D8E9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D68E0C9-CBF2-FE5D-E9CC-218F032F6409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ECBBB6F-DE40-E6EC-5D85-1ED5A9B1D5E2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CDAA27D-555C-5629-DF92-17C70AC25B04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67D64B6-9144-87F4-519D-35AFA3EB2070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90DA349-0483-0097-B87B-056F03C95139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D5883F0-07B0-DB47-5A58-EF0002F8B829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7EC3F70-59CC-72C1-CD38-285430D7EFC4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69965AF-4E82-DD6D-585C-164FA34A5D6E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DC3BDB1-4BC9-572C-0474-E1AD37CBDEF0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4E6DE2B-3F78-ACCD-5DE5-86603F69A2A4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5E974BF-3DCD-EF7D-4240-3E88DEE266B0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3604B0B-0944-1E90-8AE9-5A14FE71810E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A960F72-E116-A958-A0EC-AC3E168E2E72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AF66E45-B3BF-D992-7B00-F025AA2E3289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B91EACB-D4F0-4B9D-C334-8688C0FC7976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8365D85-5402-0866-6DD3-5B7054E342CA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01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33BA2-BC92-C2D0-C761-BBED1A26EDF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2" y="578092"/>
            <a:ext cx="9566791" cy="1101079"/>
          </a:xfrm>
        </p:spPr>
        <p:txBody>
          <a:bodyPr/>
          <a:lstStyle/>
          <a:p>
            <a:r>
              <a:rPr lang="en-GB" dirty="0"/>
              <a:t>What’s most widespread? </a:t>
            </a:r>
          </a:p>
          <a:p>
            <a:r>
              <a:rPr lang="en-GB" dirty="0"/>
              <a:t>(media monitoring 2023)</a:t>
            </a:r>
            <a:endParaRPr lang="en-US" dirty="0"/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73CE3AA2-8D55-EE69-6A02-876ED65CAD9C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7C661EE-9A5D-8455-2A90-842F0CB55D81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196BD53-C8B6-BC6B-E50F-8E63DFC157BA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37DDB13-EA40-F1E4-F2A2-F7470E0389B9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217EE5B-DC95-92D8-0138-FF7B2389170D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A3E87B6-8A4C-474E-244C-6EEE410ED61A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4DBD98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AE99E7-7F8F-7763-AB07-0494FAF4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19" y="2294631"/>
            <a:ext cx="6211311" cy="37008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AB0C3D-33AE-949B-527A-3499F5EDCE17}"/>
              </a:ext>
            </a:extLst>
          </p:cNvPr>
          <p:cNvSpPr txBox="1"/>
          <p:nvPr/>
        </p:nvSpPr>
        <p:spPr>
          <a:xfrm>
            <a:off x="1890074" y="6251665"/>
            <a:ext cx="6099142" cy="28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Source: Reporting Diversity Network 2.0 — Albania monitoring report (2023).</a:t>
            </a:r>
          </a:p>
        </p:txBody>
      </p:sp>
    </p:spTree>
    <p:extLst>
      <p:ext uri="{BB962C8B-B14F-4D97-AF65-F5344CB8AC3E}">
        <p14:creationId xmlns:p14="http://schemas.microsoft.com/office/powerpoint/2010/main" val="247701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F1559-17A0-08E1-1B64-488C6B996A5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Social platforms (comments, live streams, memes).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Clickbait talk shows and in sports or celebrity content.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Election and migration debates. Gendered and anti‑LGBTI slurs are used.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344A-9A6A-3FD6-3A11-2E336C8A063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578092"/>
            <a:ext cx="6295689" cy="671785"/>
          </a:xfrm>
          <a:solidFill>
            <a:srgbClr val="4DBD98"/>
          </a:solidFill>
        </p:spPr>
        <p:txBody>
          <a:bodyPr/>
          <a:lstStyle/>
          <a:p>
            <a:r>
              <a:rPr lang="en-GB" dirty="0"/>
              <a:t>Where youth see it most?</a:t>
            </a:r>
            <a:endParaRPr lang="en-US" dirty="0"/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3BBDC193-1738-8DA5-E239-0906E50FE53B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476224F-4ABD-3CD3-A811-D453B7D80244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D8C2216-2F55-17EF-A6A7-F7870FD1322E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A7083AD-50CA-9128-6E09-6014CC9A16D7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745F2AD-7F06-3011-B459-A3646EB2DD27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3A5E8A1-EBBC-EDAE-8733-41441BC99A4C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C79CD6B-BEC6-FB93-8F78-2216B2503CB4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C9A5355-398C-E51B-5012-3066A6F42D5E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45CCB2D-1A64-0452-7C84-318B7D69D8E9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D68E0C9-CBF2-FE5D-E9CC-218F032F6409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ECBBB6F-DE40-E6EC-5D85-1ED5A9B1D5E2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CDAA27D-555C-5629-DF92-17C70AC25B04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67D64B6-9144-87F4-519D-35AFA3EB2070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90DA349-0483-0097-B87B-056F03C95139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D5883F0-07B0-DB47-5A58-EF0002F8B829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7EC3F70-59CC-72C1-CD38-285430D7EFC4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69965AF-4E82-DD6D-585C-164FA34A5D6E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DC3BDB1-4BC9-572C-0474-E1AD37CBDEF0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4E6DE2B-3F78-ACCD-5DE5-86603F69A2A4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5E974BF-3DCD-EF7D-4240-3E88DEE266B0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3604B0B-0944-1E90-8AE9-5A14FE71810E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A960F72-E116-A958-A0EC-AC3E168E2E72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AF66E45-B3BF-D992-7B00-F025AA2E3289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B91EACB-D4F0-4B9D-C334-8688C0FC7976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8365D85-5402-0866-6DD3-5B7054E342CA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 descr="Internet with solid fill">
            <a:extLst>
              <a:ext uri="{FF2B5EF4-FFF2-40B4-BE49-F238E27FC236}">
                <a16:creationId xmlns:a16="http://schemas.microsoft.com/office/drawing/2014/main" id="{467882FD-2080-FBF9-6CEE-B03AD8002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5987" y="4966258"/>
            <a:ext cx="1712632" cy="17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2FA63-03FB-2615-1188-D9B49BDB9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3DC999-822E-8953-2897-34F5705538A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Highest exposure: </a:t>
            </a:r>
            <a:r>
              <a:rPr lang="en-GB" dirty="0"/>
              <a:t>76% of EU youth report seeing disinformation/fake news weekly (Eurobarometer 2024).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Emotional impact: </a:t>
            </a:r>
            <a:r>
              <a:rPr lang="en-GB" dirty="0"/>
              <a:t>hate speech harms identity, self-esteem, and sense of safety.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Under-reporting: </a:t>
            </a:r>
            <a:r>
              <a:rPr lang="en-GB" dirty="0"/>
              <a:t>young people less likely to use formal channels like police or CPD.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Key identity years: </a:t>
            </a:r>
            <a:r>
              <a:rPr lang="en-GB" dirty="0"/>
              <a:t>adolescence/young adulthood make them more vulnerable to exclusion.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450CA-698D-775D-D1FB-2FC7B5821A5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578092"/>
            <a:ext cx="9479982" cy="671785"/>
          </a:xfrm>
          <a:solidFill>
            <a:srgbClr val="BE65A7"/>
          </a:solidFill>
        </p:spPr>
        <p:txBody>
          <a:bodyPr/>
          <a:lstStyle/>
          <a:p>
            <a:r>
              <a:rPr lang="en-US" dirty="0"/>
              <a:t>Why do we focus on youth?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3A1F8055-4A3A-F2EF-0EEA-2AA0EDBE8F34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B725C48-F34F-07FA-2867-AB2354B3A389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E87CACB-7E59-5180-85CF-A33D046E73B5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AE67F2E-0E0B-0BED-BEFF-94D419DA0CE7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CCD2E38-29A7-D648-8362-B18EFE6C7AA1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59503DB-2210-C134-B89B-E9923802E8F6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00A8F6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8786-7979-4F1E-2577-82CC077C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E2597-9801-2B24-9707-AD3409FBAC7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Peer credibility: </a:t>
            </a:r>
            <a:r>
              <a:rPr lang="en-GB" dirty="0" err="1"/>
              <a:t>counterspeech</a:t>
            </a:r>
            <a:r>
              <a:rPr lang="en-GB" dirty="0"/>
              <a:t> by youth peers resonates more than official messages.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Digital creativity: </a:t>
            </a:r>
            <a:r>
              <a:rPr lang="en-GB" dirty="0"/>
              <a:t>memes, </a:t>
            </a:r>
            <a:r>
              <a:rPr lang="en-GB" dirty="0" err="1"/>
              <a:t>TikToks</a:t>
            </a:r>
            <a:r>
              <a:rPr lang="en-GB" dirty="0"/>
              <a:t>, short videos reach audiences faster and better.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Policy recognition: </a:t>
            </a:r>
            <a:r>
              <a:rPr lang="en-GB" dirty="0" err="1"/>
              <a:t>CoE</a:t>
            </a:r>
            <a:r>
              <a:rPr lang="en-GB" dirty="0"/>
              <a:t> NHSM, EU Youth Strategy, OSCE /UN / RYCO/ YPS Agenda all centre youth roles.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Ripple effects: </a:t>
            </a:r>
            <a:r>
              <a:rPr lang="en-GB" dirty="0"/>
              <a:t>youth shift norms among peers, families, schools, shaping digital culture.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44D6E-9C90-7A7A-2EAE-BD21CE099E1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0" y="578092"/>
            <a:ext cx="6729321" cy="671785"/>
          </a:xfrm>
          <a:solidFill>
            <a:srgbClr val="4DBD98"/>
          </a:solidFill>
        </p:spPr>
        <p:txBody>
          <a:bodyPr/>
          <a:lstStyle/>
          <a:p>
            <a:r>
              <a:rPr lang="en-GB" dirty="0"/>
              <a:t>Why youth are most effective</a:t>
            </a:r>
            <a:endParaRPr lang="en-US" dirty="0"/>
          </a:p>
        </p:txBody>
      </p: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958B2EC8-FED5-707E-EF67-93C71F979C69}"/>
              </a:ext>
            </a:extLst>
          </p:cNvPr>
          <p:cNvGrpSpPr/>
          <p:nvPr/>
        </p:nvGrpSpPr>
        <p:grpSpPr>
          <a:xfrm>
            <a:off x="10042087" y="-1319576"/>
            <a:ext cx="2641612" cy="2639151"/>
            <a:chOff x="1782854" y="3591929"/>
            <a:chExt cx="742307" cy="741615"/>
          </a:xfrm>
          <a:solidFill>
            <a:srgbClr val="FFD168">
              <a:alpha val="62000"/>
            </a:srgbClr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D8B8BB9-A92E-77E8-C2A3-C1E369DA9E90}"/>
                </a:ext>
              </a:extLst>
            </p:cNvPr>
            <p:cNvSpPr/>
            <p:nvPr/>
          </p:nvSpPr>
          <p:spPr>
            <a:xfrm>
              <a:off x="1834161" y="3663910"/>
              <a:ext cx="98246" cy="107970"/>
            </a:xfrm>
            <a:custGeom>
              <a:avLst/>
              <a:gdLst>
                <a:gd name="connsiteX0" fmla="*/ 0 w 98246"/>
                <a:gd name="connsiteY0" fmla="*/ 107970 h 107970"/>
                <a:gd name="connsiteX1" fmla="*/ 98247 w 98246"/>
                <a:gd name="connsiteY1" fmla="*/ 0 h 107970"/>
                <a:gd name="connsiteX2" fmla="*/ 0 w 98246"/>
                <a:gd name="connsiteY2" fmla="*/ 107970 h 1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246" h="107970">
                  <a:moveTo>
                    <a:pt x="0" y="107970"/>
                  </a:moveTo>
                  <a:lnTo>
                    <a:pt x="98247" y="0"/>
                  </a:lnTo>
                  <a:cubicBezTo>
                    <a:pt x="58948" y="29446"/>
                    <a:pt x="25107" y="65982"/>
                    <a:pt x="0" y="10797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9198675-AB85-1836-C71C-56701323D171}"/>
                </a:ext>
              </a:extLst>
            </p:cNvPr>
            <p:cNvSpPr/>
            <p:nvPr/>
          </p:nvSpPr>
          <p:spPr>
            <a:xfrm>
              <a:off x="1795954" y="3616468"/>
              <a:ext cx="223238" cy="245932"/>
            </a:xfrm>
            <a:custGeom>
              <a:avLst/>
              <a:gdLst>
                <a:gd name="connsiteX0" fmla="*/ 183394 w 223238"/>
                <a:gd name="connsiteY0" fmla="*/ 18540 h 245932"/>
                <a:gd name="connsiteX1" fmla="*/ 14737 w 223238"/>
                <a:gd name="connsiteY1" fmla="*/ 203944 h 245932"/>
                <a:gd name="connsiteX2" fmla="*/ 0 w 223238"/>
                <a:gd name="connsiteY2" fmla="*/ 245933 h 245932"/>
                <a:gd name="connsiteX3" fmla="*/ 223238 w 223238"/>
                <a:gd name="connsiteY3" fmla="*/ 0 h 245932"/>
                <a:gd name="connsiteX4" fmla="*/ 183394 w 223238"/>
                <a:gd name="connsiteY4" fmla="*/ 18540 h 24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38" h="245932">
                  <a:moveTo>
                    <a:pt x="183394" y="18540"/>
                  </a:moveTo>
                  <a:lnTo>
                    <a:pt x="14737" y="203944"/>
                  </a:lnTo>
                  <a:cubicBezTo>
                    <a:pt x="9279" y="217577"/>
                    <a:pt x="4367" y="231209"/>
                    <a:pt x="0" y="245933"/>
                  </a:cubicBezTo>
                  <a:lnTo>
                    <a:pt x="223238" y="0"/>
                  </a:lnTo>
                  <a:cubicBezTo>
                    <a:pt x="210139" y="5453"/>
                    <a:pt x="196493" y="11451"/>
                    <a:pt x="183394" y="1854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426B0F0-8EE5-0C00-309E-8FCB0DA4995A}"/>
                </a:ext>
              </a:extLst>
            </p:cNvPr>
            <p:cNvSpPr/>
            <p:nvPr/>
          </p:nvSpPr>
          <p:spPr>
            <a:xfrm>
              <a:off x="1782854" y="3599018"/>
              <a:ext cx="295285" cy="325547"/>
            </a:xfrm>
            <a:custGeom>
              <a:avLst/>
              <a:gdLst>
                <a:gd name="connsiteX0" fmla="*/ 265266 w 295285"/>
                <a:gd name="connsiteY0" fmla="*/ 8180 h 325547"/>
                <a:gd name="connsiteX1" fmla="*/ 4912 w 295285"/>
                <a:gd name="connsiteY1" fmla="*/ 294465 h 325547"/>
                <a:gd name="connsiteX2" fmla="*/ 0 w 295285"/>
                <a:gd name="connsiteY2" fmla="*/ 325548 h 325547"/>
                <a:gd name="connsiteX3" fmla="*/ 295286 w 295285"/>
                <a:gd name="connsiteY3" fmla="*/ 0 h 325547"/>
                <a:gd name="connsiteX4" fmla="*/ 265266 w 295285"/>
                <a:gd name="connsiteY4" fmla="*/ 8180 h 32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85" h="325547">
                  <a:moveTo>
                    <a:pt x="265266" y="8180"/>
                  </a:moveTo>
                  <a:lnTo>
                    <a:pt x="4912" y="294465"/>
                  </a:lnTo>
                  <a:cubicBezTo>
                    <a:pt x="2729" y="304826"/>
                    <a:pt x="1092" y="315187"/>
                    <a:pt x="0" y="325548"/>
                  </a:cubicBezTo>
                  <a:lnTo>
                    <a:pt x="295286" y="0"/>
                  </a:lnTo>
                  <a:cubicBezTo>
                    <a:pt x="285461" y="2727"/>
                    <a:pt x="275636" y="5453"/>
                    <a:pt x="265266" y="818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A3B69FA-3537-F939-6472-7C50E8EEF764}"/>
                </a:ext>
              </a:extLst>
            </p:cNvPr>
            <p:cNvSpPr/>
            <p:nvPr/>
          </p:nvSpPr>
          <p:spPr>
            <a:xfrm>
              <a:off x="1782854" y="3592475"/>
              <a:ext cx="346592" cy="382259"/>
            </a:xfrm>
            <a:custGeom>
              <a:avLst/>
              <a:gdLst>
                <a:gd name="connsiteX0" fmla="*/ 320393 w 346592"/>
                <a:gd name="connsiteY0" fmla="*/ 2727 h 382259"/>
                <a:gd name="connsiteX1" fmla="*/ 546 w 346592"/>
                <a:gd name="connsiteY1" fmla="*/ 355540 h 382259"/>
                <a:gd name="connsiteX2" fmla="*/ 0 w 346592"/>
                <a:gd name="connsiteY2" fmla="*/ 370808 h 382259"/>
                <a:gd name="connsiteX3" fmla="*/ 546 w 346592"/>
                <a:gd name="connsiteY3" fmla="*/ 382260 h 382259"/>
                <a:gd name="connsiteX4" fmla="*/ 346592 w 346592"/>
                <a:gd name="connsiteY4" fmla="*/ 0 h 382259"/>
                <a:gd name="connsiteX5" fmla="*/ 320393 w 346592"/>
                <a:gd name="connsiteY5" fmla="*/ 2727 h 38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92" h="382259">
                  <a:moveTo>
                    <a:pt x="320393" y="2727"/>
                  </a:moveTo>
                  <a:lnTo>
                    <a:pt x="546" y="355540"/>
                  </a:lnTo>
                  <a:cubicBezTo>
                    <a:pt x="546" y="360447"/>
                    <a:pt x="0" y="365355"/>
                    <a:pt x="0" y="370808"/>
                  </a:cubicBezTo>
                  <a:cubicBezTo>
                    <a:pt x="0" y="374625"/>
                    <a:pt x="0" y="378442"/>
                    <a:pt x="546" y="382260"/>
                  </a:cubicBezTo>
                  <a:lnTo>
                    <a:pt x="346592" y="0"/>
                  </a:lnTo>
                  <a:cubicBezTo>
                    <a:pt x="337859" y="546"/>
                    <a:pt x="329126" y="1091"/>
                    <a:pt x="320393" y="2727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5E53546-6050-AA21-F1D4-2D3D4403A4AD}"/>
                </a:ext>
              </a:extLst>
            </p:cNvPr>
            <p:cNvSpPr/>
            <p:nvPr/>
          </p:nvSpPr>
          <p:spPr>
            <a:xfrm>
              <a:off x="1782854" y="3591929"/>
              <a:ext cx="390257" cy="425883"/>
            </a:xfrm>
            <a:custGeom>
              <a:avLst/>
              <a:gdLst>
                <a:gd name="connsiteX0" fmla="*/ 370608 w 390257"/>
                <a:gd name="connsiteY0" fmla="*/ 0 h 425883"/>
                <a:gd name="connsiteX1" fmla="*/ 366787 w 390257"/>
                <a:gd name="connsiteY1" fmla="*/ 0 h 425883"/>
                <a:gd name="connsiteX2" fmla="*/ 0 w 390257"/>
                <a:gd name="connsiteY2" fmla="*/ 402436 h 425883"/>
                <a:gd name="connsiteX3" fmla="*/ 2729 w 390257"/>
                <a:gd name="connsiteY3" fmla="*/ 425884 h 425883"/>
                <a:gd name="connsiteX4" fmla="*/ 390257 w 390257"/>
                <a:gd name="connsiteY4" fmla="*/ 545 h 425883"/>
                <a:gd name="connsiteX5" fmla="*/ 370608 w 390257"/>
                <a:gd name="connsiteY5" fmla="*/ 0 h 4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5883">
                  <a:moveTo>
                    <a:pt x="370608" y="0"/>
                  </a:moveTo>
                  <a:cubicBezTo>
                    <a:pt x="369517" y="0"/>
                    <a:pt x="368425" y="0"/>
                    <a:pt x="366787" y="0"/>
                  </a:cubicBezTo>
                  <a:lnTo>
                    <a:pt x="0" y="402436"/>
                  </a:lnTo>
                  <a:cubicBezTo>
                    <a:pt x="546" y="410070"/>
                    <a:pt x="1637" y="418250"/>
                    <a:pt x="2729" y="425884"/>
                  </a:cubicBezTo>
                  <a:lnTo>
                    <a:pt x="390257" y="545"/>
                  </a:lnTo>
                  <a:cubicBezTo>
                    <a:pt x="383708" y="0"/>
                    <a:pt x="377158" y="0"/>
                    <a:pt x="37060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6FFEFA5-F09E-5336-E299-37E6092B34E6}"/>
                </a:ext>
              </a:extLst>
            </p:cNvPr>
            <p:cNvSpPr/>
            <p:nvPr/>
          </p:nvSpPr>
          <p:spPr>
            <a:xfrm>
              <a:off x="1788858" y="3594110"/>
              <a:ext cx="424097" cy="463509"/>
            </a:xfrm>
            <a:custGeom>
              <a:avLst/>
              <a:gdLst>
                <a:gd name="connsiteX0" fmla="*/ 402811 w 424097"/>
                <a:gd name="connsiteY0" fmla="*/ 0 h 463509"/>
                <a:gd name="connsiteX1" fmla="*/ 0 w 424097"/>
                <a:gd name="connsiteY1" fmla="*/ 442243 h 463509"/>
                <a:gd name="connsiteX2" fmla="*/ 4912 w 424097"/>
                <a:gd name="connsiteY2" fmla="*/ 463510 h 463509"/>
                <a:gd name="connsiteX3" fmla="*/ 424098 w 424097"/>
                <a:gd name="connsiteY3" fmla="*/ 3272 h 463509"/>
                <a:gd name="connsiteX4" fmla="*/ 402811 w 424097"/>
                <a:gd name="connsiteY4" fmla="*/ 0 h 46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97" h="463509">
                  <a:moveTo>
                    <a:pt x="402811" y="0"/>
                  </a:moveTo>
                  <a:lnTo>
                    <a:pt x="0" y="442243"/>
                  </a:lnTo>
                  <a:cubicBezTo>
                    <a:pt x="1092" y="449332"/>
                    <a:pt x="3275" y="456421"/>
                    <a:pt x="4912" y="463510"/>
                  </a:cubicBezTo>
                  <a:lnTo>
                    <a:pt x="424098" y="3272"/>
                  </a:lnTo>
                  <a:cubicBezTo>
                    <a:pt x="417002" y="1636"/>
                    <a:pt x="409907" y="546"/>
                    <a:pt x="40281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21D2177-2860-259E-36C5-E099833F3063}"/>
                </a:ext>
              </a:extLst>
            </p:cNvPr>
            <p:cNvSpPr/>
            <p:nvPr/>
          </p:nvSpPr>
          <p:spPr>
            <a:xfrm>
              <a:off x="1799775" y="3599563"/>
              <a:ext cx="448659" cy="494047"/>
            </a:xfrm>
            <a:custGeom>
              <a:avLst/>
              <a:gdLst>
                <a:gd name="connsiteX0" fmla="*/ 429556 w 448659"/>
                <a:gd name="connsiteY0" fmla="*/ 0 h 494047"/>
                <a:gd name="connsiteX1" fmla="*/ 0 w 448659"/>
                <a:gd name="connsiteY1" fmla="*/ 474962 h 494047"/>
                <a:gd name="connsiteX2" fmla="*/ 6550 w 448659"/>
                <a:gd name="connsiteY2" fmla="*/ 494047 h 494047"/>
                <a:gd name="connsiteX3" fmla="*/ 448660 w 448659"/>
                <a:gd name="connsiteY3" fmla="*/ 4908 h 494047"/>
                <a:gd name="connsiteX4" fmla="*/ 429556 w 448659"/>
                <a:gd name="connsiteY4" fmla="*/ 0 h 4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59" h="494047">
                  <a:moveTo>
                    <a:pt x="429556" y="0"/>
                  </a:moveTo>
                  <a:lnTo>
                    <a:pt x="0" y="474962"/>
                  </a:lnTo>
                  <a:cubicBezTo>
                    <a:pt x="2183" y="481505"/>
                    <a:pt x="3821" y="487504"/>
                    <a:pt x="6550" y="494047"/>
                  </a:cubicBezTo>
                  <a:lnTo>
                    <a:pt x="448660" y="4908"/>
                  </a:lnTo>
                  <a:cubicBezTo>
                    <a:pt x="442656" y="3272"/>
                    <a:pt x="436106" y="1636"/>
                    <a:pt x="42955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21169C5-C20C-1C9A-8A53-ECF42DC359BE}"/>
                </a:ext>
              </a:extLst>
            </p:cNvPr>
            <p:cNvSpPr/>
            <p:nvPr/>
          </p:nvSpPr>
          <p:spPr>
            <a:xfrm>
              <a:off x="1811237" y="3609379"/>
              <a:ext cx="471583" cy="516404"/>
            </a:xfrm>
            <a:custGeom>
              <a:avLst/>
              <a:gdLst>
                <a:gd name="connsiteX0" fmla="*/ 453572 w 471583"/>
                <a:gd name="connsiteY0" fmla="*/ 0 h 516404"/>
                <a:gd name="connsiteX1" fmla="*/ 0 w 471583"/>
                <a:gd name="connsiteY1" fmla="*/ 498955 h 516404"/>
                <a:gd name="connsiteX2" fmla="*/ 8187 w 471583"/>
                <a:gd name="connsiteY2" fmla="*/ 516404 h 516404"/>
                <a:gd name="connsiteX3" fmla="*/ 471584 w 471583"/>
                <a:gd name="connsiteY3" fmla="*/ 5998 h 516404"/>
                <a:gd name="connsiteX4" fmla="*/ 453572 w 471583"/>
                <a:gd name="connsiteY4" fmla="*/ 0 h 5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6404">
                  <a:moveTo>
                    <a:pt x="453572" y="0"/>
                  </a:moveTo>
                  <a:lnTo>
                    <a:pt x="0" y="498955"/>
                  </a:lnTo>
                  <a:cubicBezTo>
                    <a:pt x="2183" y="504953"/>
                    <a:pt x="5458" y="510951"/>
                    <a:pt x="8187" y="516404"/>
                  </a:cubicBezTo>
                  <a:lnTo>
                    <a:pt x="471584" y="5998"/>
                  </a:lnTo>
                  <a:cubicBezTo>
                    <a:pt x="465580" y="3817"/>
                    <a:pt x="459576" y="1636"/>
                    <a:pt x="45357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8A131F7-E51A-9E45-C8CB-99F8A1B081E4}"/>
                </a:ext>
              </a:extLst>
            </p:cNvPr>
            <p:cNvSpPr/>
            <p:nvPr/>
          </p:nvSpPr>
          <p:spPr>
            <a:xfrm>
              <a:off x="1826520" y="3620285"/>
              <a:ext cx="488504" cy="535490"/>
            </a:xfrm>
            <a:custGeom>
              <a:avLst/>
              <a:gdLst>
                <a:gd name="connsiteX0" fmla="*/ 472130 w 488504"/>
                <a:gd name="connsiteY0" fmla="*/ 0 h 535490"/>
                <a:gd name="connsiteX1" fmla="*/ 0 w 488504"/>
                <a:gd name="connsiteY1" fmla="*/ 519131 h 535490"/>
                <a:gd name="connsiteX2" fmla="*/ 9279 w 488504"/>
                <a:gd name="connsiteY2" fmla="*/ 535490 h 535490"/>
                <a:gd name="connsiteX3" fmla="*/ 488504 w 488504"/>
                <a:gd name="connsiteY3" fmla="*/ 7634 h 535490"/>
                <a:gd name="connsiteX4" fmla="*/ 472130 w 488504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504" h="535490">
                  <a:moveTo>
                    <a:pt x="472130" y="0"/>
                  </a:moveTo>
                  <a:lnTo>
                    <a:pt x="0" y="519131"/>
                  </a:lnTo>
                  <a:cubicBezTo>
                    <a:pt x="2729" y="524584"/>
                    <a:pt x="6004" y="530037"/>
                    <a:pt x="9279" y="535490"/>
                  </a:cubicBezTo>
                  <a:lnTo>
                    <a:pt x="488504" y="7634"/>
                  </a:lnTo>
                  <a:cubicBezTo>
                    <a:pt x="483592" y="4908"/>
                    <a:pt x="477588" y="2727"/>
                    <a:pt x="47213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E41DB98-BE0D-4B2F-8367-68EFB95EF026}"/>
                </a:ext>
              </a:extLst>
            </p:cNvPr>
            <p:cNvSpPr/>
            <p:nvPr/>
          </p:nvSpPr>
          <p:spPr>
            <a:xfrm>
              <a:off x="1843440" y="3635554"/>
              <a:ext cx="501603" cy="546396"/>
            </a:xfrm>
            <a:custGeom>
              <a:avLst/>
              <a:gdLst>
                <a:gd name="connsiteX0" fmla="*/ 485775 w 501603"/>
                <a:gd name="connsiteY0" fmla="*/ 0 h 546396"/>
                <a:gd name="connsiteX1" fmla="*/ 0 w 501603"/>
                <a:gd name="connsiteY1" fmla="*/ 531673 h 546396"/>
                <a:gd name="connsiteX2" fmla="*/ 10370 w 501603"/>
                <a:gd name="connsiteY2" fmla="*/ 546397 h 546396"/>
                <a:gd name="connsiteX3" fmla="*/ 501604 w 501603"/>
                <a:gd name="connsiteY3" fmla="*/ 8725 h 546396"/>
                <a:gd name="connsiteX4" fmla="*/ 485775 w 501603"/>
                <a:gd name="connsiteY4" fmla="*/ 0 h 54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603" h="546396">
                  <a:moveTo>
                    <a:pt x="485775" y="0"/>
                  </a:moveTo>
                  <a:lnTo>
                    <a:pt x="0" y="531673"/>
                  </a:lnTo>
                  <a:cubicBezTo>
                    <a:pt x="3275" y="536581"/>
                    <a:pt x="7096" y="542034"/>
                    <a:pt x="10370" y="546397"/>
                  </a:cubicBezTo>
                  <a:lnTo>
                    <a:pt x="501604" y="8725"/>
                  </a:lnTo>
                  <a:cubicBezTo>
                    <a:pt x="496146" y="5998"/>
                    <a:pt x="491233" y="2727"/>
                    <a:pt x="485775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1AF5C09-D9DC-E206-7DA2-C269F7FCD1C1}"/>
                </a:ext>
              </a:extLst>
            </p:cNvPr>
            <p:cNvSpPr/>
            <p:nvPr/>
          </p:nvSpPr>
          <p:spPr>
            <a:xfrm>
              <a:off x="1864727" y="3652458"/>
              <a:ext cx="507607" cy="556211"/>
            </a:xfrm>
            <a:custGeom>
              <a:avLst/>
              <a:gdLst>
                <a:gd name="connsiteX0" fmla="*/ 492871 w 507607"/>
                <a:gd name="connsiteY0" fmla="*/ 0 h 556211"/>
                <a:gd name="connsiteX1" fmla="*/ 0 w 507607"/>
                <a:gd name="connsiteY1" fmla="*/ 542579 h 556211"/>
                <a:gd name="connsiteX2" fmla="*/ 11462 w 507607"/>
                <a:gd name="connsiteY2" fmla="*/ 556212 h 556211"/>
                <a:gd name="connsiteX3" fmla="*/ 507608 w 507607"/>
                <a:gd name="connsiteY3" fmla="*/ 9815 h 556211"/>
                <a:gd name="connsiteX4" fmla="*/ 492871 w 507607"/>
                <a:gd name="connsiteY4" fmla="*/ 0 h 55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211">
                  <a:moveTo>
                    <a:pt x="492871" y="0"/>
                  </a:moveTo>
                  <a:lnTo>
                    <a:pt x="0" y="542579"/>
                  </a:lnTo>
                  <a:cubicBezTo>
                    <a:pt x="3821" y="546942"/>
                    <a:pt x="7641" y="551850"/>
                    <a:pt x="11462" y="556212"/>
                  </a:cubicBezTo>
                  <a:lnTo>
                    <a:pt x="507608" y="9815"/>
                  </a:lnTo>
                  <a:cubicBezTo>
                    <a:pt x="502695" y="6544"/>
                    <a:pt x="497783" y="3272"/>
                    <a:pt x="49287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0EA99A6-7A69-F31E-4498-EAC742AD4DE2}"/>
                </a:ext>
              </a:extLst>
            </p:cNvPr>
            <p:cNvSpPr/>
            <p:nvPr/>
          </p:nvSpPr>
          <p:spPr>
            <a:xfrm>
              <a:off x="1885468" y="3671544"/>
              <a:ext cx="511428" cy="560029"/>
            </a:xfrm>
            <a:custGeom>
              <a:avLst/>
              <a:gdLst>
                <a:gd name="connsiteX0" fmla="*/ 497237 w 511428"/>
                <a:gd name="connsiteY0" fmla="*/ 0 h 560029"/>
                <a:gd name="connsiteX1" fmla="*/ 0 w 511428"/>
                <a:gd name="connsiteY1" fmla="*/ 547487 h 560029"/>
                <a:gd name="connsiteX2" fmla="*/ 12554 w 511428"/>
                <a:gd name="connsiteY2" fmla="*/ 560029 h 560029"/>
                <a:gd name="connsiteX3" fmla="*/ 511428 w 511428"/>
                <a:gd name="connsiteY3" fmla="*/ 11452 h 560029"/>
                <a:gd name="connsiteX4" fmla="*/ 497237 w 511428"/>
                <a:gd name="connsiteY4" fmla="*/ 0 h 56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28" h="560029">
                  <a:moveTo>
                    <a:pt x="497237" y="0"/>
                  </a:moveTo>
                  <a:lnTo>
                    <a:pt x="0" y="547487"/>
                  </a:lnTo>
                  <a:cubicBezTo>
                    <a:pt x="3821" y="551304"/>
                    <a:pt x="8187" y="556212"/>
                    <a:pt x="12554" y="560029"/>
                  </a:cubicBezTo>
                  <a:lnTo>
                    <a:pt x="511428" y="11452"/>
                  </a:lnTo>
                  <a:cubicBezTo>
                    <a:pt x="506516" y="7089"/>
                    <a:pt x="502149" y="3817"/>
                    <a:pt x="497237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646083B-56BB-EDBD-5C63-B62321F472E7}"/>
                </a:ext>
              </a:extLst>
            </p:cNvPr>
            <p:cNvSpPr/>
            <p:nvPr/>
          </p:nvSpPr>
          <p:spPr>
            <a:xfrm>
              <a:off x="1907846" y="3692265"/>
              <a:ext cx="510882" cy="562210"/>
            </a:xfrm>
            <a:custGeom>
              <a:avLst/>
              <a:gdLst>
                <a:gd name="connsiteX0" fmla="*/ 499420 w 510882"/>
                <a:gd name="connsiteY0" fmla="*/ 0 h 562210"/>
                <a:gd name="connsiteX1" fmla="*/ 0 w 510882"/>
                <a:gd name="connsiteY1" fmla="*/ 550759 h 562210"/>
                <a:gd name="connsiteX2" fmla="*/ 13100 w 510882"/>
                <a:gd name="connsiteY2" fmla="*/ 562211 h 562210"/>
                <a:gd name="connsiteX3" fmla="*/ 510883 w 510882"/>
                <a:gd name="connsiteY3" fmla="*/ 13087 h 562210"/>
                <a:gd name="connsiteX4" fmla="*/ 499420 w 510882"/>
                <a:gd name="connsiteY4" fmla="*/ 0 h 56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882" h="562210">
                  <a:moveTo>
                    <a:pt x="499420" y="0"/>
                  </a:moveTo>
                  <a:lnTo>
                    <a:pt x="0" y="550759"/>
                  </a:lnTo>
                  <a:cubicBezTo>
                    <a:pt x="4367" y="554576"/>
                    <a:pt x="8733" y="558393"/>
                    <a:pt x="13100" y="562211"/>
                  </a:cubicBezTo>
                  <a:lnTo>
                    <a:pt x="510883" y="13087"/>
                  </a:lnTo>
                  <a:cubicBezTo>
                    <a:pt x="508153" y="8180"/>
                    <a:pt x="503241" y="4363"/>
                    <a:pt x="49942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022B785-D0B4-5507-5873-6CC82724986B}"/>
                </a:ext>
              </a:extLst>
            </p:cNvPr>
            <p:cNvSpPr/>
            <p:nvPr/>
          </p:nvSpPr>
          <p:spPr>
            <a:xfrm>
              <a:off x="1934591" y="3716804"/>
              <a:ext cx="507607" cy="556757"/>
            </a:xfrm>
            <a:custGeom>
              <a:avLst/>
              <a:gdLst>
                <a:gd name="connsiteX0" fmla="*/ 495600 w 507607"/>
                <a:gd name="connsiteY0" fmla="*/ 0 h 556757"/>
                <a:gd name="connsiteX1" fmla="*/ 0 w 507607"/>
                <a:gd name="connsiteY1" fmla="*/ 546397 h 556757"/>
                <a:gd name="connsiteX2" fmla="*/ 14737 w 507607"/>
                <a:gd name="connsiteY2" fmla="*/ 556758 h 556757"/>
                <a:gd name="connsiteX3" fmla="*/ 507608 w 507607"/>
                <a:gd name="connsiteY3" fmla="*/ 13633 h 556757"/>
                <a:gd name="connsiteX4" fmla="*/ 495600 w 507607"/>
                <a:gd name="connsiteY4" fmla="*/ 0 h 5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607" h="556757">
                  <a:moveTo>
                    <a:pt x="495600" y="0"/>
                  </a:moveTo>
                  <a:lnTo>
                    <a:pt x="0" y="546397"/>
                  </a:lnTo>
                  <a:cubicBezTo>
                    <a:pt x="4912" y="550214"/>
                    <a:pt x="9825" y="553485"/>
                    <a:pt x="14737" y="556758"/>
                  </a:cubicBezTo>
                  <a:lnTo>
                    <a:pt x="507608" y="13633"/>
                  </a:lnTo>
                  <a:cubicBezTo>
                    <a:pt x="503787" y="9270"/>
                    <a:pt x="499966" y="4363"/>
                    <a:pt x="495600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1EE18FA-A346-D6ED-DD1C-387399D453E1}"/>
                </a:ext>
              </a:extLst>
            </p:cNvPr>
            <p:cNvSpPr/>
            <p:nvPr/>
          </p:nvSpPr>
          <p:spPr>
            <a:xfrm>
              <a:off x="1960790" y="3741343"/>
              <a:ext cx="499966" cy="548577"/>
            </a:xfrm>
            <a:custGeom>
              <a:avLst/>
              <a:gdLst>
                <a:gd name="connsiteX0" fmla="*/ 489596 w 499966"/>
                <a:gd name="connsiteY0" fmla="*/ 0 h 548577"/>
                <a:gd name="connsiteX1" fmla="*/ 0 w 499966"/>
                <a:gd name="connsiteY1" fmla="*/ 539853 h 548577"/>
                <a:gd name="connsiteX2" fmla="*/ 15829 w 499966"/>
                <a:gd name="connsiteY2" fmla="*/ 548578 h 548577"/>
                <a:gd name="connsiteX3" fmla="*/ 499966 w 499966"/>
                <a:gd name="connsiteY3" fmla="*/ 14723 h 548577"/>
                <a:gd name="connsiteX4" fmla="*/ 489596 w 499966"/>
                <a:gd name="connsiteY4" fmla="*/ 0 h 5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966" h="548577">
                  <a:moveTo>
                    <a:pt x="489596" y="0"/>
                  </a:moveTo>
                  <a:lnTo>
                    <a:pt x="0" y="539853"/>
                  </a:lnTo>
                  <a:cubicBezTo>
                    <a:pt x="5458" y="543125"/>
                    <a:pt x="10370" y="545851"/>
                    <a:pt x="15829" y="548578"/>
                  </a:cubicBezTo>
                  <a:lnTo>
                    <a:pt x="499966" y="14723"/>
                  </a:lnTo>
                  <a:cubicBezTo>
                    <a:pt x="496691" y="9816"/>
                    <a:pt x="493416" y="4908"/>
                    <a:pt x="489596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703B30E-398C-30CB-9106-C8DD4DB73933}"/>
                </a:ext>
              </a:extLst>
            </p:cNvPr>
            <p:cNvSpPr/>
            <p:nvPr/>
          </p:nvSpPr>
          <p:spPr>
            <a:xfrm>
              <a:off x="1989172" y="3768063"/>
              <a:ext cx="490687" cy="535490"/>
            </a:xfrm>
            <a:custGeom>
              <a:avLst/>
              <a:gdLst>
                <a:gd name="connsiteX0" fmla="*/ 481409 w 490687"/>
                <a:gd name="connsiteY0" fmla="*/ 0 h 535490"/>
                <a:gd name="connsiteX1" fmla="*/ 0 w 490687"/>
                <a:gd name="connsiteY1" fmla="*/ 527856 h 535490"/>
                <a:gd name="connsiteX2" fmla="*/ 16920 w 490687"/>
                <a:gd name="connsiteY2" fmla="*/ 535490 h 535490"/>
                <a:gd name="connsiteX3" fmla="*/ 490687 w 490687"/>
                <a:gd name="connsiteY3" fmla="*/ 16359 h 535490"/>
                <a:gd name="connsiteX4" fmla="*/ 481409 w 490687"/>
                <a:gd name="connsiteY4" fmla="*/ 0 h 53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687" h="535490">
                  <a:moveTo>
                    <a:pt x="481409" y="0"/>
                  </a:moveTo>
                  <a:lnTo>
                    <a:pt x="0" y="527856"/>
                  </a:lnTo>
                  <a:cubicBezTo>
                    <a:pt x="5458" y="530583"/>
                    <a:pt x="10916" y="533309"/>
                    <a:pt x="16920" y="535490"/>
                  </a:cubicBezTo>
                  <a:lnTo>
                    <a:pt x="490687" y="16359"/>
                  </a:lnTo>
                  <a:cubicBezTo>
                    <a:pt x="487412" y="10361"/>
                    <a:pt x="484683" y="5453"/>
                    <a:pt x="48140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52088D2-F709-020C-591F-3044D6E774CA}"/>
                </a:ext>
              </a:extLst>
            </p:cNvPr>
            <p:cNvSpPr/>
            <p:nvPr/>
          </p:nvSpPr>
          <p:spPr>
            <a:xfrm>
              <a:off x="2021375" y="3798600"/>
              <a:ext cx="471583" cy="518586"/>
            </a:xfrm>
            <a:custGeom>
              <a:avLst/>
              <a:gdLst>
                <a:gd name="connsiteX0" fmla="*/ 463942 w 471583"/>
                <a:gd name="connsiteY0" fmla="*/ 0 h 518586"/>
                <a:gd name="connsiteX1" fmla="*/ 0 w 471583"/>
                <a:gd name="connsiteY1" fmla="*/ 512042 h 518586"/>
                <a:gd name="connsiteX2" fmla="*/ 18012 w 471583"/>
                <a:gd name="connsiteY2" fmla="*/ 518586 h 518586"/>
                <a:gd name="connsiteX3" fmla="*/ 471584 w 471583"/>
                <a:gd name="connsiteY3" fmla="*/ 17450 h 518586"/>
                <a:gd name="connsiteX4" fmla="*/ 463942 w 471583"/>
                <a:gd name="connsiteY4" fmla="*/ 0 h 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583" h="518586">
                  <a:moveTo>
                    <a:pt x="463942" y="0"/>
                  </a:moveTo>
                  <a:lnTo>
                    <a:pt x="0" y="512042"/>
                  </a:lnTo>
                  <a:cubicBezTo>
                    <a:pt x="6004" y="514224"/>
                    <a:pt x="12008" y="516405"/>
                    <a:pt x="18012" y="518586"/>
                  </a:cubicBezTo>
                  <a:lnTo>
                    <a:pt x="471584" y="17450"/>
                  </a:lnTo>
                  <a:cubicBezTo>
                    <a:pt x="469401" y="10906"/>
                    <a:pt x="467217" y="5453"/>
                    <a:pt x="463942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D685B2-AF7A-3697-1149-91AA3F77698D}"/>
                </a:ext>
              </a:extLst>
            </p:cNvPr>
            <p:cNvSpPr/>
            <p:nvPr/>
          </p:nvSpPr>
          <p:spPr>
            <a:xfrm>
              <a:off x="2055762" y="3830773"/>
              <a:ext cx="450842" cy="495683"/>
            </a:xfrm>
            <a:custGeom>
              <a:avLst/>
              <a:gdLst>
                <a:gd name="connsiteX0" fmla="*/ 444293 w 450842"/>
                <a:gd name="connsiteY0" fmla="*/ 0 h 495683"/>
                <a:gd name="connsiteX1" fmla="*/ 0 w 450842"/>
                <a:gd name="connsiteY1" fmla="*/ 490775 h 495683"/>
                <a:gd name="connsiteX2" fmla="*/ 19649 w 450842"/>
                <a:gd name="connsiteY2" fmla="*/ 495683 h 495683"/>
                <a:gd name="connsiteX3" fmla="*/ 450843 w 450842"/>
                <a:gd name="connsiteY3" fmla="*/ 19631 h 495683"/>
                <a:gd name="connsiteX4" fmla="*/ 444293 w 450842"/>
                <a:gd name="connsiteY4" fmla="*/ 0 h 4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842" h="495683">
                  <a:moveTo>
                    <a:pt x="444293" y="0"/>
                  </a:moveTo>
                  <a:lnTo>
                    <a:pt x="0" y="490775"/>
                  </a:lnTo>
                  <a:cubicBezTo>
                    <a:pt x="6550" y="492411"/>
                    <a:pt x="13100" y="494047"/>
                    <a:pt x="19649" y="495683"/>
                  </a:cubicBezTo>
                  <a:lnTo>
                    <a:pt x="450843" y="19631"/>
                  </a:lnTo>
                  <a:cubicBezTo>
                    <a:pt x="449205" y="12542"/>
                    <a:pt x="446476" y="5998"/>
                    <a:pt x="444293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6CA2E133-3CDE-DAA9-49F7-D6217DF2078F}"/>
                </a:ext>
              </a:extLst>
            </p:cNvPr>
            <p:cNvSpPr/>
            <p:nvPr/>
          </p:nvSpPr>
          <p:spPr>
            <a:xfrm>
              <a:off x="2091785" y="3866218"/>
              <a:ext cx="424643" cy="465145"/>
            </a:xfrm>
            <a:custGeom>
              <a:avLst/>
              <a:gdLst>
                <a:gd name="connsiteX0" fmla="*/ 419731 w 424643"/>
                <a:gd name="connsiteY0" fmla="*/ 0 h 465145"/>
                <a:gd name="connsiteX1" fmla="*/ 0 w 424643"/>
                <a:gd name="connsiteY1" fmla="*/ 462419 h 465145"/>
                <a:gd name="connsiteX2" fmla="*/ 21287 w 424643"/>
                <a:gd name="connsiteY2" fmla="*/ 465146 h 465145"/>
                <a:gd name="connsiteX3" fmla="*/ 424644 w 424643"/>
                <a:gd name="connsiteY3" fmla="*/ 20176 h 465145"/>
                <a:gd name="connsiteX4" fmla="*/ 419731 w 424643"/>
                <a:gd name="connsiteY4" fmla="*/ 0 h 4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3" h="465145">
                  <a:moveTo>
                    <a:pt x="419731" y="0"/>
                  </a:moveTo>
                  <a:lnTo>
                    <a:pt x="0" y="462419"/>
                  </a:lnTo>
                  <a:cubicBezTo>
                    <a:pt x="7096" y="463510"/>
                    <a:pt x="14191" y="464601"/>
                    <a:pt x="21287" y="465146"/>
                  </a:cubicBezTo>
                  <a:lnTo>
                    <a:pt x="424644" y="20176"/>
                  </a:lnTo>
                  <a:cubicBezTo>
                    <a:pt x="423006" y="14178"/>
                    <a:pt x="421369" y="7089"/>
                    <a:pt x="419731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67214B5-0AC0-B74E-E39B-AF33778667AD}"/>
                </a:ext>
              </a:extLst>
            </p:cNvPr>
            <p:cNvSpPr/>
            <p:nvPr/>
          </p:nvSpPr>
          <p:spPr>
            <a:xfrm>
              <a:off x="2131630" y="3906025"/>
              <a:ext cx="390257" cy="427519"/>
            </a:xfrm>
            <a:custGeom>
              <a:avLst/>
              <a:gdLst>
                <a:gd name="connsiteX0" fmla="*/ 387528 w 390257"/>
                <a:gd name="connsiteY0" fmla="*/ 0 h 427519"/>
                <a:gd name="connsiteX1" fmla="*/ 0 w 390257"/>
                <a:gd name="connsiteY1" fmla="*/ 426974 h 427519"/>
                <a:gd name="connsiteX2" fmla="*/ 21287 w 390257"/>
                <a:gd name="connsiteY2" fmla="*/ 427520 h 427519"/>
                <a:gd name="connsiteX3" fmla="*/ 22924 w 390257"/>
                <a:gd name="connsiteY3" fmla="*/ 427520 h 427519"/>
                <a:gd name="connsiteX4" fmla="*/ 390257 w 390257"/>
                <a:gd name="connsiteY4" fmla="*/ 23448 h 427519"/>
                <a:gd name="connsiteX5" fmla="*/ 387528 w 390257"/>
                <a:gd name="connsiteY5" fmla="*/ 0 h 42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7" h="427519">
                  <a:moveTo>
                    <a:pt x="387528" y="0"/>
                  </a:moveTo>
                  <a:lnTo>
                    <a:pt x="0" y="426974"/>
                  </a:lnTo>
                  <a:cubicBezTo>
                    <a:pt x="7096" y="427520"/>
                    <a:pt x="14191" y="427520"/>
                    <a:pt x="21287" y="427520"/>
                  </a:cubicBezTo>
                  <a:cubicBezTo>
                    <a:pt x="21833" y="427520"/>
                    <a:pt x="22378" y="427520"/>
                    <a:pt x="22924" y="427520"/>
                  </a:cubicBezTo>
                  <a:lnTo>
                    <a:pt x="390257" y="23448"/>
                  </a:lnTo>
                  <a:cubicBezTo>
                    <a:pt x="389712" y="15268"/>
                    <a:pt x="388620" y="7634"/>
                    <a:pt x="38752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5FE0D4-CE58-F36E-EF83-8EE4FD7D8F59}"/>
                </a:ext>
              </a:extLst>
            </p:cNvPr>
            <p:cNvSpPr/>
            <p:nvPr/>
          </p:nvSpPr>
          <p:spPr>
            <a:xfrm>
              <a:off x="2174749" y="3949650"/>
              <a:ext cx="350413" cy="383895"/>
            </a:xfrm>
            <a:custGeom>
              <a:avLst/>
              <a:gdLst>
                <a:gd name="connsiteX0" fmla="*/ 350413 w 350413"/>
                <a:gd name="connsiteY0" fmla="*/ 13633 h 383895"/>
                <a:gd name="connsiteX1" fmla="*/ 349867 w 350413"/>
                <a:gd name="connsiteY1" fmla="*/ 0 h 383895"/>
                <a:gd name="connsiteX2" fmla="*/ 0 w 350413"/>
                <a:gd name="connsiteY2" fmla="*/ 383895 h 383895"/>
                <a:gd name="connsiteX3" fmla="*/ 26199 w 350413"/>
                <a:gd name="connsiteY3" fmla="*/ 381714 h 383895"/>
                <a:gd name="connsiteX4" fmla="*/ 349867 w 350413"/>
                <a:gd name="connsiteY4" fmla="*/ 26175 h 383895"/>
                <a:gd name="connsiteX5" fmla="*/ 350413 w 350413"/>
                <a:gd name="connsiteY5" fmla="*/ 13633 h 38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413" h="383895">
                  <a:moveTo>
                    <a:pt x="350413" y="13633"/>
                  </a:moveTo>
                  <a:cubicBezTo>
                    <a:pt x="350413" y="9270"/>
                    <a:pt x="350413" y="4908"/>
                    <a:pt x="349867" y="0"/>
                  </a:cubicBezTo>
                  <a:lnTo>
                    <a:pt x="0" y="383895"/>
                  </a:lnTo>
                  <a:cubicBezTo>
                    <a:pt x="8733" y="383350"/>
                    <a:pt x="17466" y="382805"/>
                    <a:pt x="26199" y="381714"/>
                  </a:cubicBezTo>
                  <a:lnTo>
                    <a:pt x="349867" y="26175"/>
                  </a:lnTo>
                  <a:cubicBezTo>
                    <a:pt x="350413" y="22358"/>
                    <a:pt x="350413" y="17995"/>
                    <a:pt x="350413" y="13633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B22AA5A-E2BC-2552-22B9-E8093F10371A}"/>
                </a:ext>
              </a:extLst>
            </p:cNvPr>
            <p:cNvSpPr/>
            <p:nvPr/>
          </p:nvSpPr>
          <p:spPr>
            <a:xfrm>
              <a:off x="2224418" y="3998727"/>
              <a:ext cx="297468" cy="327183"/>
            </a:xfrm>
            <a:custGeom>
              <a:avLst/>
              <a:gdLst>
                <a:gd name="connsiteX0" fmla="*/ 297469 w 297468"/>
                <a:gd name="connsiteY0" fmla="*/ 0 h 327183"/>
                <a:gd name="connsiteX1" fmla="*/ 0 w 297468"/>
                <a:gd name="connsiteY1" fmla="*/ 327184 h 327183"/>
                <a:gd name="connsiteX2" fmla="*/ 30566 w 297468"/>
                <a:gd name="connsiteY2" fmla="*/ 320095 h 327183"/>
                <a:gd name="connsiteX3" fmla="*/ 293102 w 297468"/>
                <a:gd name="connsiteY3" fmla="*/ 31083 h 327183"/>
                <a:gd name="connsiteX4" fmla="*/ 297469 w 297468"/>
                <a:gd name="connsiteY4" fmla="*/ 0 h 32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468" h="327183">
                  <a:moveTo>
                    <a:pt x="297469" y="0"/>
                  </a:moveTo>
                  <a:lnTo>
                    <a:pt x="0" y="327184"/>
                  </a:lnTo>
                  <a:cubicBezTo>
                    <a:pt x="10370" y="325003"/>
                    <a:pt x="20741" y="322821"/>
                    <a:pt x="30566" y="320095"/>
                  </a:cubicBezTo>
                  <a:lnTo>
                    <a:pt x="293102" y="31083"/>
                  </a:lnTo>
                  <a:cubicBezTo>
                    <a:pt x="294740" y="21267"/>
                    <a:pt x="296377" y="10906"/>
                    <a:pt x="29746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3DB449C-590E-1119-1E96-C2002868959D}"/>
                </a:ext>
              </a:extLst>
            </p:cNvPr>
            <p:cNvSpPr/>
            <p:nvPr/>
          </p:nvSpPr>
          <p:spPr>
            <a:xfrm>
              <a:off x="2285004" y="4059257"/>
              <a:ext cx="227058" cy="249750"/>
            </a:xfrm>
            <a:custGeom>
              <a:avLst/>
              <a:gdLst>
                <a:gd name="connsiteX0" fmla="*/ 227059 w 227058"/>
                <a:gd name="connsiteY0" fmla="*/ 0 h 249750"/>
                <a:gd name="connsiteX1" fmla="*/ 0 w 227058"/>
                <a:gd name="connsiteY1" fmla="*/ 249750 h 249750"/>
                <a:gd name="connsiteX2" fmla="*/ 39844 w 227058"/>
                <a:gd name="connsiteY2" fmla="*/ 231755 h 249750"/>
                <a:gd name="connsiteX3" fmla="*/ 213413 w 227058"/>
                <a:gd name="connsiteY3" fmla="*/ 40898 h 249750"/>
                <a:gd name="connsiteX4" fmla="*/ 227059 w 227058"/>
                <a:gd name="connsiteY4" fmla="*/ 0 h 24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058" h="249750">
                  <a:moveTo>
                    <a:pt x="227059" y="0"/>
                  </a:moveTo>
                  <a:lnTo>
                    <a:pt x="0" y="249750"/>
                  </a:lnTo>
                  <a:cubicBezTo>
                    <a:pt x="13645" y="244297"/>
                    <a:pt x="27291" y="238298"/>
                    <a:pt x="39844" y="231755"/>
                  </a:cubicBezTo>
                  <a:lnTo>
                    <a:pt x="213413" y="40898"/>
                  </a:lnTo>
                  <a:cubicBezTo>
                    <a:pt x="218872" y="27810"/>
                    <a:pt x="223784" y="14178"/>
                    <a:pt x="227059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43F0A43-0453-F0E9-0523-870AC8EAA48E}"/>
                </a:ext>
              </a:extLst>
            </p:cNvPr>
            <p:cNvSpPr/>
            <p:nvPr/>
          </p:nvSpPr>
          <p:spPr>
            <a:xfrm>
              <a:off x="2368513" y="4148141"/>
              <a:ext cx="105888" cy="115604"/>
            </a:xfrm>
            <a:custGeom>
              <a:avLst/>
              <a:gdLst>
                <a:gd name="connsiteX0" fmla="*/ 105888 w 105888"/>
                <a:gd name="connsiteY0" fmla="*/ 0 h 115604"/>
                <a:gd name="connsiteX1" fmla="*/ 0 w 105888"/>
                <a:gd name="connsiteY1" fmla="*/ 115605 h 115604"/>
                <a:gd name="connsiteX2" fmla="*/ 105888 w 105888"/>
                <a:gd name="connsiteY2" fmla="*/ 0 h 11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88" h="115604">
                  <a:moveTo>
                    <a:pt x="105888" y="0"/>
                  </a:moveTo>
                  <a:lnTo>
                    <a:pt x="0" y="115605"/>
                  </a:lnTo>
                  <a:cubicBezTo>
                    <a:pt x="43119" y="85068"/>
                    <a:pt x="79689" y="45805"/>
                    <a:pt x="105888" y="0"/>
                  </a:cubicBezTo>
                  <a:close/>
                </a:path>
              </a:pathLst>
            </a:custGeom>
            <a:grpFill/>
            <a:ln w="5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3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EB272-76CF-69B4-CAC5-0BE05D039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FF556C-CFE0-01C5-0358-09907E5C79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Spot &amp; report: </a:t>
            </a:r>
            <a:r>
              <a:rPr lang="en-GB" dirty="0"/>
              <a:t>use available platform tools; escalate to CPD for discrimination cases.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 err="1"/>
              <a:t>Counterspeech</a:t>
            </a:r>
            <a:r>
              <a:rPr lang="en-GB" b="1" dirty="0"/>
              <a:t>: </a:t>
            </a:r>
            <a:r>
              <a:rPr lang="en-GB" dirty="0"/>
              <a:t>positive narratives, facts + empathy, amplify diverse voices.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Peer leadership: </a:t>
            </a:r>
            <a:r>
              <a:rPr lang="en-GB" dirty="0"/>
              <a:t>school/university clubs, ambassadors, micro‑campaigns.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Media literacy: </a:t>
            </a:r>
            <a:r>
              <a:rPr lang="en-GB" dirty="0"/>
              <a:t>detect manipulation and AI‑generated content; verify before share.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6169D-78DC-9EEE-2FC7-918A421F987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-8011" y="578092"/>
            <a:ext cx="9479982" cy="671785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Youth roles that work!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2C57A732-2056-CFBD-D167-831F780628E6}"/>
              </a:ext>
            </a:extLst>
          </p:cNvPr>
          <p:cNvGrpSpPr/>
          <p:nvPr/>
        </p:nvGrpSpPr>
        <p:grpSpPr>
          <a:xfrm rot="5972197" flipH="1">
            <a:off x="10230734" y="6544231"/>
            <a:ext cx="1988628" cy="1318666"/>
            <a:chOff x="5072479" y="4905026"/>
            <a:chExt cx="803439" cy="53276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6A357B46-2B66-B902-AEF6-58C306323AD9}"/>
                </a:ext>
              </a:extLst>
            </p:cNvPr>
            <p:cNvSpPr/>
            <p:nvPr/>
          </p:nvSpPr>
          <p:spPr>
            <a:xfrm>
              <a:off x="5072479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6293DAE-3C34-C1A5-B53E-21A8B9DB22C0}"/>
                </a:ext>
              </a:extLst>
            </p:cNvPr>
            <p:cNvSpPr/>
            <p:nvPr/>
          </p:nvSpPr>
          <p:spPr>
            <a:xfrm>
              <a:off x="5160355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6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6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8983B76-3E92-FA19-AFF6-9DD4EEC15918}"/>
                </a:ext>
              </a:extLst>
            </p:cNvPr>
            <p:cNvSpPr/>
            <p:nvPr/>
          </p:nvSpPr>
          <p:spPr>
            <a:xfrm>
              <a:off x="5248231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39BC203-E7C2-861C-1183-D6AD1C395467}"/>
                </a:ext>
              </a:extLst>
            </p:cNvPr>
            <p:cNvSpPr/>
            <p:nvPr/>
          </p:nvSpPr>
          <p:spPr>
            <a:xfrm>
              <a:off x="5335562" y="4905026"/>
              <a:ext cx="540356" cy="532763"/>
            </a:xfrm>
            <a:custGeom>
              <a:avLst/>
              <a:gdLst>
                <a:gd name="connsiteX0" fmla="*/ 0 w 540356"/>
                <a:gd name="connsiteY0" fmla="*/ 0 h 532763"/>
                <a:gd name="connsiteX1" fmla="*/ 540357 w 540356"/>
                <a:gd name="connsiteY1" fmla="*/ 532764 h 53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356" h="532763">
                  <a:moveTo>
                    <a:pt x="0" y="0"/>
                  </a:moveTo>
                  <a:lnTo>
                    <a:pt x="540357" y="532764"/>
                  </a:lnTo>
                </a:path>
              </a:pathLst>
            </a:custGeom>
            <a:ln w="19050" cap="flat">
              <a:solidFill>
                <a:srgbClr val="EF48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CD3E68E-81AB-3325-0D1A-A81DDA48D3C2}"/>
              </a:ext>
            </a:extLst>
          </p:cNvPr>
          <p:cNvSpPr/>
          <p:nvPr/>
        </p:nvSpPr>
        <p:spPr>
          <a:xfrm>
            <a:off x="9471971" y="-522323"/>
            <a:ext cx="1044645" cy="1044645"/>
          </a:xfrm>
          <a:prstGeom prst="ellipse">
            <a:avLst/>
          </a:prstGeom>
          <a:solidFill>
            <a:srgbClr val="EF4870">
              <a:alpha val="7596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7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azine Layout 01 - AE_CA_v4" id="{F9D5F4D5-9454-45C5-AFC0-38A7887A0E87}" vid="{A7535069-094F-4B33-8094-ED35EDC7CF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83B94A-925B-4414-927F-DFD616E23C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9AD2B3-D789-4FC7-A14D-89ADA76B73A8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3.xml><?xml version="1.0" encoding="utf-8"?>
<ds:datastoreItem xmlns:ds="http://schemas.openxmlformats.org/officeDocument/2006/customXml" ds:itemID="{B39800E7-4362-4A70-9B48-B5AE1C9F4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Magazine layout</Template>
  <TotalTime>13197</TotalTime>
  <Words>782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cover</dc:title>
  <dc:creator>Samantha Carty</dc:creator>
  <cp:lastModifiedBy>Lola Gonzalez</cp:lastModifiedBy>
  <cp:revision>421</cp:revision>
  <dcterms:created xsi:type="dcterms:W3CDTF">2021-06-15T11:45:52Z</dcterms:created>
  <dcterms:modified xsi:type="dcterms:W3CDTF">2025-11-12T10:21:12Z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