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721" r:id="rId5"/>
    <p:sldId id="720" r:id="rId6"/>
    <p:sldId id="698" r:id="rId7"/>
    <p:sldId id="699" r:id="rId8"/>
    <p:sldId id="722" r:id="rId9"/>
    <p:sldId id="723" r:id="rId10"/>
    <p:sldId id="724" r:id="rId11"/>
    <p:sldId id="725" r:id="rId12"/>
    <p:sldId id="726" r:id="rId13"/>
    <p:sldId id="727" r:id="rId14"/>
    <p:sldId id="728" r:id="rId15"/>
    <p:sldId id="729" r:id="rId16"/>
    <p:sldId id="677" r:id="rId17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870"/>
    <a:srgbClr val="F16924"/>
    <a:srgbClr val="00A8F6"/>
    <a:srgbClr val="BE65A7"/>
    <a:srgbClr val="000D41"/>
    <a:srgbClr val="4DBD98"/>
    <a:srgbClr val="198AB1"/>
    <a:srgbClr val="111E46"/>
    <a:srgbClr val="76C7EF"/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275" autoAdjust="0"/>
    <p:restoredTop sz="95037"/>
  </p:normalViewPr>
  <p:slideViewPr>
    <p:cSldViewPr snapToGrid="0" snapToObjects="1">
      <p:cViewPr varScale="1">
        <p:scale>
          <a:sx n="76" d="100"/>
          <a:sy n="76" d="100"/>
        </p:scale>
        <p:origin x="43" y="4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70" d="100"/>
          <a:sy n="70" d="100"/>
        </p:scale>
        <p:origin x="339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11/12/2025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11/12/2025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4C47AE6D-0B04-0685-171E-D6FC31CF4038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6D44A131-4BE0-9421-944D-957B5E42C7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2181725"/>
            <a:ext cx="10603832" cy="3317629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34980E-F1D7-F9C6-0A6C-EA9AE0B91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8965" y="409476"/>
            <a:ext cx="3634678" cy="1643570"/>
          </a:xfrm>
          <a:prstGeom prst="rect">
            <a:avLst/>
          </a:prstGeom>
        </p:spPr>
      </p:pic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EC5DA05B-5A46-6DD1-ECB4-273D32F39B3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37048" y="3439552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WELCOME TO</a:t>
            </a: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4B994558-E801-4EC5-4A48-7DFDE106694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7047" y="4221872"/>
            <a:ext cx="3348889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OUR PROJECT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062C11-3E75-9B72-6B4C-D15BC5F76E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888" y="6116720"/>
            <a:ext cx="2196197" cy="48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70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2EFB695-81D9-8012-9C3A-7D4F7927278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1"/>
            <a:ext cx="12192000" cy="324178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152E5000-5425-17ED-5FF9-DD990C5FEFDE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757761" y="3782742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YOUTH DRIVING THE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5F0E11C2-72ED-5C9C-FF11-7155B01763A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234469" y="4641724"/>
            <a:ext cx="5695351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FUTURE OF REMEMBRANCE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C3D5DBCA-7D3F-B330-BCF2-D9DA1B5C1423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757761" y="2923759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MEMORY MAKERS -</a:t>
            </a:r>
          </a:p>
        </p:txBody>
      </p:sp>
    </p:spTree>
    <p:extLst>
      <p:ext uri="{BB962C8B-B14F-4D97-AF65-F5344CB8AC3E}">
        <p14:creationId xmlns:p14="http://schemas.microsoft.com/office/powerpoint/2010/main" val="95982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17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147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506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2FBFC640-49FC-26DD-9315-7075A01213EF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F4625A-4BA8-BA3E-087C-CD8AEDB056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340963"/>
            <a:ext cx="6265122" cy="5158391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4FE9E7-B717-676D-8785-D2871DD26A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0958" y="967415"/>
            <a:ext cx="3634678" cy="1643570"/>
          </a:xfrm>
          <a:prstGeom prst="rect">
            <a:avLst/>
          </a:prstGeom>
        </p:spPr>
      </p:pic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BAD0E8BE-FA5D-1864-7F6C-C36AF548644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97743" y="3701390"/>
            <a:ext cx="2845665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FOLLOW OUR 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B99DDFBE-E029-E611-906A-EA80CC605CE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69949" y="4483710"/>
            <a:ext cx="2225066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JOURNEY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D8510F-B664-8808-D06D-7B2B5C8BFBA9}"/>
              </a:ext>
            </a:extLst>
          </p:cNvPr>
          <p:cNvGrpSpPr/>
          <p:nvPr userDrawn="1"/>
        </p:nvGrpSpPr>
        <p:grpSpPr>
          <a:xfrm>
            <a:off x="809762" y="6136023"/>
            <a:ext cx="6090405" cy="485840"/>
            <a:chOff x="324323" y="8850516"/>
            <a:chExt cx="5989657" cy="477803"/>
          </a:xfrm>
        </p:grpSpPr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A9494A99-4475-5D39-A9B1-FCDA611AD2BA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 dirty="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 dirty="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612C988-E113-85DB-23D8-70781B2DD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599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0D60672-3814-FD72-E5D1-EB775BFF6165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B446D18-4F9A-555F-8C22-D44927E2B8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3137" y="577515"/>
            <a:ext cx="5855368" cy="4921840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E9BB92-F41B-BC5B-4836-3D9AE58D61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133" y="682192"/>
            <a:ext cx="3634678" cy="16435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BB969C-5FE5-1378-6A41-3122FB352F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3515" y="6148251"/>
            <a:ext cx="2196197" cy="489032"/>
          </a:xfrm>
          <a:prstGeom prst="rect">
            <a:avLst/>
          </a:prstGeom>
        </p:spPr>
      </p:pic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7F03B37A-1E6B-EA66-7065-9F4B818F061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742695" y="3487678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WELCOME TO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3BC05C13-434B-FCEF-87CC-7BE3E2C6DD8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714900" y="4269998"/>
            <a:ext cx="3364931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OUR PROJECT</a:t>
            </a:r>
          </a:p>
        </p:txBody>
      </p:sp>
    </p:spTree>
    <p:extLst>
      <p:ext uri="{BB962C8B-B14F-4D97-AF65-F5344CB8AC3E}">
        <p14:creationId xmlns:p14="http://schemas.microsoft.com/office/powerpoint/2010/main" val="3111263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/Photo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60478A-835B-AA69-BEAA-7CA861620417}"/>
              </a:ext>
            </a:extLst>
          </p:cNvPr>
          <p:cNvSpPr/>
          <p:nvPr userDrawn="1"/>
        </p:nvSpPr>
        <p:spPr>
          <a:xfrm rot="5400000">
            <a:off x="-1446189" y="1454956"/>
            <a:ext cx="6857999" cy="3948093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8054" y="1874430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609152" y="1874430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8054" y="233601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9152" y="2336019"/>
            <a:ext cx="5715653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8054" y="276196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09152" y="2761963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38054" y="317472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09152" y="317472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8054" y="360109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09152" y="3601091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53601" y="404503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624699" y="4045032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853601" y="452929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624699" y="452929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04026514-11BD-62EB-44B0-149DF35E773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60240" y="596921"/>
            <a:ext cx="2211054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TABLE OF</a:t>
            </a:r>
          </a:p>
        </p:txBody>
      </p:sp>
      <p:sp>
        <p:nvSpPr>
          <p:cNvPr id="6" name="Text Placeholder 32">
            <a:extLst>
              <a:ext uri="{FF2B5EF4-FFF2-40B4-BE49-F238E27FC236}">
                <a16:creationId xmlns:a16="http://schemas.microsoft.com/office/drawing/2014/main" id="{56579B41-D929-2BEC-7179-37D34888E5A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2445" y="1379241"/>
            <a:ext cx="2444726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55FF89E-2810-5977-3AD9-E65D5EE94D05}"/>
              </a:ext>
            </a:extLst>
          </p:cNvPr>
          <p:cNvGrpSpPr/>
          <p:nvPr userDrawn="1"/>
        </p:nvGrpSpPr>
        <p:grpSpPr>
          <a:xfrm>
            <a:off x="4782673" y="5615761"/>
            <a:ext cx="6090405" cy="485840"/>
            <a:chOff x="324323" y="8850516"/>
            <a:chExt cx="5989657" cy="477803"/>
          </a:xfrm>
        </p:grpSpPr>
        <p:sp>
          <p:nvSpPr>
            <p:cNvPr id="76" name="object 12">
              <a:extLst>
                <a:ext uri="{FF2B5EF4-FFF2-40B4-BE49-F238E27FC236}">
                  <a16:creationId xmlns:a16="http://schemas.microsoft.com/office/drawing/2014/main" id="{2C6C8EA1-8DEC-4834-CACB-274C971D5A3F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 dirty="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 dirty="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CB8DFF12-DFFD-C488-29B6-0D2AB9F66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FF6155-CBF0-F921-9CFD-DD695C8E8B5D}"/>
              </a:ext>
            </a:extLst>
          </p:cNvPr>
          <p:cNvSpPr/>
          <p:nvPr userDrawn="1"/>
        </p:nvSpPr>
        <p:spPr>
          <a:xfrm rot="5400000">
            <a:off x="1770488" y="141436"/>
            <a:ext cx="3677237" cy="7218220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FE8E858-242F-D11E-FB53-57EC93F92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9570703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 dirty="0"/>
          </a:p>
        </p:txBody>
      </p:sp>
      <p:sp>
        <p:nvSpPr>
          <p:cNvPr id="98" name="Text Placeholder 3">
            <a:extLst>
              <a:ext uri="{FF2B5EF4-FFF2-40B4-BE49-F238E27FC236}">
                <a16:creationId xmlns:a16="http://schemas.microsoft.com/office/drawing/2014/main" id="{7E17F88D-FE4F-9CBD-E66E-2873D71DC0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852" y="0"/>
            <a:ext cx="4611021" cy="2513490"/>
          </a:xfrm>
          <a:prstGeom prst="rect">
            <a:avLst/>
          </a:prstGeo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15000" b="1">
                <a:solidFill>
                  <a:srgbClr val="111E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99" name="Text Placeholder 32">
            <a:extLst>
              <a:ext uri="{FF2B5EF4-FFF2-40B4-BE49-F238E27FC236}">
                <a16:creationId xmlns:a16="http://schemas.microsoft.com/office/drawing/2014/main" id="{D873AA30-0F78-FCB1-C916-3A3CE251F23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352050" y="3505573"/>
            <a:ext cx="2053233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DIVIDER</a:t>
            </a:r>
          </a:p>
        </p:txBody>
      </p:sp>
      <p:sp>
        <p:nvSpPr>
          <p:cNvPr id="100" name="Text Placeholder 32">
            <a:extLst>
              <a:ext uri="{FF2B5EF4-FFF2-40B4-BE49-F238E27FC236}">
                <a16:creationId xmlns:a16="http://schemas.microsoft.com/office/drawing/2014/main" id="{642D4D19-C142-A773-1BEE-670912DF9E19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324256" y="4287893"/>
            <a:ext cx="1349507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8712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B37B58A1-42B7-6ACA-0FD7-02504A8BFB9D}"/>
              </a:ext>
            </a:extLst>
          </p:cNvPr>
          <p:cNvSpPr/>
          <p:nvPr userDrawn="1"/>
        </p:nvSpPr>
        <p:spPr>
          <a:xfrm>
            <a:off x="-17545" y="0"/>
            <a:ext cx="12209545" cy="2147749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8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361851"/>
            <a:ext cx="10483429" cy="393340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25" name="Text Placeholder 32">
            <a:extLst>
              <a:ext uri="{FF2B5EF4-FFF2-40B4-BE49-F238E27FC236}">
                <a16:creationId xmlns:a16="http://schemas.microsoft.com/office/drawing/2014/main" id="{934E37BF-1ED2-4A1B-CDC0-59DA61126C9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D8C0570-7782-7B5B-F178-51FAE93904C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1679171"/>
            <a:ext cx="10483429" cy="461608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12AFBC99-BD1A-BB6F-308E-DB8C90B7886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24506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509D38E-D9E7-6493-0FCE-89B2D340E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2"/>
            <a:ext cx="12192000" cy="257694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E4D1B318-A933-504F-B625-B0BEEAB9C2B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975955"/>
            <a:ext cx="10483429" cy="3319299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B0997C91-DB91-32BE-3C72-02A24E171C8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0" y="2018965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84311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408B69-D389-CD2F-3055-DB37B7B189A9}"/>
              </a:ext>
            </a:extLst>
          </p:cNvPr>
          <p:cNvCxnSpPr/>
          <p:nvPr userDrawn="1"/>
        </p:nvCxnSpPr>
        <p:spPr>
          <a:xfrm>
            <a:off x="11701121" y="6578090"/>
            <a:ext cx="265889" cy="0"/>
          </a:xfrm>
          <a:prstGeom prst="line">
            <a:avLst/>
          </a:prstGeom>
          <a:ln>
            <a:solidFill>
              <a:srgbClr val="198A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389B47C-E53C-EE70-0EDF-BB4601FC460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 t="78397" r="608"/>
          <a:stretch/>
        </p:blipFill>
        <p:spPr>
          <a:xfrm rot="16200000">
            <a:off x="10917797" y="5562861"/>
            <a:ext cx="1846677" cy="18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46" r:id="rId2"/>
    <p:sldLayoutId id="2147483697" r:id="rId3"/>
    <p:sldLayoutId id="2147483683" r:id="rId4"/>
    <p:sldLayoutId id="2147483747" r:id="rId5"/>
    <p:sldLayoutId id="2147483703" r:id="rId6"/>
    <p:sldLayoutId id="2147483733" r:id="rId7"/>
    <p:sldLayoutId id="2147483744" r:id="rId8"/>
    <p:sldLayoutId id="2147483745" r:id="rId9"/>
    <p:sldLayoutId id="2147483748" r:id="rId10"/>
    <p:sldLayoutId id="2147483743" r:id="rId11"/>
    <p:sldLayoutId id="2147483741" r:id="rId12"/>
    <p:sldLayoutId id="2147483740" r:id="rId13"/>
    <p:sldLayoutId id="2147483742" r:id="rId14"/>
    <p:sldLayoutId id="2147483702" r:id="rId15"/>
    <p:sldLayoutId id="2147483700" r:id="rId16"/>
    <p:sldLayoutId id="2147483734" r:id="rId17"/>
    <p:sldLayoutId id="2147483749" r:id="rId18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86ED3-BF57-D915-DA04-DE7D19D7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4">
            <a:extLst>
              <a:ext uri="{FF2B5EF4-FFF2-40B4-BE49-F238E27FC236}">
                <a16:creationId xmlns:a16="http://schemas.microsoft.com/office/drawing/2014/main" id="{322A0036-9F22-7CA1-786B-9E6747B0C3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6534" b="26534"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E4A99CB-F1BC-720C-2CC9-D09CE981E525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603469" y="2604213"/>
            <a:ext cx="3465473" cy="2933290"/>
          </a:xfrm>
        </p:spPr>
        <p:txBody>
          <a:bodyPr/>
          <a:lstStyle/>
          <a:p>
            <a:pPr algn="ctr"/>
            <a:r>
              <a:rPr lang="en-GB" dirty="0"/>
              <a:t>Youth Engagement in Combating Hate Speech Albania</a:t>
            </a:r>
            <a:endParaRPr lang="en-US"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71868E31-B7BC-FF64-6AE8-1D3D8A551AC9}"/>
              </a:ext>
            </a:extLst>
          </p:cNvPr>
          <p:cNvSpPr/>
          <p:nvPr/>
        </p:nvSpPr>
        <p:spPr>
          <a:xfrm>
            <a:off x="851338" y="1708281"/>
            <a:ext cx="895932" cy="895932"/>
          </a:xfrm>
          <a:prstGeom prst="ellipse">
            <a:avLst/>
          </a:prstGeom>
          <a:solidFill>
            <a:srgbClr val="4DBD98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aphic 4">
            <a:extLst>
              <a:ext uri="{FF2B5EF4-FFF2-40B4-BE49-F238E27FC236}">
                <a16:creationId xmlns:a16="http://schemas.microsoft.com/office/drawing/2014/main" id="{A663ACB2-F142-3E77-D9A7-2E7CC8C4D20B}"/>
              </a:ext>
            </a:extLst>
          </p:cNvPr>
          <p:cNvGrpSpPr/>
          <p:nvPr/>
        </p:nvGrpSpPr>
        <p:grpSpPr>
          <a:xfrm>
            <a:off x="10199742" y="3752194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3F9D8E2A-C259-96FB-3970-DEF29E807D55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685FB847-9FDF-78C8-5EDD-727E6F923BE7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A9E3DC43-62F6-3260-2A14-015AADAEE5BB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ADACE37-1DDA-FF15-8A2C-FF855D89B0E2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D82BBA7B-11AF-4B53-F4EA-D76F8E5CBC7F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DC830429-DFE5-88BA-CDED-9233EA26CB91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FAA3425A-7147-54D0-6255-40EC85A87D47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11CC79D7-8452-D2CB-9E62-5B414A61A614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3C45907B-A23C-D643-6521-20294090C984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09E3762-F6AB-109A-A4EE-F02A5FF27147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2D79D059-624B-4CDA-94D2-9A332AFC5FD7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1AA6E8CA-8D5E-A6A0-EA9E-944BD082DDDB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EC81DD64-5ABF-344A-ED9B-CC8D58DF7136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177C7AEC-C832-CCC1-6CB2-1183CD62DC76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36F54F44-F1C7-7E08-F908-C572A747BF16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5BF9B6EE-A0F5-4B4A-7F39-8BA9B1A018D5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1F95FD04-365B-DCA1-004C-E9FDEB5CD8B5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EC5F0691-990A-9C4C-7381-B98FCE65E1B1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6918CAE0-7C5D-5828-4FF2-3B697A35C89B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4038B80F-A39D-81BF-5536-8D8844D6B15F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7458A8DC-B97A-CE3B-EC0B-3CCEE1A59095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6D642D16-82A3-1F9C-E103-9662A82DBAF8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4F3EE20-BAB5-C766-5AF0-ECCD46EA22F3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4AA81F46-68F4-19F3-A8BA-D2703F70D6A8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48E06359-E786-DC21-FDF9-FE8E5CD6A5D7}"/>
              </a:ext>
            </a:extLst>
          </p:cNvPr>
          <p:cNvSpPr txBox="1">
            <a:spLocks/>
          </p:cNvSpPr>
          <p:nvPr/>
        </p:nvSpPr>
        <p:spPr>
          <a:xfrm rot="16200000">
            <a:off x="8984893" y="5084576"/>
            <a:ext cx="2950561" cy="596287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20638" indent="-20638" algn="ctr" defTabSz="2073036" rtl="0" eaLnBrk="1" latinLnBrk="0" hangingPunct="1">
              <a:lnSpc>
                <a:spcPts val="3447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970213" algn="l"/>
                <a:tab pos="3055938" algn="l"/>
              </a:tabLst>
              <a:defRPr sz="3175" b="1" i="0" kern="120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9818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699636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049454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399273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853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372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889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411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/>
              <a:t>www.memory-makers.eu</a:t>
            </a:r>
          </a:p>
        </p:txBody>
      </p:sp>
    </p:spTree>
    <p:extLst>
      <p:ext uri="{BB962C8B-B14F-4D97-AF65-F5344CB8AC3E}">
        <p14:creationId xmlns:p14="http://schemas.microsoft.com/office/powerpoint/2010/main" val="2662414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E8C08-22CD-527F-6F8B-30AA97A77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59EA0-DA55-6BC0-78C9-C00C18E2E62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53276" y="2192168"/>
            <a:ext cx="10483429" cy="393340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Beyond Barriers </a:t>
            </a:r>
            <a:r>
              <a:rPr lang="en-GB" dirty="0"/>
              <a:t>organises the Speak Up Against Hate Speech campaign, conducts national online strategies, and trainings. Developes Digital Content Creation and Social Media Ethics.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 err="1"/>
              <a:t>CoE</a:t>
            </a:r>
            <a:r>
              <a:rPr lang="en-GB" b="1" dirty="0"/>
              <a:t>  Albania- </a:t>
            </a:r>
            <a:r>
              <a:rPr lang="en-GB" dirty="0"/>
              <a:t>working on the NH and antidiscrimination in different levels.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No Hate Speech Movement </a:t>
            </a:r>
            <a:r>
              <a:rPr lang="en-GB" dirty="0"/>
              <a:t>is a</a:t>
            </a:r>
            <a:r>
              <a:rPr lang="en-GB" b="1" dirty="0"/>
              <a:t> </a:t>
            </a:r>
            <a:r>
              <a:rPr lang="en-GB" dirty="0"/>
              <a:t>national youth mobilisation developing tools still used in trainings.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UNDP/UN (2023) </a:t>
            </a:r>
            <a:r>
              <a:rPr lang="en-GB" dirty="0"/>
              <a:t>organises</a:t>
            </a:r>
            <a:r>
              <a:rPr lang="en-GB" b="1" dirty="0"/>
              <a:t> </a:t>
            </a:r>
            <a:r>
              <a:rPr lang="en-GB" dirty="0"/>
              <a:t>youth‑led micro‑projects countering hate speech.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OSCE </a:t>
            </a:r>
            <a:r>
              <a:rPr lang="en-GB" dirty="0"/>
              <a:t>develops</a:t>
            </a:r>
            <a:r>
              <a:rPr lang="en-GB" b="1" dirty="0"/>
              <a:t> </a:t>
            </a:r>
            <a:r>
              <a:rPr lang="en-GB" dirty="0"/>
              <a:t>youth‑focused workshops with institutions on safer digital spaces.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78A98A-F369-184F-4041-D896944F63F2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0" y="578092"/>
            <a:ext cx="9651631" cy="671785"/>
          </a:xfrm>
          <a:solidFill>
            <a:srgbClr val="4DBD98"/>
          </a:solidFill>
        </p:spPr>
        <p:txBody>
          <a:bodyPr/>
          <a:lstStyle/>
          <a:p>
            <a:r>
              <a:rPr lang="en-GB" dirty="0"/>
              <a:t>Examples of  (youth-led) initiatives in Albania </a:t>
            </a:r>
            <a:endParaRPr lang="en-US" dirty="0"/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B3E33A90-5580-ABBB-EFF3-5733A8676D77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7E785D0-E3C0-82FB-3F81-16129CE66B4A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D1967A5A-739C-60D3-CDDE-F24828642F9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21E5826-B561-EBF2-DFC1-BBF86896676E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7537186-A35C-5B7D-32E0-860E364E6E4A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C1A0021-91D8-1709-8513-2545955923A6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EEA7859-944E-6C1F-F1E7-B879F7DAA133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8955714-CA57-B7B2-9F19-59CB7BD60683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DA92308-3146-6DE6-BB86-BCC57F400A5B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602EF24-4799-59B4-511F-0FB227260676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CB97E55-5105-ED5A-18F3-C80368C72332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2032FE08-AB15-9D68-E426-943F96203888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E04EBF2-D379-D189-7536-E8ECB3EF46E3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545E3754-A82D-CF02-6B64-C5C0E264C219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0302CDC-8EDC-50EC-DBB7-DCC5B1E039AD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C0339C8-9A80-4F4C-93CB-389468871D1F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E358101-A90D-0BE2-6DE3-74CED9D8201F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71F75D0-F0E3-BC82-F579-511DF3D24E36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1EA16AAB-D993-0209-FC23-6BEC68834B94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E67A702E-D845-49F2-4BD7-3C4DA145779B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D7220B93-D465-1519-00CB-31BC1A13B76B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2E95D9C0-D149-9C0D-469A-8496DD06BC52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24DB714-8858-FE7F-ABDF-93FC1B9B4D70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CB85B6F-7B6B-26AA-E70A-3D23B342ADAC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58CCF26A-8E3A-0C2C-C099-8B7505A64591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8898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ADD3C-57CA-235C-C4D5-6739AE11A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A12945-F16D-20C1-B569-05B68A4C6C2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b="1" dirty="0"/>
              <a:t>Document: </a:t>
            </a:r>
            <a:r>
              <a:rPr lang="en-GB" dirty="0"/>
              <a:t>screenshot, URL, time; don’t engage in flame wars.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Report: </a:t>
            </a:r>
            <a:r>
              <a:rPr lang="en-GB" dirty="0"/>
              <a:t>use existing platforms; CPD/Police if incitement/violence.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Counter: </a:t>
            </a:r>
            <a:r>
              <a:rPr lang="en-GB" dirty="0"/>
              <a:t>post fact‑based, respectful replies; tag allies; shift narrative.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Support: </a:t>
            </a:r>
            <a:r>
              <a:rPr lang="en-GB" dirty="0"/>
              <a:t>check‑in with targets; offer helplines and reporting links.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Track: </a:t>
            </a:r>
            <a:r>
              <a:rPr lang="en-GB" dirty="0"/>
              <a:t>use a shared sheet to see what worked and repeat.</a:t>
            </a:r>
            <a:br>
              <a:rPr lang="en-GB" dirty="0"/>
            </a:br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7B4D5-B202-0D94-70A4-583D75B73811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2" y="578092"/>
            <a:ext cx="11027945" cy="671785"/>
          </a:xfrm>
        </p:spPr>
        <p:txBody>
          <a:bodyPr/>
          <a:lstStyle/>
          <a:p>
            <a:r>
              <a:rPr lang="en-GB" dirty="0"/>
              <a:t>Practical how‑to (what we also promote in our work)</a:t>
            </a:r>
            <a:endParaRPr lang="en-US" dirty="0"/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31CC58C5-BCB9-523E-277D-73F67FA5220C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CEF77E2-91C1-E87D-6950-F1BFC5EA70B7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36A8BD8-96D7-49EF-F74A-E461920CAAB6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F415465-1825-DB4E-DBDC-083201727EB2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181BD5C-47C7-894B-7E46-7C564A88F29D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F17D6B4-0A5C-1988-BEF1-0A3D0CDAE5FC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38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7C406-3F8E-F57F-F9AF-1B2036F82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6997E7-9319-88D2-B974-44450E26611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Criminal Code 265–266: incitement to hatred; 50(j) bias‑motivation aggravates.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Law on Protection from Discrimination: file a complaint to CPD (free).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AMA Code (2023): bans hate speech/sexism in broadcasting-complain to AMA.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5E160F-B392-2B81-197A-18DB1B9F5F67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2" y="578092"/>
            <a:ext cx="9387681" cy="671785"/>
          </a:xfrm>
        </p:spPr>
        <p:txBody>
          <a:bodyPr/>
          <a:lstStyle/>
          <a:p>
            <a:r>
              <a:rPr lang="en-GB" dirty="0"/>
              <a:t>Legal quick guide for youth:</a:t>
            </a:r>
            <a:endParaRPr lang="en-US" dirty="0"/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B41B4DD9-623E-FD3C-8C92-6E05FEB3A956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DF9C0D4-ECDB-9461-7883-5F424EB4B03E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DE9445B8-DA8A-4E4B-3AB1-24AB8C6CABFC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954382F-67E1-46CE-187A-F4AA74D61F06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525BAE9B-24A0-CC89-B5EE-0C24D09EEE83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08682644-84BD-8BB6-BDD3-519200E29F75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00CD1F0-9EAE-5B5C-0E66-27163B5577E9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FB4A283-1D43-4EB3-A0BD-F548F642E138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14A3AF9-7696-048B-3367-7235282DF7D9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D3D82F8-97C3-B665-6263-CE21371BB94D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A55E9D23-8808-7A9B-2EAC-03811E8B77F2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3FFE263B-AE32-E372-0899-F407C225B623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BAA2953D-E8CA-0730-FC36-34758837F1BF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423D2980-1FBB-56D2-755F-C386D41498B7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5577E504-DBBD-E495-2B1C-B78897B2BD27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4B20150-84C2-A093-107C-1E0667102D90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23BE3A2-9374-5B49-46B2-480563047D13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5E5BE5D9-105F-8EFD-1ED3-F681FD0CD3D0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783DAC52-7C88-A10C-473C-DF829A734D4F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C5A1201E-11EC-8E63-562D-09488DF9E936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8B180490-71C2-7C30-253C-775405C7D11F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24F1D873-DE2F-C060-53B7-6BF52337EA91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DDB07652-EBA9-F9BB-CF88-62D0789D96B3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EF1983BC-8D6B-5184-5062-E9CAEE4C58D5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B6DBFF30-D7BC-B547-78F6-BCFFC2AAEBAD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96452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Placeholder 10">
            <a:extLst>
              <a:ext uri="{FF2B5EF4-FFF2-40B4-BE49-F238E27FC236}">
                <a16:creationId xmlns:a16="http://schemas.microsoft.com/office/drawing/2014/main" id="{984E6049-DDBF-6024-E18B-7A085C4E62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8887" t="-306" r="143" b="306"/>
          <a:stretch/>
        </p:blipFill>
        <p:spPr>
          <a:xfrm>
            <a:off x="802105" y="340963"/>
            <a:ext cx="6265122" cy="515839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C3ACE-FEFE-C4A1-73E7-A06621EAB290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r>
              <a:rPr lang="en-US" dirty="0"/>
              <a:t>THANK 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496C340A-7434-3131-E227-D29A19D83E0B}"/>
              </a:ext>
            </a:extLst>
          </p:cNvPr>
          <p:cNvSpPr/>
          <p:nvPr/>
        </p:nvSpPr>
        <p:spPr>
          <a:xfrm>
            <a:off x="409903" y="667758"/>
            <a:ext cx="895932" cy="895932"/>
          </a:xfrm>
          <a:prstGeom prst="ellipse">
            <a:avLst/>
          </a:prstGeom>
          <a:solidFill>
            <a:srgbClr val="198AB1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Graphic 4">
            <a:extLst>
              <a:ext uri="{FF2B5EF4-FFF2-40B4-BE49-F238E27FC236}">
                <a16:creationId xmlns:a16="http://schemas.microsoft.com/office/drawing/2014/main" id="{88D7DAA4-CDA4-CC80-8E11-A620CF6524EF}"/>
              </a:ext>
            </a:extLst>
          </p:cNvPr>
          <p:cNvGrpSpPr/>
          <p:nvPr/>
        </p:nvGrpSpPr>
        <p:grpSpPr>
          <a:xfrm>
            <a:off x="10871194" y="3484181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D58806B7-3E28-BAE0-50F2-9CE51A8ED59A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FD1AE46-7182-6DCB-2F3C-45B2314D9F1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16CFECE8-16DE-FF31-CC14-BE2543BEDC1F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B086ACB-DCE7-1193-E837-AC6F34314AD3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4C1C38A5-1A9F-C677-81CA-C68341A427DA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B9AE86B5-034F-F0B5-3310-D07944B9C448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AA1E50A-29FF-59F9-7CE8-DBFA61277E0C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F9DDC8E4-5C2B-5D0D-19CF-68844D45D98C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A4CD5DD1-390E-6EDC-6B54-C7BBBC77487E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7DA3DBD-BFB3-7BFF-ABEE-D0B867B7B6DF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136626A3-D459-434B-B3A1-E640B01A3318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A6D6C974-695C-0461-1A56-E3866F6A3663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9BBE69F3-BB8F-BA99-447B-EF941E587AA8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55CEF1E1-B741-7EDB-19F7-0300E91B13D7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411C269-101A-492D-6B42-B3AB19F68681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2C0C1071-E2A7-B880-305E-5EEF6E4C240B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70289766-FAF8-18C9-0FAC-E7A7FC26EF9B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0129B7E7-8916-3EF1-DAE8-05823E5FBB76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104086D8-E052-CE4F-AE33-FA63ECC902CF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0D01AA34-DB83-12F3-7B7B-08CA705325D9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EAAA97CE-047D-7F2C-88B1-C95ADBA79F23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83F6B771-EB80-C38B-2922-699919DAAAC2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FDD1B28C-EA43-FF0A-9411-D705E356EC55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378BB153-0DE0-39F4-041B-544BDD2E4F76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0D2303C-B719-E82E-B94F-0C7941368F4D}"/>
              </a:ext>
            </a:extLst>
          </p:cNvPr>
          <p:cNvSpPr txBox="1"/>
          <p:nvPr/>
        </p:nvSpPr>
        <p:spPr>
          <a:xfrm>
            <a:off x="7421324" y="3189981"/>
            <a:ext cx="3187651" cy="1869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www.beyondbariers.org </a:t>
            </a:r>
          </a:p>
          <a:p>
            <a:endParaRPr lang="fr-FR" b="1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Contact Info: </a:t>
            </a:r>
          </a:p>
          <a:p>
            <a:endParaRPr lang="fr-FR" b="1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office@beyondbarriers.org </a:t>
            </a:r>
            <a:br>
              <a:rPr lang="fr-FR" b="1" dirty="0">
                <a:solidFill>
                  <a:schemeClr val="bg1"/>
                </a:solidFill>
              </a:rPr>
            </a:br>
            <a:endParaRPr lang="fr-FR" b="1" dirty="0">
              <a:solidFill>
                <a:schemeClr val="bg1"/>
              </a:solidFill>
            </a:endParaRPr>
          </a:p>
          <a:p>
            <a:r>
              <a:rPr lang="fr-FR" b="1" dirty="0" err="1">
                <a:solidFill>
                  <a:schemeClr val="bg1"/>
                </a:solidFill>
              </a:rPr>
              <a:t>Presenters</a:t>
            </a:r>
            <a:r>
              <a:rPr lang="fr-FR" b="1" dirty="0">
                <a:solidFill>
                  <a:schemeClr val="bg1"/>
                </a:solidFill>
              </a:rPr>
              <a:t> contact info:</a:t>
            </a:r>
          </a:p>
          <a:p>
            <a:endParaRPr lang="fr-FR" b="1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ira.topalli@gmail.com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189A73-4457-980E-2663-4D81D4E98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609" y="5200919"/>
            <a:ext cx="2216666" cy="579587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4E6912-B427-FE3C-77BE-5CA86C08AB1B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en-GB" dirty="0"/>
              <a:t>YOU!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Placeholder 57">
            <a:extLst>
              <a:ext uri="{FF2B5EF4-FFF2-40B4-BE49-F238E27FC236}">
                <a16:creationId xmlns:a16="http://schemas.microsoft.com/office/drawing/2014/main" id="{2FE3CFC3-D7AB-DDF8-0198-86F6116BB71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t="47127" b="12989"/>
          <a:stretch/>
        </p:blipFill>
        <p:spPr>
          <a:xfrm>
            <a:off x="0" y="1"/>
            <a:ext cx="12192000" cy="3241781"/>
          </a:xfrm>
        </p:spPr>
      </p:pic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A25426EF-250B-F74B-A1E5-AAB2DD643641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r>
              <a:rPr lang="en-US" dirty="0"/>
              <a:t>Beyond Barriers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F9BC1030-C743-86D8-A15B-BEBF269EAEF4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r>
              <a:rPr lang="en-US" dirty="0"/>
              <a:t>Association- ALBANIA 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C4D6986A-D20F-F94B-BFCB-E9DE41F24ED3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r>
              <a:rPr lang="en-US" dirty="0"/>
              <a:t>Irena Topalli </a:t>
            </a:r>
          </a:p>
        </p:txBody>
      </p:sp>
      <p:grpSp>
        <p:nvGrpSpPr>
          <p:cNvPr id="59" name="Graphic 4">
            <a:extLst>
              <a:ext uri="{FF2B5EF4-FFF2-40B4-BE49-F238E27FC236}">
                <a16:creationId xmlns:a16="http://schemas.microsoft.com/office/drawing/2014/main" id="{A3531D5F-2C01-FBCE-4B98-F790C0FF1DC8}"/>
              </a:ext>
            </a:extLst>
          </p:cNvPr>
          <p:cNvGrpSpPr/>
          <p:nvPr/>
        </p:nvGrpSpPr>
        <p:grpSpPr>
          <a:xfrm rot="5972197" flipH="1">
            <a:off x="-733751" y="106013"/>
            <a:ext cx="1988628" cy="1318666"/>
            <a:chOff x="5072479" y="4905026"/>
            <a:chExt cx="803439" cy="532763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2D7F5055-628B-5E62-7D09-598B2C94FF34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4DBD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1B6B3C2-74A7-0639-7DCA-C39088AD0E68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4DBD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54047CA-B30A-3083-6435-A5F2F53062B1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4DBD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8FBD648A-F9F2-1B17-7B9C-DCEB9C0F536F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4DBD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Oval 63">
            <a:extLst>
              <a:ext uri="{FF2B5EF4-FFF2-40B4-BE49-F238E27FC236}">
                <a16:creationId xmlns:a16="http://schemas.microsoft.com/office/drawing/2014/main" id="{1A0CA27B-8F83-76B3-F245-570EC53E6C8A}"/>
              </a:ext>
            </a:extLst>
          </p:cNvPr>
          <p:cNvSpPr/>
          <p:nvPr/>
        </p:nvSpPr>
        <p:spPr>
          <a:xfrm>
            <a:off x="11482836" y="2764358"/>
            <a:ext cx="1044645" cy="1044645"/>
          </a:xfrm>
          <a:prstGeom prst="ellipse">
            <a:avLst/>
          </a:prstGeom>
          <a:solidFill>
            <a:srgbClr val="198AB1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2062B7-1D86-0FE5-DD40-5352BC364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18" y="3877283"/>
            <a:ext cx="2214231" cy="2214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9A708E-6A1E-4A95-4CE7-33124621F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4062" y="5753843"/>
            <a:ext cx="2596069" cy="80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44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4E61E9-FC22-C235-9881-E7E0C234C9F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Founded in </a:t>
            </a:r>
            <a:r>
              <a:rPr lang="en-GB" b="1" dirty="0"/>
              <a:t>2004</a:t>
            </a:r>
            <a:r>
              <a:rPr lang="en-GB" dirty="0"/>
              <a:t>, leading </a:t>
            </a:r>
            <a:r>
              <a:rPr lang="en-GB" b="1" dirty="0"/>
              <a:t>youth NGO </a:t>
            </a:r>
            <a:r>
              <a:rPr lang="en-GB" dirty="0"/>
              <a:t>in Albania with 20+ years of experience.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Mission: </a:t>
            </a:r>
            <a:r>
              <a:rPr lang="en-GB" b="1" dirty="0"/>
              <a:t>empower</a:t>
            </a:r>
            <a:r>
              <a:rPr lang="en-GB" dirty="0"/>
              <a:t> youth, promote </a:t>
            </a:r>
            <a:r>
              <a:rPr lang="en-GB" b="1" dirty="0"/>
              <a:t>inclusion</a:t>
            </a:r>
            <a:r>
              <a:rPr lang="en-GB" dirty="0"/>
              <a:t>, </a:t>
            </a:r>
            <a:r>
              <a:rPr lang="en-GB" b="1" dirty="0"/>
              <a:t>participation</a:t>
            </a:r>
            <a:r>
              <a:rPr lang="en-GB" dirty="0"/>
              <a:t>, and </a:t>
            </a:r>
            <a:r>
              <a:rPr lang="en-GB" b="1" dirty="0"/>
              <a:t>human rights</a:t>
            </a:r>
            <a:r>
              <a:rPr lang="en-GB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Active in </a:t>
            </a:r>
            <a:r>
              <a:rPr lang="en-GB" b="1" dirty="0"/>
              <a:t>Erasmus+</a:t>
            </a:r>
            <a:r>
              <a:rPr lang="en-GB" dirty="0"/>
              <a:t>, </a:t>
            </a:r>
            <a:r>
              <a:rPr lang="en-GB" b="1" dirty="0"/>
              <a:t>ESC</a:t>
            </a:r>
            <a:r>
              <a:rPr lang="en-GB" dirty="0"/>
              <a:t>, </a:t>
            </a:r>
            <a:r>
              <a:rPr lang="en-GB" b="1" dirty="0"/>
              <a:t>CERV</a:t>
            </a:r>
            <a:r>
              <a:rPr lang="en-GB" dirty="0"/>
              <a:t>, </a:t>
            </a:r>
            <a:r>
              <a:rPr lang="en-GB" b="1" dirty="0"/>
              <a:t>IPA</a:t>
            </a:r>
            <a:r>
              <a:rPr lang="en-GB" dirty="0"/>
              <a:t>, </a:t>
            </a:r>
            <a:r>
              <a:rPr lang="en-GB" b="1" dirty="0"/>
              <a:t>COE</a:t>
            </a:r>
            <a:r>
              <a:rPr lang="en-GB" dirty="0"/>
              <a:t>, and </a:t>
            </a:r>
            <a:r>
              <a:rPr lang="en-GB" b="1" dirty="0"/>
              <a:t>UN</a:t>
            </a:r>
            <a:r>
              <a:rPr lang="en-GB" dirty="0"/>
              <a:t> programmes.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Works on </a:t>
            </a:r>
            <a:r>
              <a:rPr lang="en-GB" b="1" dirty="0"/>
              <a:t>youth policy</a:t>
            </a:r>
            <a:r>
              <a:rPr lang="en-GB" dirty="0"/>
              <a:t>, </a:t>
            </a:r>
            <a:r>
              <a:rPr lang="en-GB" b="1" dirty="0"/>
              <a:t>civic engagement</a:t>
            </a:r>
            <a:r>
              <a:rPr lang="en-GB" dirty="0"/>
              <a:t>, </a:t>
            </a:r>
            <a:r>
              <a:rPr lang="en-GB" b="1" dirty="0"/>
              <a:t>social inclusion</a:t>
            </a:r>
            <a:r>
              <a:rPr lang="en-GB" dirty="0"/>
              <a:t>, </a:t>
            </a:r>
            <a:r>
              <a:rPr lang="en-GB" b="1" dirty="0"/>
              <a:t>volunteering</a:t>
            </a:r>
            <a:r>
              <a:rPr lang="en-GB" dirty="0"/>
              <a:t> and </a:t>
            </a:r>
            <a:r>
              <a:rPr lang="en-GB" b="1" dirty="0"/>
              <a:t>non-formal education.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Host and recruiting organisation for </a:t>
            </a:r>
            <a:r>
              <a:rPr lang="en-GB" b="1" dirty="0"/>
              <a:t>European Solidarity Corps </a:t>
            </a:r>
            <a:r>
              <a:rPr lang="en-GB" dirty="0"/>
              <a:t>volunteers.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Recognised for </a:t>
            </a:r>
            <a:r>
              <a:rPr lang="en-GB" b="1" dirty="0"/>
              <a:t>youth-led campaigns </a:t>
            </a:r>
            <a:r>
              <a:rPr lang="en-GB" dirty="0"/>
              <a:t>(e.g., </a:t>
            </a:r>
            <a:r>
              <a:rPr lang="en-GB" dirty="0" err="1"/>
              <a:t>SpeakUP</a:t>
            </a:r>
            <a:r>
              <a:rPr lang="en-GB" dirty="0"/>
              <a:t> against hate speech, Roots &amp; Branches of Hate Speech; leading NHMS campaigns; advocating for Youth Law and Volunteering Law).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Partner in </a:t>
            </a:r>
            <a:r>
              <a:rPr lang="en-GB" b="1" dirty="0"/>
              <a:t>regional</a:t>
            </a:r>
            <a:r>
              <a:rPr lang="en-GB" dirty="0"/>
              <a:t> and </a:t>
            </a:r>
            <a:r>
              <a:rPr lang="en-GB" b="1" dirty="0"/>
              <a:t>EU networks.</a:t>
            </a:r>
            <a:br>
              <a:rPr lang="en-GB" dirty="0"/>
            </a:br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733BA2-BC92-C2D0-C761-BBED1A26EDF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479982" cy="671785"/>
          </a:xfrm>
        </p:spPr>
        <p:txBody>
          <a:bodyPr/>
          <a:lstStyle/>
          <a:p>
            <a:r>
              <a:rPr lang="en-US" dirty="0"/>
              <a:t>Beyond Barriers Association (BBA) – Albania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73CE3AA2-8D55-EE69-6A02-876ED65CAD9C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7C661EE-9A5D-8455-2A90-842F0CB55D81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196BD53-C8B6-BC6B-E50F-8E63DFC157BA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37DDB13-EA40-F1E4-F2A2-F7470E0389B9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217EE5B-DC95-92D8-0138-FF7B2389170D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A3E87B6-8A4C-474E-244C-6EEE410ED61A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02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0F1559-17A0-08E1-1B64-488C6B996A5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RDN 2.0 (2023): Hateful/discriminatory discourse targets </a:t>
            </a:r>
            <a:r>
              <a:rPr lang="en-GB" b="1" dirty="0"/>
              <a:t>Gender</a:t>
            </a:r>
            <a:r>
              <a:rPr lang="en-GB" dirty="0"/>
              <a:t> 41%, </a:t>
            </a:r>
            <a:r>
              <a:rPr lang="en-GB" b="1" dirty="0"/>
              <a:t>Ethnicity</a:t>
            </a:r>
            <a:r>
              <a:rPr lang="en-GB" dirty="0"/>
              <a:t> 38%, </a:t>
            </a:r>
            <a:r>
              <a:rPr lang="en-GB" b="1" dirty="0"/>
              <a:t>Sexual minorities </a:t>
            </a:r>
            <a:r>
              <a:rPr lang="en-GB" dirty="0"/>
              <a:t>11%.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b="1" dirty="0"/>
              <a:t>11</a:t>
            </a:r>
            <a:r>
              <a:rPr lang="en-GB" dirty="0"/>
              <a:t> cases of </a:t>
            </a:r>
            <a:r>
              <a:rPr lang="en-GB" b="1" dirty="0"/>
              <a:t>hate crime </a:t>
            </a:r>
            <a:r>
              <a:rPr lang="en-GB" dirty="0"/>
              <a:t>were reported to the police in the reporting period  </a:t>
            </a:r>
            <a:r>
              <a:rPr lang="en-GB" b="1" dirty="0"/>
              <a:t>2023-2024</a:t>
            </a:r>
            <a:r>
              <a:rPr lang="en-GB" dirty="0"/>
              <a:t> (EU Commission Report). Data collection and statistical reliability on hate crime is still </a:t>
            </a:r>
            <a:r>
              <a:rPr lang="en-GB" b="1" dirty="0"/>
              <a:t>weak </a:t>
            </a:r>
            <a:r>
              <a:rPr lang="en-GB" dirty="0"/>
              <a:t>and </a:t>
            </a:r>
            <a:r>
              <a:rPr lang="en-GB" b="1" dirty="0"/>
              <a:t>not fully ensured</a:t>
            </a:r>
            <a:r>
              <a:rPr lang="en-GB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b="1" dirty="0"/>
              <a:t>ODIHR/OSCE</a:t>
            </a:r>
            <a:r>
              <a:rPr lang="en-GB" dirty="0"/>
              <a:t>: very </a:t>
            </a:r>
            <a:r>
              <a:rPr lang="en-GB" b="1" dirty="0"/>
              <a:t>low</a:t>
            </a:r>
            <a:r>
              <a:rPr lang="en-GB" dirty="0"/>
              <a:t> official </a:t>
            </a:r>
            <a:r>
              <a:rPr lang="en-GB" b="1" dirty="0"/>
              <a:t>hate-crime </a:t>
            </a:r>
            <a:r>
              <a:rPr lang="en-GB" dirty="0"/>
              <a:t>numbers vs. </a:t>
            </a:r>
            <a:r>
              <a:rPr lang="en-GB" b="1" dirty="0"/>
              <a:t>higher</a:t>
            </a:r>
            <a:r>
              <a:rPr lang="en-GB" dirty="0"/>
              <a:t> prevalence in </a:t>
            </a:r>
            <a:r>
              <a:rPr lang="en-GB" b="1" dirty="0"/>
              <a:t>media discourse</a:t>
            </a:r>
            <a:r>
              <a:rPr lang="en-GB" dirty="0"/>
              <a:t>. There is capacity and reporting gaps.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b="1" dirty="0"/>
              <a:t>Safer Internet Centre </a:t>
            </a:r>
            <a:r>
              <a:rPr lang="en-GB" dirty="0"/>
              <a:t>(iSIGURT.al): national portal for reporting online abuse and hate speech; rapid takedowns on TikTok noted in 2025 report.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E344A-9A6A-3FD6-3A11-2E336C8A0638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2" y="578092"/>
            <a:ext cx="9387681" cy="671785"/>
          </a:xfrm>
        </p:spPr>
        <p:txBody>
          <a:bodyPr/>
          <a:lstStyle/>
          <a:p>
            <a:r>
              <a:rPr lang="en-GB" dirty="0"/>
              <a:t>Landscape - what is the situation in Albania</a:t>
            </a:r>
            <a:endParaRPr lang="en-US" dirty="0"/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3BBDC193-1738-8DA5-E239-0906E50FE53B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476224F-4ABD-3CD3-A811-D453B7D80244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D8C2216-2F55-17EF-A6A7-F7870FD1322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A7083AD-50CA-9128-6E09-6014CC9A16D7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745F2AD-7F06-3011-B459-A3646EB2DD27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3A5E8A1-EBBC-EDAE-8733-41441BC99A4C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C79CD6B-BEC6-FB93-8F78-2216B2503CB4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C9A5355-398C-E51B-5012-3066A6F42D5E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D45CCB2D-1A64-0452-7C84-318B7D69D8E9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D68E0C9-CBF2-FE5D-E9CC-218F032F6409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ECBBB6F-DE40-E6EC-5D85-1ED5A9B1D5E2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CDAA27D-555C-5629-DF92-17C70AC25B04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67D64B6-9144-87F4-519D-35AFA3EB2070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90DA349-0483-0097-B87B-056F03C95139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D5883F0-07B0-DB47-5A58-EF0002F8B829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7EC3F70-59CC-72C1-CD38-285430D7EFC4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69965AF-4E82-DD6D-585C-164FA34A5D6E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DC3BDB1-4BC9-572C-0474-E1AD37CBDEF0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14E6DE2B-3F78-ACCD-5DE5-86603F69A2A4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5E974BF-3DCD-EF7D-4240-3E88DEE266B0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3604B0B-0944-1E90-8AE9-5A14FE71810E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0A960F72-E116-A958-A0EC-AC3E168E2E72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AF66E45-B3BF-D992-7B00-F025AA2E3289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B91EACB-D4F0-4B9D-C334-8688C0FC7976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8365D85-5402-0866-6DD3-5B7054E342CA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3017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733BA2-BC92-C2D0-C761-BBED1A26EDF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2" y="578092"/>
            <a:ext cx="9566791" cy="1101079"/>
          </a:xfrm>
        </p:spPr>
        <p:txBody>
          <a:bodyPr/>
          <a:lstStyle/>
          <a:p>
            <a:r>
              <a:rPr lang="en-GB" dirty="0"/>
              <a:t>What’s most widespread? </a:t>
            </a:r>
          </a:p>
          <a:p>
            <a:r>
              <a:rPr lang="en-GB" dirty="0"/>
              <a:t>(media monitoring 2023)</a:t>
            </a:r>
            <a:endParaRPr lang="en-US" dirty="0"/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73CE3AA2-8D55-EE69-6A02-876ED65CAD9C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7C661EE-9A5D-8455-2A90-842F0CB55D81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196BD53-C8B6-BC6B-E50F-8E63DFC157BA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37DDB13-EA40-F1E4-F2A2-F7470E0389B9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217EE5B-DC95-92D8-0138-FF7B2389170D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A3E87B6-8A4C-474E-244C-6EEE410ED61A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AE99E7-7F8F-7763-AB07-0494FAF4E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619" y="2294631"/>
            <a:ext cx="6211311" cy="37008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BAB0C3D-33AE-949B-527A-3499F5EDCE17}"/>
              </a:ext>
            </a:extLst>
          </p:cNvPr>
          <p:cNvSpPr txBox="1"/>
          <p:nvPr/>
        </p:nvSpPr>
        <p:spPr>
          <a:xfrm>
            <a:off x="1890074" y="6251665"/>
            <a:ext cx="6099142" cy="28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/>
              <a:t>Source: Reporting Diversity Network 2.0 — Albania monitoring report (2023).</a:t>
            </a:r>
          </a:p>
        </p:txBody>
      </p:sp>
    </p:spTree>
    <p:extLst>
      <p:ext uri="{BB962C8B-B14F-4D97-AF65-F5344CB8AC3E}">
        <p14:creationId xmlns:p14="http://schemas.microsoft.com/office/powerpoint/2010/main" val="247701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0F1559-17A0-08E1-1B64-488C6B996A5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Social platforms (comments, live streams, memes).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Clickbait talk shows and in sports or celebrity content.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Election and migration debates. Gendered and anti‑LGBTI slurs are used.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E344A-9A6A-3FD6-3A11-2E336C8A0638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6295689" cy="671785"/>
          </a:xfrm>
          <a:solidFill>
            <a:srgbClr val="4DBD98"/>
          </a:solidFill>
        </p:spPr>
        <p:txBody>
          <a:bodyPr/>
          <a:lstStyle/>
          <a:p>
            <a:r>
              <a:rPr lang="en-GB" dirty="0"/>
              <a:t>Where youth see it most?</a:t>
            </a:r>
            <a:endParaRPr lang="en-US" dirty="0"/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3BBDC193-1738-8DA5-E239-0906E50FE53B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476224F-4ABD-3CD3-A811-D453B7D80244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D8C2216-2F55-17EF-A6A7-F7870FD1322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A7083AD-50CA-9128-6E09-6014CC9A16D7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745F2AD-7F06-3011-B459-A3646EB2DD27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3A5E8A1-EBBC-EDAE-8733-41441BC99A4C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C79CD6B-BEC6-FB93-8F78-2216B2503CB4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C9A5355-398C-E51B-5012-3066A6F42D5E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D45CCB2D-1A64-0452-7C84-318B7D69D8E9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D68E0C9-CBF2-FE5D-E9CC-218F032F6409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ECBBB6F-DE40-E6EC-5D85-1ED5A9B1D5E2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CDAA27D-555C-5629-DF92-17C70AC25B04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67D64B6-9144-87F4-519D-35AFA3EB2070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90DA349-0483-0097-B87B-056F03C95139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D5883F0-07B0-DB47-5A58-EF0002F8B829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7EC3F70-59CC-72C1-CD38-285430D7EFC4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69965AF-4E82-DD6D-585C-164FA34A5D6E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DC3BDB1-4BC9-572C-0474-E1AD37CBDEF0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14E6DE2B-3F78-ACCD-5DE5-86603F69A2A4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5E974BF-3DCD-EF7D-4240-3E88DEE266B0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3604B0B-0944-1E90-8AE9-5A14FE71810E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0A960F72-E116-A958-A0EC-AC3E168E2E72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AF66E45-B3BF-D992-7B00-F025AA2E3289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B91EACB-D4F0-4B9D-C334-8688C0FC7976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8365D85-5402-0866-6DD3-5B7054E342CA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Graphic 6" descr="Internet with solid fill">
            <a:extLst>
              <a:ext uri="{FF2B5EF4-FFF2-40B4-BE49-F238E27FC236}">
                <a16:creationId xmlns:a16="http://schemas.microsoft.com/office/drawing/2014/main" id="{467882FD-2080-FBF9-6CEE-B03AD8002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45987" y="4966258"/>
            <a:ext cx="1712632" cy="171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43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2FA63-03FB-2615-1188-D9B49BDB9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3DC999-822E-8953-2897-34F5705538A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Highest exposure: </a:t>
            </a:r>
            <a:r>
              <a:rPr lang="en-GB" dirty="0"/>
              <a:t>76% of EU youth report seeing disinformation/fake news weekly (Eurobarometer 2024).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Emotional impact: </a:t>
            </a:r>
            <a:r>
              <a:rPr lang="en-GB" dirty="0"/>
              <a:t>hate speech harms identity, self-esteem, and sense of safety.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Under-reporting: </a:t>
            </a:r>
            <a:r>
              <a:rPr lang="en-GB" dirty="0"/>
              <a:t>young people less likely to use formal channels like police or CPD.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Key identity years: </a:t>
            </a:r>
            <a:r>
              <a:rPr lang="en-GB" dirty="0"/>
              <a:t>adolescence/young adulthood make them more vulnerable to exclusion.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3450CA-698D-775D-D1FB-2FC7B5821A50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479982" cy="671785"/>
          </a:xfrm>
          <a:solidFill>
            <a:srgbClr val="BE65A7"/>
          </a:solidFill>
        </p:spPr>
        <p:txBody>
          <a:bodyPr/>
          <a:lstStyle/>
          <a:p>
            <a:r>
              <a:rPr lang="en-US" dirty="0"/>
              <a:t>Why do we focus on youth?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3A1F8055-4A3A-F2EF-0EEA-2AA0EDBE8F34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B725C48-F34F-07FA-2867-AB2354B3A389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E87CACB-7E59-5180-85CF-A33D046E73B5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AE67F2E-0E0B-0BED-BEFF-94D419DA0CE7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CCD2E38-29A7-D648-8362-B18EFE6C7AA1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659503DB-2210-C134-B89B-E9923802E8F6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00A8F6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845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E8786-7979-4F1E-2577-82CC077C3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DE2597-9801-2B24-9707-AD3409FBAC7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Peer credibility: </a:t>
            </a:r>
            <a:r>
              <a:rPr lang="en-GB" dirty="0" err="1"/>
              <a:t>counterspeech</a:t>
            </a:r>
            <a:r>
              <a:rPr lang="en-GB" dirty="0"/>
              <a:t> by youth peers resonates more than official messages.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Digital creativity: </a:t>
            </a:r>
            <a:r>
              <a:rPr lang="en-GB" dirty="0"/>
              <a:t>memes, </a:t>
            </a:r>
            <a:r>
              <a:rPr lang="en-GB" dirty="0" err="1"/>
              <a:t>TikToks</a:t>
            </a:r>
            <a:r>
              <a:rPr lang="en-GB" dirty="0"/>
              <a:t>, short videos reach audiences faster and better.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Policy recognition: </a:t>
            </a:r>
            <a:r>
              <a:rPr lang="en-GB" dirty="0" err="1"/>
              <a:t>CoE</a:t>
            </a:r>
            <a:r>
              <a:rPr lang="en-GB" dirty="0"/>
              <a:t> NHSM, EU Youth Strategy, OSCE /UN / RYCO/ YPS Agenda all centre youth roles.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Ripple effects: </a:t>
            </a:r>
            <a:r>
              <a:rPr lang="en-GB" dirty="0"/>
              <a:t>youth shift norms among peers, families, schools, shaping digital culture.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44D6E-9C90-7A7A-2EAE-BD21CE099E17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0" y="578092"/>
            <a:ext cx="6729321" cy="671785"/>
          </a:xfrm>
          <a:solidFill>
            <a:srgbClr val="4DBD98"/>
          </a:solidFill>
        </p:spPr>
        <p:txBody>
          <a:bodyPr/>
          <a:lstStyle/>
          <a:p>
            <a:r>
              <a:rPr lang="en-GB" dirty="0"/>
              <a:t>Why youth are most effective</a:t>
            </a:r>
            <a:endParaRPr lang="en-US" dirty="0"/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958B2EC8-FED5-707E-EF67-93C71F979C69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2D8B8BB9-A92E-77E8-C2A3-C1E369DA9E90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9198675-AB85-1836-C71C-56701323D171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6426B0F0-8EE5-0C00-309E-8FCB0DA4995A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5A3B69FA-3537-F939-6472-7C50E8EEF764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5E53546-6050-AA21-F1D4-2D3D4403A4AD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86FFEFA5-F09E-5336-E299-37E6092B34E6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21D2177-2860-259E-36C5-E099833F3063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21169C5-C20C-1C9A-8A53-ECF42DC359BE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68A131F7-E51A-9E45-C8CB-99F8A1B081E4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E41DB98-BE0D-4B2F-8367-68EFB95EF026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A1AF5C09-D9DC-E206-7DA2-C269F7FCD1C1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0EA99A6-7A69-F31E-4498-EAC742AD4DE2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646083B-56BB-EDBD-5C63-B62321F472E7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0022B785-D0B4-5507-5873-6CC82724986B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1EE18FA-A346-D6ED-DD1C-387399D453E1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4703B30E-398C-30CB-9106-C8DD4DB73933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52088D2-F709-020C-591F-3044D6E774CA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5D685B2-AF7A-3697-1149-91AA3F77698D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6CA2E133-3CDE-DAA9-49F7-D6217DF2078F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967214B5-0AC0-B74E-E39B-AF33778667AD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1F5FE0D4-CE58-F36E-EF83-8EE4FD7D8F59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2B22AA5A-E2BC-2552-22B9-E8093F10371A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43DB449C-590E-1119-1E96-C2002868959D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C43F0A43-0453-F0E9-0523-870AC8EAA48E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38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EB272-76CF-69B4-CAC5-0BE05D039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FF556C-CFE0-01C5-0358-09907E5C79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Spot &amp; report: </a:t>
            </a:r>
            <a:r>
              <a:rPr lang="en-GB" dirty="0"/>
              <a:t>use available platform tools; escalate to CPD for discrimination cases.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 err="1"/>
              <a:t>Counterspeech</a:t>
            </a:r>
            <a:r>
              <a:rPr lang="en-GB" b="1" dirty="0"/>
              <a:t>: </a:t>
            </a:r>
            <a:r>
              <a:rPr lang="en-GB" dirty="0"/>
              <a:t>positive narratives, facts + empathy, amplify diverse voices.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Peer leadership: </a:t>
            </a:r>
            <a:r>
              <a:rPr lang="en-GB" dirty="0"/>
              <a:t>school/university clubs, ambassadors, micro‑campaigns.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dirty="0"/>
              <a:t>Media literacy: </a:t>
            </a:r>
            <a:r>
              <a:rPr lang="en-GB" dirty="0"/>
              <a:t>detect manipulation and AI‑generated content; verify before share.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6169D-78DC-9EEE-2FC7-918A421F9871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479982" cy="671785"/>
          </a:xfrm>
          <a:solidFill>
            <a:srgbClr val="FFC000"/>
          </a:solidFill>
        </p:spPr>
        <p:txBody>
          <a:bodyPr/>
          <a:lstStyle/>
          <a:p>
            <a:r>
              <a:rPr lang="en-US" dirty="0"/>
              <a:t>Youth roles that work!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2C57A732-2056-CFBD-D167-831F780628E6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6A357B46-2B66-B902-AEF6-58C306323AD9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6293DAE-3C34-C1A5-B53E-21A8B9DB22C0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8983B76-3E92-FA19-AFF6-9DD4EEC15918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39BC203-E7C2-861C-1183-D6AD1C395467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4CD3E68E-81AB-3325-0D1A-A81DDA48D3C2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EF4870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76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2E0EF7D44C04B9FA644DBFF45FF6A" ma:contentTypeVersion="13" ma:contentTypeDescription="Create a new document." ma:contentTypeScope="" ma:versionID="206b9469efed5238e3299da57cdc015e">
  <xsd:schema xmlns:xsd="http://www.w3.org/2001/XMLSchema" xmlns:xs="http://www.w3.org/2001/XMLSchema" xmlns:p="http://schemas.microsoft.com/office/2006/metadata/properties" xmlns:ns2="876de33e-aaa5-4507-9b92-b84e676ded0d" xmlns:ns3="ef88797d-310b-4d46-ad9c-0c23fa0c8d45" targetNamespace="http://schemas.microsoft.com/office/2006/metadata/properties" ma:root="true" ma:fieldsID="281ed500249cd3fe925a7af84a8b56c4" ns2:_="" ns3:_="">
    <xsd:import namespace="876de33e-aaa5-4507-9b92-b84e676ded0d"/>
    <xsd:import namespace="ef88797d-310b-4d46-ad9c-0c23fa0c8d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de33e-aaa5-4507-9b92-b84e676ded0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1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8797d-310b-4d46-ad9c-0c23fa0c8d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ef88797d-310b-4d46-ad9c-0c23fa0c8d4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83B94A-925B-4414-927F-DFD616E23C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6de33e-aaa5-4507-9b92-b84e676ded0d"/>
    <ds:schemaRef ds:uri="ef88797d-310b-4d46-ad9c-0c23fa0c8d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schemas.microsoft.com/office/2006/metadata/properties"/>
    <ds:schemaRef ds:uri="http://schemas.microsoft.com/office/infopath/2007/PartnerControls"/>
    <ds:schemaRef ds:uri="ef88797d-310b-4d46-ad9c-0c23fa0c8d45"/>
  </ds:schemaRefs>
</ds:datastoreItem>
</file>

<file path=customXml/itemProps3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13197</TotalTime>
  <Words>782</Words>
  <Application>Microsoft Office PowerPoint</Application>
  <PresentationFormat>Widescreen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Montserrat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Lola Gonzalez</cp:lastModifiedBy>
  <cp:revision>421</cp:revision>
  <dcterms:created xsi:type="dcterms:W3CDTF">2021-06-15T11:45:52Z</dcterms:created>
  <dcterms:modified xsi:type="dcterms:W3CDTF">2025-11-12T10:21:12Z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0x0101005F02E0EF7D44C04B9FA644DBFF45FF6A</vt:lpwstr>
  </property>
</Properties>
</file>