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717" r:id="rId5"/>
    <p:sldId id="698" r:id="rId6"/>
    <p:sldId id="699" r:id="rId7"/>
    <p:sldId id="718" r:id="rId8"/>
    <p:sldId id="719" r:id="rId9"/>
    <p:sldId id="256" r:id="rId10"/>
    <p:sldId id="720" r:id="rId11"/>
    <p:sldId id="721" r:id="rId12"/>
    <p:sldId id="722" r:id="rId13"/>
    <p:sldId id="723" r:id="rId14"/>
    <p:sldId id="724" r:id="rId15"/>
    <p:sldId id="725" r:id="rId16"/>
    <p:sldId id="726" r:id="rId17"/>
    <p:sldId id="727" r:id="rId18"/>
    <p:sldId id="728" r:id="rId19"/>
    <p:sldId id="677" r:id="rId20"/>
  </p:sldIdLst>
  <p:sldSz cx="12192000" cy="6858000"/>
  <p:notesSz cx="6858000" cy="9144000"/>
  <p:defaultTextStyle>
    <a:defPPr>
      <a:defRPr lang="en-US"/>
    </a:defPPr>
    <a:lvl1pPr marL="0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1pPr>
    <a:lvl2pPr marL="325892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2pPr>
    <a:lvl3pPr marL="651784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3pPr>
    <a:lvl4pPr marL="977676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4pPr>
    <a:lvl5pPr marL="1303569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5pPr>
    <a:lvl6pPr marL="1629461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6pPr>
    <a:lvl7pPr marL="1955353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7pPr>
    <a:lvl8pPr marL="2281245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8pPr>
    <a:lvl9pPr marL="2607137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D98"/>
    <a:srgbClr val="00A8F6"/>
    <a:srgbClr val="EF4870"/>
    <a:srgbClr val="198AB1"/>
    <a:srgbClr val="111E46"/>
    <a:srgbClr val="76C7EF"/>
    <a:srgbClr val="BE65A7"/>
    <a:srgbClr val="F16924"/>
    <a:srgbClr val="000D41"/>
    <a:srgbClr val="0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275" autoAdjust="0"/>
    <p:restoredTop sz="95037"/>
  </p:normalViewPr>
  <p:slideViewPr>
    <p:cSldViewPr snapToGrid="0" snapToObjects="1">
      <p:cViewPr varScale="1">
        <p:scale>
          <a:sx n="76" d="100"/>
          <a:sy n="76" d="100"/>
        </p:scale>
        <p:origin x="43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70" d="100"/>
          <a:sy n="70" d="100"/>
        </p:scale>
        <p:origin x="33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7E7518-D7D3-A342-B9A1-57B91EA8AD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38D92-CE55-1642-B171-5E9305F007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8577-8B88-EE4C-8516-6703E5E700B5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DC253-90BB-9447-B456-77404052F1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3BA3A-C6D1-EB41-8906-A8CC76B3C0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9957D-E1A3-9D46-BB8D-8C509470E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264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1DF58-7EE3-C448-983E-EBFA8BC3FAB5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5372A-F483-BF4C-A311-87AB670BD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965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7999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5998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3997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1996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89995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7995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5994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3992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4C47AE6D-0B04-0685-171E-D6FC31CF4038}"/>
              </a:ext>
            </a:extLst>
          </p:cNvPr>
          <p:cNvSpPr/>
          <p:nvPr userDrawn="1"/>
        </p:nvSpPr>
        <p:spPr>
          <a:xfrm>
            <a:off x="0" y="2899976"/>
            <a:ext cx="12192000" cy="3035603"/>
          </a:xfrm>
          <a:custGeom>
            <a:avLst/>
            <a:gdLst>
              <a:gd name="connsiteX0" fmla="*/ 0 w 967106"/>
              <a:gd name="connsiteY0" fmla="*/ 0 h 479753"/>
              <a:gd name="connsiteX1" fmla="*/ 967107 w 967106"/>
              <a:gd name="connsiteY1" fmla="*/ 0 h 479753"/>
              <a:gd name="connsiteX2" fmla="*/ 967107 w 967106"/>
              <a:gd name="connsiteY2" fmla="*/ 479754 h 479753"/>
              <a:gd name="connsiteX3" fmla="*/ 0 w 967106"/>
              <a:gd name="connsiteY3" fmla="*/ 479754 h 47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106" h="479753">
                <a:moveTo>
                  <a:pt x="0" y="0"/>
                </a:moveTo>
                <a:lnTo>
                  <a:pt x="967107" y="0"/>
                </a:lnTo>
                <a:lnTo>
                  <a:pt x="967107" y="479754"/>
                </a:lnTo>
                <a:lnTo>
                  <a:pt x="0" y="479754"/>
                </a:lnTo>
                <a:close/>
              </a:path>
            </a:pathLst>
          </a:custGeom>
          <a:solidFill>
            <a:srgbClr val="111E46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D44A131-4BE0-9421-944D-957B5E42C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2105" y="2181725"/>
            <a:ext cx="10603832" cy="3317629"/>
          </a:xfrm>
          <a:custGeom>
            <a:avLst/>
            <a:gdLst>
              <a:gd name="connsiteX0" fmla="*/ 0 w 7452951"/>
              <a:gd name="connsiteY0" fmla="*/ 0 h 13853751"/>
              <a:gd name="connsiteX1" fmla="*/ 7452951 w 7452951"/>
              <a:gd name="connsiteY1" fmla="*/ 0 h 13853751"/>
              <a:gd name="connsiteX2" fmla="*/ 7452951 w 7452951"/>
              <a:gd name="connsiteY2" fmla="*/ 13853751 h 13853751"/>
              <a:gd name="connsiteX3" fmla="*/ 0 w 7452951"/>
              <a:gd name="connsiteY3" fmla="*/ 13853751 h 1385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2951" h="13853751">
                <a:moveTo>
                  <a:pt x="0" y="0"/>
                </a:moveTo>
                <a:lnTo>
                  <a:pt x="7452951" y="0"/>
                </a:lnTo>
                <a:lnTo>
                  <a:pt x="7452951" y="13853751"/>
                </a:lnTo>
                <a:lnTo>
                  <a:pt x="0" y="1385375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Drag Your Image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4980E-F1D7-F9C6-0A6C-EA9AE0B917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8965" y="409476"/>
            <a:ext cx="3634678" cy="1643570"/>
          </a:xfrm>
          <a:prstGeom prst="rect">
            <a:avLst/>
          </a:prstGeom>
        </p:spPr>
      </p:pic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EC5DA05B-5A46-6DD1-ECB4-273D32F39B3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37048" y="3439552"/>
            <a:ext cx="3465473" cy="671785"/>
          </a:xfrm>
          <a:prstGeom prst="rect">
            <a:avLst/>
          </a:prstGeom>
          <a:solidFill>
            <a:srgbClr val="EF4870"/>
          </a:solidFill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 WELCOME TO</a:t>
            </a:r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4B994558-E801-4EC5-4A48-7DFDE106694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37047" y="4221872"/>
            <a:ext cx="3348889" cy="671785"/>
          </a:xfrm>
          <a:prstGeom prst="rect">
            <a:avLst/>
          </a:prstGeom>
          <a:solidFill>
            <a:srgbClr val="EF4870"/>
          </a:solidFill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 OUR PROJECT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062C11-3E75-9B72-6B4C-D15BC5F76E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888" y="6116720"/>
            <a:ext cx="2196197" cy="48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41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hot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70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2EFB695-81D9-8012-9C3A-7D4F7927278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1"/>
            <a:ext cx="12192000" cy="324178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152E5000-5425-17ED-5FF9-DD990C5FEFD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757761" y="3782742"/>
            <a:ext cx="4648767" cy="685350"/>
          </a:xfrm>
          <a:prstGeom prst="rect">
            <a:avLst/>
          </a:prstGeom>
          <a:solidFill>
            <a:srgbClr val="4DBD98"/>
          </a:solidFill>
        </p:spPr>
        <p:txBody>
          <a:bodyPr anchor="ctr">
            <a:noAutofit/>
          </a:bodyPr>
          <a:lstStyle>
            <a:lvl1pPr marL="0" indent="0" algn="ctr">
              <a:lnSpc>
                <a:spcPts val="3877"/>
              </a:lnSpc>
              <a:spcBef>
                <a:spcPts val="0"/>
              </a:spcBef>
              <a:buNone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93391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2pPr>
            <a:lvl3pPr marL="786782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3pPr>
            <a:lvl4pPr marL="1180173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4pPr>
            <a:lvl5pPr marL="1573566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YOUTH DRIVING THE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5F0E11C2-72ED-5C9C-FF11-7155B01763A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234469" y="4641724"/>
            <a:ext cx="5695351" cy="685350"/>
          </a:xfrm>
          <a:prstGeom prst="rect">
            <a:avLst/>
          </a:prstGeom>
          <a:solidFill>
            <a:srgbClr val="4DBD98"/>
          </a:solidFill>
        </p:spPr>
        <p:txBody>
          <a:bodyPr anchor="ctr">
            <a:noAutofit/>
          </a:bodyPr>
          <a:lstStyle>
            <a:lvl1pPr marL="0" indent="0" algn="ctr">
              <a:lnSpc>
                <a:spcPts val="3877"/>
              </a:lnSpc>
              <a:spcBef>
                <a:spcPts val="0"/>
              </a:spcBef>
              <a:buNone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93391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2pPr>
            <a:lvl3pPr marL="786782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3pPr>
            <a:lvl4pPr marL="1180173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4pPr>
            <a:lvl5pPr marL="1573566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FUTURE OF REMEMBRANCE</a:t>
            </a:r>
          </a:p>
        </p:txBody>
      </p:sp>
      <p:sp>
        <p:nvSpPr>
          <p:cNvPr id="5" name="Text Placeholder 32">
            <a:extLst>
              <a:ext uri="{FF2B5EF4-FFF2-40B4-BE49-F238E27FC236}">
                <a16:creationId xmlns:a16="http://schemas.microsoft.com/office/drawing/2014/main" id="{C3D5DBCA-7D3F-B330-BCF2-D9DA1B5C142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757761" y="2923759"/>
            <a:ext cx="4648767" cy="685350"/>
          </a:xfrm>
          <a:prstGeom prst="rect">
            <a:avLst/>
          </a:prstGeom>
          <a:solidFill>
            <a:srgbClr val="4DBD98"/>
          </a:solidFill>
        </p:spPr>
        <p:txBody>
          <a:bodyPr anchor="ctr">
            <a:noAutofit/>
          </a:bodyPr>
          <a:lstStyle>
            <a:lvl1pPr marL="0" indent="0" algn="ctr">
              <a:lnSpc>
                <a:spcPts val="3877"/>
              </a:lnSpc>
              <a:spcBef>
                <a:spcPts val="0"/>
              </a:spcBef>
              <a:buNone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93391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2pPr>
            <a:lvl3pPr marL="786782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3pPr>
            <a:lvl4pPr marL="1180173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4pPr>
            <a:lvl5pPr marL="1573566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MEMORY MAKERS -</a:t>
            </a:r>
          </a:p>
        </p:txBody>
      </p:sp>
    </p:spTree>
    <p:extLst>
      <p:ext uri="{BB962C8B-B14F-4D97-AF65-F5344CB8AC3E}">
        <p14:creationId xmlns:p14="http://schemas.microsoft.com/office/powerpoint/2010/main" val="959822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175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147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506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685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774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FBFC640-49FC-26DD-9315-7075A01213EF}"/>
              </a:ext>
            </a:extLst>
          </p:cNvPr>
          <p:cNvSpPr/>
          <p:nvPr userDrawn="1"/>
        </p:nvSpPr>
        <p:spPr>
          <a:xfrm>
            <a:off x="0" y="2899976"/>
            <a:ext cx="12192000" cy="3035603"/>
          </a:xfrm>
          <a:custGeom>
            <a:avLst/>
            <a:gdLst>
              <a:gd name="connsiteX0" fmla="*/ 0 w 967106"/>
              <a:gd name="connsiteY0" fmla="*/ 0 h 479753"/>
              <a:gd name="connsiteX1" fmla="*/ 967107 w 967106"/>
              <a:gd name="connsiteY1" fmla="*/ 0 h 479753"/>
              <a:gd name="connsiteX2" fmla="*/ 967107 w 967106"/>
              <a:gd name="connsiteY2" fmla="*/ 479754 h 479753"/>
              <a:gd name="connsiteX3" fmla="*/ 0 w 967106"/>
              <a:gd name="connsiteY3" fmla="*/ 479754 h 47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106" h="479753">
                <a:moveTo>
                  <a:pt x="0" y="0"/>
                </a:moveTo>
                <a:lnTo>
                  <a:pt x="967107" y="0"/>
                </a:lnTo>
                <a:lnTo>
                  <a:pt x="967107" y="479754"/>
                </a:lnTo>
                <a:lnTo>
                  <a:pt x="0" y="479754"/>
                </a:lnTo>
                <a:close/>
              </a:path>
            </a:pathLst>
          </a:custGeom>
          <a:solidFill>
            <a:srgbClr val="111E46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4F4625A-4BA8-BA3E-087C-CD8AEDB05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2105" y="340963"/>
            <a:ext cx="6265122" cy="5158391"/>
          </a:xfrm>
          <a:custGeom>
            <a:avLst/>
            <a:gdLst>
              <a:gd name="connsiteX0" fmla="*/ 0 w 7452951"/>
              <a:gd name="connsiteY0" fmla="*/ 0 h 13853751"/>
              <a:gd name="connsiteX1" fmla="*/ 7452951 w 7452951"/>
              <a:gd name="connsiteY1" fmla="*/ 0 h 13853751"/>
              <a:gd name="connsiteX2" fmla="*/ 7452951 w 7452951"/>
              <a:gd name="connsiteY2" fmla="*/ 13853751 h 13853751"/>
              <a:gd name="connsiteX3" fmla="*/ 0 w 7452951"/>
              <a:gd name="connsiteY3" fmla="*/ 13853751 h 1385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2951" h="13853751">
                <a:moveTo>
                  <a:pt x="0" y="0"/>
                </a:moveTo>
                <a:lnTo>
                  <a:pt x="7452951" y="0"/>
                </a:lnTo>
                <a:lnTo>
                  <a:pt x="7452951" y="13853751"/>
                </a:lnTo>
                <a:lnTo>
                  <a:pt x="0" y="1385375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Drag Your Image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4FE9E7-B717-676D-8785-D2871DD26A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0958" y="967415"/>
            <a:ext cx="3634678" cy="1643570"/>
          </a:xfrm>
          <a:prstGeom prst="rect">
            <a:avLst/>
          </a:prstGeom>
        </p:spPr>
      </p:pic>
      <p:sp>
        <p:nvSpPr>
          <p:cNvPr id="2" name="Text Placeholder 32">
            <a:extLst>
              <a:ext uri="{FF2B5EF4-FFF2-40B4-BE49-F238E27FC236}">
                <a16:creationId xmlns:a16="http://schemas.microsoft.com/office/drawing/2014/main" id="{BAD0E8BE-FA5D-1864-7F6C-C36AF548644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97743" y="3701390"/>
            <a:ext cx="2845665" cy="671785"/>
          </a:xfrm>
          <a:prstGeom prst="rect">
            <a:avLst/>
          </a:prstGeom>
          <a:solidFill>
            <a:srgbClr val="4DBD98"/>
          </a:solidFill>
        </p:spPr>
        <p:txBody>
          <a:bodyPr anchor="ctr">
            <a:noAutofit/>
          </a:bodyPr>
          <a:lstStyle>
            <a:lvl1pPr marL="0" indent="0" algn="l">
              <a:lnSpc>
                <a:spcPts val="3769"/>
              </a:lnSpc>
              <a:spcBef>
                <a:spcPts val="0"/>
              </a:spcBef>
              <a:buNone/>
              <a:defRPr sz="3472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FOLLOW OUR 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B99DDFBE-E029-E611-906A-EA80CC605CE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69949" y="4483710"/>
            <a:ext cx="2225066" cy="671785"/>
          </a:xfrm>
          <a:prstGeom prst="rect">
            <a:avLst/>
          </a:prstGeom>
          <a:solidFill>
            <a:srgbClr val="4DBD98"/>
          </a:solidFill>
        </p:spPr>
        <p:txBody>
          <a:bodyPr anchor="ctr">
            <a:noAutofit/>
          </a:bodyPr>
          <a:lstStyle>
            <a:lvl1pPr marL="0" indent="0" algn="l">
              <a:lnSpc>
                <a:spcPts val="3769"/>
              </a:lnSpc>
              <a:spcBef>
                <a:spcPts val="0"/>
              </a:spcBef>
              <a:buNone/>
              <a:defRPr sz="3472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JOURNEY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D8510F-B664-8808-D06D-7B2B5C8BFBA9}"/>
              </a:ext>
            </a:extLst>
          </p:cNvPr>
          <p:cNvGrpSpPr/>
          <p:nvPr userDrawn="1"/>
        </p:nvGrpSpPr>
        <p:grpSpPr>
          <a:xfrm>
            <a:off x="809762" y="6136023"/>
            <a:ext cx="6090405" cy="485840"/>
            <a:chOff x="324323" y="8850516"/>
            <a:chExt cx="5989657" cy="477803"/>
          </a:xfrm>
        </p:grpSpPr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A9494A99-4475-5D39-A9B1-FCDA611AD2BA}"/>
                </a:ext>
              </a:extLst>
            </p:cNvPr>
            <p:cNvSpPr txBox="1"/>
            <p:nvPr/>
          </p:nvSpPr>
          <p:spPr>
            <a:xfrm>
              <a:off x="2262816" y="8910739"/>
              <a:ext cx="4051164" cy="4175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just">
                <a:lnSpc>
                  <a:spcPts val="800"/>
                </a:lnSpc>
              </a:pPr>
              <a:r>
                <a:rPr lang="en-US" sz="800" dirty="0">
                  <a:solidFill>
                    <a:srgbClr val="10153D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Funded by the European Union. Views and opinions expressed are however those of the author(s) only and do not necessarily reflect those of the European Union or [name of the granting authority]. Neither the European Union nor the granting authority can be held responsible for them</a:t>
              </a:r>
            </a:p>
            <a:p>
              <a:pPr algn="just">
                <a:lnSpc>
                  <a:spcPts val="800"/>
                </a:lnSpc>
              </a:pPr>
              <a:endParaRPr lang="en-US" sz="800" dirty="0">
                <a:solidFill>
                  <a:srgbClr val="10153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612C988-E113-85DB-23D8-70781B2DD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323" y="8850516"/>
              <a:ext cx="1921025" cy="427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1670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599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1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C0D60672-3814-FD72-E5D1-EB775BFF6165}"/>
              </a:ext>
            </a:extLst>
          </p:cNvPr>
          <p:cNvSpPr/>
          <p:nvPr userDrawn="1"/>
        </p:nvSpPr>
        <p:spPr>
          <a:xfrm>
            <a:off x="0" y="2899976"/>
            <a:ext cx="12192000" cy="3035603"/>
          </a:xfrm>
          <a:custGeom>
            <a:avLst/>
            <a:gdLst>
              <a:gd name="connsiteX0" fmla="*/ 0 w 967106"/>
              <a:gd name="connsiteY0" fmla="*/ 0 h 479753"/>
              <a:gd name="connsiteX1" fmla="*/ 967107 w 967106"/>
              <a:gd name="connsiteY1" fmla="*/ 0 h 479753"/>
              <a:gd name="connsiteX2" fmla="*/ 967107 w 967106"/>
              <a:gd name="connsiteY2" fmla="*/ 479754 h 479753"/>
              <a:gd name="connsiteX3" fmla="*/ 0 w 967106"/>
              <a:gd name="connsiteY3" fmla="*/ 479754 h 47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106" h="479753">
                <a:moveTo>
                  <a:pt x="0" y="0"/>
                </a:moveTo>
                <a:lnTo>
                  <a:pt x="967107" y="0"/>
                </a:lnTo>
                <a:lnTo>
                  <a:pt x="967107" y="479754"/>
                </a:lnTo>
                <a:lnTo>
                  <a:pt x="0" y="479754"/>
                </a:lnTo>
                <a:close/>
              </a:path>
            </a:pathLst>
          </a:custGeom>
          <a:solidFill>
            <a:srgbClr val="111E46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B446D18-4F9A-555F-8C22-D44927E2B8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137" y="577515"/>
            <a:ext cx="5855368" cy="4921840"/>
          </a:xfrm>
          <a:custGeom>
            <a:avLst/>
            <a:gdLst>
              <a:gd name="connsiteX0" fmla="*/ 0 w 7452951"/>
              <a:gd name="connsiteY0" fmla="*/ 0 h 13853751"/>
              <a:gd name="connsiteX1" fmla="*/ 7452951 w 7452951"/>
              <a:gd name="connsiteY1" fmla="*/ 0 h 13853751"/>
              <a:gd name="connsiteX2" fmla="*/ 7452951 w 7452951"/>
              <a:gd name="connsiteY2" fmla="*/ 13853751 h 13853751"/>
              <a:gd name="connsiteX3" fmla="*/ 0 w 7452951"/>
              <a:gd name="connsiteY3" fmla="*/ 13853751 h 1385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2951" h="13853751">
                <a:moveTo>
                  <a:pt x="0" y="0"/>
                </a:moveTo>
                <a:lnTo>
                  <a:pt x="7452951" y="0"/>
                </a:lnTo>
                <a:lnTo>
                  <a:pt x="7452951" y="13853751"/>
                </a:lnTo>
                <a:lnTo>
                  <a:pt x="0" y="1385375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Drag Your Image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E9BB92-F41B-BC5B-4836-3D9AE58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133" y="682192"/>
            <a:ext cx="3634678" cy="1643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BB969C-5FE5-1378-6A41-3122FB352F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3515" y="6148251"/>
            <a:ext cx="2196197" cy="489032"/>
          </a:xfrm>
          <a:prstGeom prst="rect">
            <a:avLst/>
          </a:prstGeom>
        </p:spPr>
      </p:pic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7F03B37A-1E6B-EA66-7065-9F4B818F061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742695" y="3487678"/>
            <a:ext cx="3465473" cy="671785"/>
          </a:xfrm>
          <a:prstGeom prst="rect">
            <a:avLst/>
          </a:prstGeom>
          <a:solidFill>
            <a:srgbClr val="EF4870"/>
          </a:solidFill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 WELCOME TO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3BC05C13-434B-FCEF-87CC-7BE3E2C6DD8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714900" y="4269998"/>
            <a:ext cx="3364931" cy="671785"/>
          </a:xfrm>
          <a:prstGeom prst="rect">
            <a:avLst/>
          </a:prstGeom>
          <a:solidFill>
            <a:srgbClr val="EF4870"/>
          </a:solidFill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 OUR PROJECT</a:t>
            </a:r>
          </a:p>
        </p:txBody>
      </p:sp>
    </p:spTree>
    <p:extLst>
      <p:ext uri="{BB962C8B-B14F-4D97-AF65-F5344CB8AC3E}">
        <p14:creationId xmlns:p14="http://schemas.microsoft.com/office/powerpoint/2010/main" val="3111263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Photo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995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5" userDrawn="1">
          <p15:clr>
            <a:srgbClr val="FBAE40"/>
          </p15:clr>
        </p15:guide>
        <p15:guide id="2" pos="71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60478A-835B-AA69-BEAA-7CA861620417}"/>
              </a:ext>
            </a:extLst>
          </p:cNvPr>
          <p:cNvSpPr/>
          <p:nvPr userDrawn="1"/>
        </p:nvSpPr>
        <p:spPr>
          <a:xfrm rot="5400000">
            <a:off x="-1446189" y="1454956"/>
            <a:ext cx="6857999" cy="3948093"/>
          </a:xfrm>
          <a:prstGeom prst="rect">
            <a:avLst/>
          </a:prstGeom>
          <a:solidFill>
            <a:srgbClr val="111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 dirty="0">
              <a:solidFill>
                <a:srgbClr val="0520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Text Placeholder 32">
            <a:extLst>
              <a:ext uri="{FF2B5EF4-FFF2-40B4-BE49-F238E27FC236}">
                <a16:creationId xmlns:a16="http://schemas.microsoft.com/office/drawing/2014/main" id="{E246BE9B-0F08-0141-BFBB-5CD2D858EA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8054" y="1874430"/>
            <a:ext cx="684000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 i="0">
                <a:solidFill>
                  <a:srgbClr val="EF487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44" name="Text Placeholder 32">
            <a:extLst>
              <a:ext uri="{FF2B5EF4-FFF2-40B4-BE49-F238E27FC236}">
                <a16:creationId xmlns:a16="http://schemas.microsoft.com/office/drawing/2014/main" id="{C9C54D80-1128-5642-AF19-023C1AFBB10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609152" y="1874430"/>
            <a:ext cx="5715653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111E4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145" name="Text Placeholder 32">
            <a:extLst>
              <a:ext uri="{FF2B5EF4-FFF2-40B4-BE49-F238E27FC236}">
                <a16:creationId xmlns:a16="http://schemas.microsoft.com/office/drawing/2014/main" id="{67A3DCF8-C8C1-A54D-B2A9-2AEDD386F8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8054" y="2336019"/>
            <a:ext cx="684000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 i="0">
                <a:solidFill>
                  <a:srgbClr val="EF487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02</a:t>
            </a:r>
            <a:endParaRPr lang="en-US" dirty="0"/>
          </a:p>
        </p:txBody>
      </p:sp>
      <p:sp>
        <p:nvSpPr>
          <p:cNvPr id="146" name="Text Placeholder 32">
            <a:extLst>
              <a:ext uri="{FF2B5EF4-FFF2-40B4-BE49-F238E27FC236}">
                <a16:creationId xmlns:a16="http://schemas.microsoft.com/office/drawing/2014/main" id="{9FDD29A6-533C-7341-8E91-02079E2FE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9152" y="2336019"/>
            <a:ext cx="5715653" cy="223986"/>
          </a:xfrm>
        </p:spPr>
        <p:txBody>
          <a:bodyPr anchor="ctr">
            <a:noAutofit/>
          </a:bodyPr>
          <a:lstStyle>
            <a:lvl1pPr marL="0" marR="0" indent="0" algn="l" defTabSz="3343281" rtl="0" eaLnBrk="1" fontAlgn="auto" latinLnBrk="0" hangingPunct="1">
              <a:lnSpc>
                <a:spcPct val="100000"/>
              </a:lnSpc>
              <a:spcBef>
                <a:spcPts val="365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111E4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l" defTabSz="3343281" rtl="0" eaLnBrk="1" fontAlgn="auto" latinLnBrk="0" hangingPunct="1">
              <a:lnSpc>
                <a:spcPct val="100000"/>
              </a:lnSpc>
              <a:spcBef>
                <a:spcPts val="365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About us</a:t>
            </a:r>
            <a:endParaRPr lang="en-US" dirty="0"/>
          </a:p>
        </p:txBody>
      </p:sp>
      <p:sp>
        <p:nvSpPr>
          <p:cNvPr id="147" name="Text Placeholder 32">
            <a:extLst>
              <a:ext uri="{FF2B5EF4-FFF2-40B4-BE49-F238E27FC236}">
                <a16:creationId xmlns:a16="http://schemas.microsoft.com/office/drawing/2014/main" id="{57CE5420-826A-4046-981E-1B3B369552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8054" y="2761963"/>
            <a:ext cx="684000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 i="0">
                <a:solidFill>
                  <a:srgbClr val="EF487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03</a:t>
            </a:r>
            <a:endParaRPr lang="en-US" dirty="0"/>
          </a:p>
        </p:txBody>
      </p:sp>
      <p:sp>
        <p:nvSpPr>
          <p:cNvPr id="148" name="Text Placeholder 32">
            <a:extLst>
              <a:ext uri="{FF2B5EF4-FFF2-40B4-BE49-F238E27FC236}">
                <a16:creationId xmlns:a16="http://schemas.microsoft.com/office/drawing/2014/main" id="{3F6D97E9-C4D5-AC44-89B9-EABADCA722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09152" y="2761963"/>
            <a:ext cx="5715653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111E4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The Project</a:t>
            </a:r>
            <a:endParaRPr lang="en-US" dirty="0"/>
          </a:p>
        </p:txBody>
      </p:sp>
      <p:sp>
        <p:nvSpPr>
          <p:cNvPr id="152" name="Text Placeholder 32">
            <a:extLst>
              <a:ext uri="{FF2B5EF4-FFF2-40B4-BE49-F238E27FC236}">
                <a16:creationId xmlns:a16="http://schemas.microsoft.com/office/drawing/2014/main" id="{1EDA7C9E-6821-614B-B581-5907A46DAE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8054" y="3174729"/>
            <a:ext cx="684000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 i="0">
                <a:solidFill>
                  <a:srgbClr val="EF487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04</a:t>
            </a:r>
            <a:endParaRPr lang="en-US" dirty="0"/>
          </a:p>
        </p:txBody>
      </p:sp>
      <p:sp>
        <p:nvSpPr>
          <p:cNvPr id="156" name="Text Placeholder 32">
            <a:extLst>
              <a:ext uri="{FF2B5EF4-FFF2-40B4-BE49-F238E27FC236}">
                <a16:creationId xmlns:a16="http://schemas.microsoft.com/office/drawing/2014/main" id="{3EECCB46-72D7-5740-9CED-11684DF47D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09152" y="3174729"/>
            <a:ext cx="5715653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111E4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Gallery</a:t>
            </a:r>
            <a:endParaRPr lang="en-US" dirty="0"/>
          </a:p>
        </p:txBody>
      </p:sp>
      <p:sp>
        <p:nvSpPr>
          <p:cNvPr id="158" name="Text Placeholder 32">
            <a:extLst>
              <a:ext uri="{FF2B5EF4-FFF2-40B4-BE49-F238E27FC236}">
                <a16:creationId xmlns:a16="http://schemas.microsoft.com/office/drawing/2014/main" id="{2B4AC3CD-CBEF-5E4F-B4DD-BD4814C7F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8054" y="3601091"/>
            <a:ext cx="684000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 i="0">
                <a:solidFill>
                  <a:srgbClr val="EF487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05</a:t>
            </a:r>
            <a:endParaRPr lang="en-US" dirty="0"/>
          </a:p>
        </p:txBody>
      </p:sp>
      <p:sp>
        <p:nvSpPr>
          <p:cNvPr id="159" name="Text Placeholder 32">
            <a:extLst>
              <a:ext uri="{FF2B5EF4-FFF2-40B4-BE49-F238E27FC236}">
                <a16:creationId xmlns:a16="http://schemas.microsoft.com/office/drawing/2014/main" id="{F367CBF7-CF02-8943-9062-D02DDFD8E2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09152" y="3601091"/>
            <a:ext cx="5715653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111E4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Our Team</a:t>
            </a:r>
            <a:endParaRPr lang="en-US" dirty="0"/>
          </a:p>
        </p:txBody>
      </p:sp>
      <p:sp>
        <p:nvSpPr>
          <p:cNvPr id="161" name="Text Placeholder 32">
            <a:extLst>
              <a:ext uri="{FF2B5EF4-FFF2-40B4-BE49-F238E27FC236}">
                <a16:creationId xmlns:a16="http://schemas.microsoft.com/office/drawing/2014/main" id="{BA3A5A09-F937-7549-8085-E87DDB3C343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853601" y="4045032"/>
            <a:ext cx="684000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 i="0">
                <a:solidFill>
                  <a:srgbClr val="EF487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06</a:t>
            </a:r>
            <a:endParaRPr lang="en-US" dirty="0"/>
          </a:p>
        </p:txBody>
      </p:sp>
      <p:sp>
        <p:nvSpPr>
          <p:cNvPr id="162" name="Text Placeholder 32">
            <a:extLst>
              <a:ext uri="{FF2B5EF4-FFF2-40B4-BE49-F238E27FC236}">
                <a16:creationId xmlns:a16="http://schemas.microsoft.com/office/drawing/2014/main" id="{3125800D-400A-CB4E-BB45-05A321F773E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624699" y="4045032"/>
            <a:ext cx="5715653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111E4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Question and Answers</a:t>
            </a:r>
            <a:endParaRPr lang="en-US" dirty="0"/>
          </a:p>
        </p:txBody>
      </p:sp>
      <p:sp>
        <p:nvSpPr>
          <p:cNvPr id="163" name="Text Placeholder 32">
            <a:extLst>
              <a:ext uri="{FF2B5EF4-FFF2-40B4-BE49-F238E27FC236}">
                <a16:creationId xmlns:a16="http://schemas.microsoft.com/office/drawing/2014/main" id="{8BE77D08-2226-F241-BD4C-C1EE8B229A9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853601" y="4529299"/>
            <a:ext cx="684000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 i="0">
                <a:solidFill>
                  <a:srgbClr val="EF487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07</a:t>
            </a:r>
            <a:endParaRPr lang="en-US" dirty="0"/>
          </a:p>
        </p:txBody>
      </p:sp>
      <p:sp>
        <p:nvSpPr>
          <p:cNvPr id="164" name="Text Placeholder 32">
            <a:extLst>
              <a:ext uri="{FF2B5EF4-FFF2-40B4-BE49-F238E27FC236}">
                <a16:creationId xmlns:a16="http://schemas.microsoft.com/office/drawing/2014/main" id="{32184336-7547-9A40-A148-9E9B78DCBB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624699" y="4529299"/>
            <a:ext cx="5715653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111E4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Conclusion</a:t>
            </a:r>
            <a:endParaRPr lang="en-US" dirty="0"/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04026514-11BD-62EB-44B0-149DF35E773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60240" y="596921"/>
            <a:ext cx="2211054" cy="671785"/>
          </a:xfrm>
          <a:prstGeom prst="rect">
            <a:avLst/>
          </a:prstGeom>
          <a:solidFill>
            <a:srgbClr val="198AB1"/>
          </a:solidFill>
        </p:spPr>
        <p:txBody>
          <a:bodyPr anchor="ctr">
            <a:noAutofit/>
          </a:bodyPr>
          <a:lstStyle>
            <a:lvl1pPr marL="0" indent="0" algn="l">
              <a:lnSpc>
                <a:spcPts val="3769"/>
              </a:lnSpc>
              <a:spcBef>
                <a:spcPts val="0"/>
              </a:spcBef>
              <a:buNone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TABLE OF</a:t>
            </a:r>
          </a:p>
        </p:txBody>
      </p:sp>
      <p:sp>
        <p:nvSpPr>
          <p:cNvPr id="6" name="Text Placeholder 32">
            <a:extLst>
              <a:ext uri="{FF2B5EF4-FFF2-40B4-BE49-F238E27FC236}">
                <a16:creationId xmlns:a16="http://schemas.microsoft.com/office/drawing/2014/main" id="{56579B41-D929-2BEC-7179-37D34888E5A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32445" y="1379241"/>
            <a:ext cx="2444726" cy="671785"/>
          </a:xfrm>
          <a:prstGeom prst="rect">
            <a:avLst/>
          </a:prstGeom>
          <a:solidFill>
            <a:srgbClr val="198AB1"/>
          </a:solidFill>
        </p:spPr>
        <p:txBody>
          <a:bodyPr anchor="ctr">
            <a:noAutofit/>
          </a:bodyPr>
          <a:lstStyle>
            <a:lvl1pPr marL="0" indent="0" algn="l">
              <a:lnSpc>
                <a:spcPts val="3769"/>
              </a:lnSpc>
              <a:spcBef>
                <a:spcPts val="0"/>
              </a:spcBef>
              <a:buNone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55FF89E-2810-5977-3AD9-E65D5EE94D05}"/>
              </a:ext>
            </a:extLst>
          </p:cNvPr>
          <p:cNvGrpSpPr/>
          <p:nvPr userDrawn="1"/>
        </p:nvGrpSpPr>
        <p:grpSpPr>
          <a:xfrm>
            <a:off x="4782673" y="5615761"/>
            <a:ext cx="6090405" cy="485840"/>
            <a:chOff x="324323" y="8850516"/>
            <a:chExt cx="5989657" cy="477803"/>
          </a:xfrm>
        </p:grpSpPr>
        <p:sp>
          <p:nvSpPr>
            <p:cNvPr id="76" name="object 12">
              <a:extLst>
                <a:ext uri="{FF2B5EF4-FFF2-40B4-BE49-F238E27FC236}">
                  <a16:creationId xmlns:a16="http://schemas.microsoft.com/office/drawing/2014/main" id="{2C6C8EA1-8DEC-4834-CACB-274C971D5A3F}"/>
                </a:ext>
              </a:extLst>
            </p:cNvPr>
            <p:cNvSpPr txBox="1"/>
            <p:nvPr/>
          </p:nvSpPr>
          <p:spPr>
            <a:xfrm>
              <a:off x="2262816" y="8910739"/>
              <a:ext cx="4051164" cy="4175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just">
                <a:lnSpc>
                  <a:spcPts val="800"/>
                </a:lnSpc>
              </a:pPr>
              <a:r>
                <a:rPr lang="en-US" sz="800" dirty="0">
                  <a:solidFill>
                    <a:srgbClr val="10153D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Funded by the European Union. Views and opinions expressed are however those of the author(s) only and do not necessarily reflect those of the European Union or [name of the granting authority]. Neither the European Union nor the granting authority can be held responsible for them</a:t>
              </a:r>
            </a:p>
            <a:p>
              <a:pPr algn="just">
                <a:lnSpc>
                  <a:spcPts val="800"/>
                </a:lnSpc>
              </a:pPr>
              <a:endParaRPr lang="en-US" sz="800" dirty="0">
                <a:solidFill>
                  <a:srgbClr val="10153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B8DFF12-DFFD-C488-29B6-0D2AB9F66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323" y="8850516"/>
              <a:ext cx="1921025" cy="427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7572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FF6155-CBF0-F921-9CFD-DD695C8E8B5D}"/>
              </a:ext>
            </a:extLst>
          </p:cNvPr>
          <p:cNvSpPr/>
          <p:nvPr userDrawn="1"/>
        </p:nvSpPr>
        <p:spPr>
          <a:xfrm rot="5400000">
            <a:off x="1770488" y="141436"/>
            <a:ext cx="3677237" cy="7218220"/>
          </a:xfrm>
          <a:prstGeom prst="rect">
            <a:avLst/>
          </a:prstGeom>
          <a:solidFill>
            <a:srgbClr val="111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 dirty="0">
              <a:solidFill>
                <a:srgbClr val="0520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FE8E858-242F-D11E-FB53-57EC93F92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30922" y="9570703"/>
            <a:ext cx="372588" cy="363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1010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fld id="{9C527BFA-2C0E-4CEC-B6A5-913A56FEF4B4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7E17F88D-FE4F-9CBD-E66E-2873D71DC0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52" y="0"/>
            <a:ext cx="4611021" cy="2513490"/>
          </a:xfrm>
          <a:prstGeom prst="rect">
            <a:avLst/>
          </a:prstGeom>
          <a:effectLst>
            <a:glow rad="127000">
              <a:srgbClr val="414141"/>
            </a:glow>
          </a:effectLst>
        </p:spPr>
        <p:txBody>
          <a:bodyPr>
            <a:noAutofit/>
          </a:bodyPr>
          <a:lstStyle>
            <a:lvl1pPr marL="0" indent="0" algn="l">
              <a:buNone/>
              <a:defRPr sz="15000" b="1">
                <a:solidFill>
                  <a:srgbClr val="111E4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99" name="Text Placeholder 32">
            <a:extLst>
              <a:ext uri="{FF2B5EF4-FFF2-40B4-BE49-F238E27FC236}">
                <a16:creationId xmlns:a16="http://schemas.microsoft.com/office/drawing/2014/main" id="{D873AA30-0F78-FCB1-C916-3A3CE251F23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52050" y="3505573"/>
            <a:ext cx="2053233" cy="671785"/>
          </a:xfrm>
          <a:prstGeom prst="rect">
            <a:avLst/>
          </a:prstGeom>
          <a:solidFill>
            <a:srgbClr val="198AB1"/>
          </a:solidFill>
        </p:spPr>
        <p:txBody>
          <a:bodyPr anchor="ctr">
            <a:noAutofit/>
          </a:bodyPr>
          <a:lstStyle>
            <a:lvl1pPr marL="0" indent="0" algn="l">
              <a:lnSpc>
                <a:spcPts val="3769"/>
              </a:lnSpc>
              <a:spcBef>
                <a:spcPts val="0"/>
              </a:spcBef>
              <a:buNone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100" name="Text Placeholder 32">
            <a:extLst>
              <a:ext uri="{FF2B5EF4-FFF2-40B4-BE49-F238E27FC236}">
                <a16:creationId xmlns:a16="http://schemas.microsoft.com/office/drawing/2014/main" id="{642D4D19-C142-A773-1BEE-670912DF9E1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24256" y="4287893"/>
            <a:ext cx="1349507" cy="671785"/>
          </a:xfrm>
          <a:prstGeom prst="rect">
            <a:avLst/>
          </a:prstGeom>
          <a:solidFill>
            <a:srgbClr val="198AB1"/>
          </a:solidFill>
        </p:spPr>
        <p:txBody>
          <a:bodyPr anchor="ctr">
            <a:noAutofit/>
          </a:bodyPr>
          <a:lstStyle>
            <a:lvl1pPr marL="0" indent="0" algn="l">
              <a:lnSpc>
                <a:spcPts val="3769"/>
              </a:lnSpc>
              <a:spcBef>
                <a:spcPts val="0"/>
              </a:spcBef>
              <a:buNone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8712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03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B37B58A1-42B7-6ACA-0FD7-02504A8BFB9D}"/>
              </a:ext>
            </a:extLst>
          </p:cNvPr>
          <p:cNvSpPr/>
          <p:nvPr userDrawn="1"/>
        </p:nvSpPr>
        <p:spPr>
          <a:xfrm>
            <a:off x="-17545" y="0"/>
            <a:ext cx="12209545" cy="2147749"/>
          </a:xfrm>
          <a:prstGeom prst="rect">
            <a:avLst/>
          </a:prstGeom>
          <a:solidFill>
            <a:srgbClr val="111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AE20B737-C724-BC42-9305-29BFF3FA1BB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31824" y="2361851"/>
            <a:ext cx="10483429" cy="3933404"/>
          </a:xfrm>
        </p:spPr>
        <p:txBody>
          <a:bodyPr numCol="1" spcCol="288000" anchor="t">
            <a:noAutofit/>
          </a:bodyPr>
          <a:lstStyle>
            <a:lvl1pPr marL="0" indent="0" algn="l">
              <a:lnSpc>
                <a:spcPts val="2480"/>
              </a:lnSpc>
              <a:spcBef>
                <a:spcPts val="0"/>
              </a:spcBef>
              <a:buNone/>
              <a:defRPr sz="2400" b="0" i="0">
                <a:solidFill>
                  <a:srgbClr val="111E4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125" name="Text Placeholder 32">
            <a:extLst>
              <a:ext uri="{FF2B5EF4-FFF2-40B4-BE49-F238E27FC236}">
                <a16:creationId xmlns:a16="http://schemas.microsoft.com/office/drawing/2014/main" id="{934E37BF-1ED2-4A1B-CDC0-59DA61126C9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-8011" y="578092"/>
            <a:ext cx="3156225" cy="671785"/>
          </a:xfrm>
          <a:prstGeom prst="rect">
            <a:avLst/>
          </a:prstGeom>
          <a:solidFill>
            <a:srgbClr val="EF4870"/>
          </a:solidFill>
        </p:spPr>
        <p:txBody>
          <a:bodyPr anchor="ctr">
            <a:noAutofit/>
          </a:bodyPr>
          <a:lstStyle>
            <a:lvl1pPr marL="808038" indent="0" algn="l">
              <a:lnSpc>
                <a:spcPts val="3769"/>
              </a:lnSpc>
              <a:spcBef>
                <a:spcPts val="0"/>
              </a:spcBef>
              <a:buNone/>
              <a:tabLst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97831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6D8C0570-7782-7B5B-F178-51FAE93904C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31824" y="1679171"/>
            <a:ext cx="10483429" cy="4616084"/>
          </a:xfrm>
        </p:spPr>
        <p:txBody>
          <a:bodyPr numCol="1" spcCol="288000" anchor="t">
            <a:noAutofit/>
          </a:bodyPr>
          <a:lstStyle>
            <a:lvl1pPr marL="0" indent="0" algn="l">
              <a:lnSpc>
                <a:spcPts val="2480"/>
              </a:lnSpc>
              <a:spcBef>
                <a:spcPts val="0"/>
              </a:spcBef>
              <a:buNone/>
              <a:defRPr sz="2400" b="0" i="0">
                <a:solidFill>
                  <a:srgbClr val="111E4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2" name="Text Placeholder 32">
            <a:extLst>
              <a:ext uri="{FF2B5EF4-FFF2-40B4-BE49-F238E27FC236}">
                <a16:creationId xmlns:a16="http://schemas.microsoft.com/office/drawing/2014/main" id="{12AFBC99-BD1A-BB6F-308E-DB8C90B788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-8011" y="578092"/>
            <a:ext cx="3156225" cy="671785"/>
          </a:xfrm>
          <a:prstGeom prst="rect">
            <a:avLst/>
          </a:prstGeom>
          <a:solidFill>
            <a:srgbClr val="198AB1"/>
          </a:solidFill>
        </p:spPr>
        <p:txBody>
          <a:bodyPr anchor="ctr">
            <a:noAutofit/>
          </a:bodyPr>
          <a:lstStyle>
            <a:lvl1pPr marL="808038" indent="0" algn="l">
              <a:lnSpc>
                <a:spcPts val="3769"/>
              </a:lnSpc>
              <a:spcBef>
                <a:spcPts val="0"/>
              </a:spcBef>
              <a:buNone/>
              <a:tabLst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24506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ho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509D38E-D9E7-6493-0FCE-89B2D340E0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2"/>
            <a:ext cx="12192000" cy="257694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E4D1B318-A933-504F-B625-B0BEEAB9C2B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31824" y="2975955"/>
            <a:ext cx="10483429" cy="3319299"/>
          </a:xfrm>
        </p:spPr>
        <p:txBody>
          <a:bodyPr numCol="1" spcCol="288000" anchor="t">
            <a:noAutofit/>
          </a:bodyPr>
          <a:lstStyle>
            <a:lvl1pPr marL="0" indent="0" algn="l">
              <a:lnSpc>
                <a:spcPts val="2480"/>
              </a:lnSpc>
              <a:spcBef>
                <a:spcPts val="0"/>
              </a:spcBef>
              <a:buNone/>
              <a:defRPr sz="2400" b="0" i="0">
                <a:solidFill>
                  <a:srgbClr val="111E4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B0997C91-DB91-32BE-3C72-02A24E171C8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0" y="2018965"/>
            <a:ext cx="3156225" cy="671785"/>
          </a:xfrm>
          <a:prstGeom prst="rect">
            <a:avLst/>
          </a:prstGeom>
          <a:solidFill>
            <a:srgbClr val="EF4870"/>
          </a:solidFill>
        </p:spPr>
        <p:txBody>
          <a:bodyPr anchor="ctr">
            <a:noAutofit/>
          </a:bodyPr>
          <a:lstStyle>
            <a:lvl1pPr marL="808038" indent="0" algn="l">
              <a:lnSpc>
                <a:spcPts val="3769"/>
              </a:lnSpc>
              <a:spcBef>
                <a:spcPts val="0"/>
              </a:spcBef>
              <a:buNone/>
              <a:tabLst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4311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408B69-D389-CD2F-3055-DB37B7B189A9}"/>
              </a:ext>
            </a:extLst>
          </p:cNvPr>
          <p:cNvCxnSpPr/>
          <p:nvPr userDrawn="1"/>
        </p:nvCxnSpPr>
        <p:spPr>
          <a:xfrm>
            <a:off x="11701121" y="6578090"/>
            <a:ext cx="265889" cy="0"/>
          </a:xfrm>
          <a:prstGeom prst="line">
            <a:avLst/>
          </a:prstGeom>
          <a:ln>
            <a:solidFill>
              <a:srgbClr val="198A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389B47C-E53C-EE70-0EDF-BB4601FC4608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 t="78397" r="608"/>
          <a:stretch/>
        </p:blipFill>
        <p:spPr>
          <a:xfrm rot="16200000">
            <a:off x="10917797" y="5562861"/>
            <a:ext cx="1846677" cy="18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5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46" r:id="rId2"/>
    <p:sldLayoutId id="2147483697" r:id="rId3"/>
    <p:sldLayoutId id="2147483683" r:id="rId4"/>
    <p:sldLayoutId id="2147483747" r:id="rId5"/>
    <p:sldLayoutId id="2147483703" r:id="rId6"/>
    <p:sldLayoutId id="2147483733" r:id="rId7"/>
    <p:sldLayoutId id="2147483744" r:id="rId8"/>
    <p:sldLayoutId id="2147483745" r:id="rId9"/>
    <p:sldLayoutId id="2147483748" r:id="rId10"/>
    <p:sldLayoutId id="2147483743" r:id="rId11"/>
    <p:sldLayoutId id="2147483741" r:id="rId12"/>
    <p:sldLayoutId id="2147483740" r:id="rId13"/>
    <p:sldLayoutId id="2147483742" r:id="rId14"/>
    <p:sldLayoutId id="2147483702" r:id="rId15"/>
    <p:sldLayoutId id="2147483700" r:id="rId16"/>
    <p:sldLayoutId id="2147483734" r:id="rId17"/>
    <p:sldLayoutId id="2147483749" r:id="rId18"/>
    <p:sldLayoutId id="2147483750" r:id="rId19"/>
  </p:sldLayoutIdLst>
  <p:hf hdr="0"/>
  <p:txStyles>
    <p:titleStyle>
      <a:lvl1pPr algn="l" defTabSz="3343281" rtl="0" eaLnBrk="1" latinLnBrk="0" hangingPunct="1">
        <a:lnSpc>
          <a:spcPct val="90000"/>
        </a:lnSpc>
        <a:spcBef>
          <a:spcPct val="0"/>
        </a:spcBef>
        <a:buNone/>
        <a:defRPr sz="3870" kern="1200">
          <a:solidFill>
            <a:srgbClr val="011E3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835822" indent="-835822" algn="l" defTabSz="3343281" rtl="0" eaLnBrk="1" latinLnBrk="0" hangingPunct="1">
        <a:lnSpc>
          <a:spcPct val="100000"/>
        </a:lnSpc>
        <a:spcBef>
          <a:spcPts val="3657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507462" indent="-835822" algn="l" defTabSz="3343281" rtl="0" eaLnBrk="1" latinLnBrk="0" hangingPunct="1">
        <a:lnSpc>
          <a:spcPct val="100000"/>
        </a:lnSpc>
        <a:spcBef>
          <a:spcPts val="1828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179101" indent="-835822" algn="l" defTabSz="3343281" rtl="0" eaLnBrk="1" latinLnBrk="0" hangingPunct="1">
        <a:lnSpc>
          <a:spcPct val="100000"/>
        </a:lnSpc>
        <a:spcBef>
          <a:spcPts val="1828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850740" indent="-835822" algn="l" defTabSz="3343281" rtl="0" eaLnBrk="1" latinLnBrk="0" hangingPunct="1">
        <a:lnSpc>
          <a:spcPct val="100000"/>
        </a:lnSpc>
        <a:spcBef>
          <a:spcPts val="1828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7522384" indent="-835822" algn="l" defTabSz="3343281" rtl="0" eaLnBrk="1" latinLnBrk="0" hangingPunct="1">
        <a:lnSpc>
          <a:spcPct val="100000"/>
        </a:lnSpc>
        <a:spcBef>
          <a:spcPts val="1828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9194022" indent="-835822" algn="l" defTabSz="3343281" rtl="0" eaLnBrk="1" latinLnBrk="0" hangingPunct="1">
        <a:lnSpc>
          <a:spcPct val="90000"/>
        </a:lnSpc>
        <a:spcBef>
          <a:spcPts val="1828"/>
        </a:spcBef>
        <a:buFont typeface="Arial" panose="020B0604020202020204" pitchFamily="34" charset="0"/>
        <a:buChar char="•"/>
        <a:defRPr sz="6580" kern="1200">
          <a:solidFill>
            <a:schemeClr val="tx1"/>
          </a:solidFill>
          <a:latin typeface="+mn-lt"/>
          <a:ea typeface="+mn-ea"/>
          <a:cs typeface="+mn-cs"/>
        </a:defRPr>
      </a:lvl6pPr>
      <a:lvl7pPr marL="10865665" indent="-835822" algn="l" defTabSz="3343281" rtl="0" eaLnBrk="1" latinLnBrk="0" hangingPunct="1">
        <a:lnSpc>
          <a:spcPct val="90000"/>
        </a:lnSpc>
        <a:spcBef>
          <a:spcPts val="1828"/>
        </a:spcBef>
        <a:buFont typeface="Arial" panose="020B0604020202020204" pitchFamily="34" charset="0"/>
        <a:buChar char="•"/>
        <a:defRPr sz="6580" kern="1200">
          <a:solidFill>
            <a:schemeClr val="tx1"/>
          </a:solidFill>
          <a:latin typeface="+mn-lt"/>
          <a:ea typeface="+mn-ea"/>
          <a:cs typeface="+mn-cs"/>
        </a:defRPr>
      </a:lvl7pPr>
      <a:lvl8pPr marL="12537303" indent="-835822" algn="l" defTabSz="3343281" rtl="0" eaLnBrk="1" latinLnBrk="0" hangingPunct="1">
        <a:lnSpc>
          <a:spcPct val="90000"/>
        </a:lnSpc>
        <a:spcBef>
          <a:spcPts val="1828"/>
        </a:spcBef>
        <a:buFont typeface="Arial" panose="020B0604020202020204" pitchFamily="34" charset="0"/>
        <a:buChar char="•"/>
        <a:defRPr sz="6580" kern="1200">
          <a:solidFill>
            <a:schemeClr val="tx1"/>
          </a:solidFill>
          <a:latin typeface="+mn-lt"/>
          <a:ea typeface="+mn-ea"/>
          <a:cs typeface="+mn-cs"/>
        </a:defRPr>
      </a:lvl8pPr>
      <a:lvl9pPr marL="14208947" indent="-835822" algn="l" defTabSz="3343281" rtl="0" eaLnBrk="1" latinLnBrk="0" hangingPunct="1">
        <a:lnSpc>
          <a:spcPct val="90000"/>
        </a:lnSpc>
        <a:spcBef>
          <a:spcPts val="1828"/>
        </a:spcBef>
        <a:buFont typeface="Arial" panose="020B0604020202020204" pitchFamily="34" charset="0"/>
        <a:buChar char="•"/>
        <a:defRPr sz="6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1pPr>
      <a:lvl2pPr marL="1671639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2pPr>
      <a:lvl3pPr marL="3343281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3pPr>
      <a:lvl4pPr marL="5014923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4pPr>
      <a:lvl5pPr marL="6686564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5pPr>
      <a:lvl6pPr marL="8358202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41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7pPr>
      <a:lvl8pPr marL="11701485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8pPr>
      <a:lvl9pPr marL="13373124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4">
            <a:extLst>
              <a:ext uri="{FF2B5EF4-FFF2-40B4-BE49-F238E27FC236}">
                <a16:creationId xmlns:a16="http://schemas.microsoft.com/office/drawing/2014/main" id="{5DB06D23-CACC-FE39-D579-D5B7408D9F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0344" r="10344"/>
          <a:stretch/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72492F-7428-EFB2-A1B6-E10AD6C78686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5714900" y="3073138"/>
            <a:ext cx="4899085" cy="2406174"/>
          </a:xfrm>
        </p:spPr>
        <p:txBody>
          <a:bodyPr/>
          <a:lstStyle/>
          <a:p>
            <a:pPr algn="ctr"/>
            <a:r>
              <a:rPr lang="en-US" dirty="0"/>
              <a:t>COMBATING ONLINE HATE SPEECH BY ENGAGING ONLINE MEDIA </a:t>
            </a:r>
          </a:p>
        </p:txBody>
      </p:sp>
      <p:sp>
        <p:nvSpPr>
          <p:cNvPr id="111" name="Text Placeholder 7">
            <a:extLst>
              <a:ext uri="{FF2B5EF4-FFF2-40B4-BE49-F238E27FC236}">
                <a16:creationId xmlns:a16="http://schemas.microsoft.com/office/drawing/2014/main" id="{DBD16449-BE83-4DF2-AA44-E9DF81C2EF06}"/>
              </a:ext>
            </a:extLst>
          </p:cNvPr>
          <p:cNvSpPr txBox="1">
            <a:spLocks/>
          </p:cNvSpPr>
          <p:nvPr/>
        </p:nvSpPr>
        <p:spPr>
          <a:xfrm rot="16200000">
            <a:off x="-775857" y="4471426"/>
            <a:ext cx="3711096" cy="596287"/>
          </a:xfrm>
          <a:prstGeom prst="rect">
            <a:avLst/>
          </a:prstGeom>
          <a:solidFill>
            <a:srgbClr val="198AB1"/>
          </a:solidFill>
        </p:spPr>
        <p:txBody>
          <a:bodyPr anchor="ctr">
            <a:noAutofit/>
          </a:bodyPr>
          <a:lstStyle>
            <a:lvl1pPr marL="20638" indent="-20638" algn="ctr" defTabSz="2073036" rtl="0" eaLnBrk="1" latinLnBrk="0" hangingPunct="1">
              <a:lnSpc>
                <a:spcPts val="3447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2970213" algn="l"/>
                <a:tab pos="3055938" algn="l"/>
              </a:tabLst>
              <a:defRPr sz="3175" b="1" i="0" kern="120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9818" indent="0" algn="l" defTabSz="2073036" rtl="0" eaLnBrk="1" latinLnBrk="0" hangingPunct="1">
              <a:lnSpc>
                <a:spcPct val="100000"/>
              </a:lnSpc>
              <a:spcBef>
                <a:spcPts val="1133"/>
              </a:spcBef>
              <a:buFont typeface="Arial" panose="020B0604020202020204" pitchFamily="34" charset="0"/>
              <a:buNone/>
              <a:defRPr sz="2962" kern="1200">
                <a:solidFill>
                  <a:srgbClr val="011E3B"/>
                </a:solidFill>
                <a:latin typeface="Montserrat" pitchFamily="2" charset="77"/>
                <a:ea typeface="+mn-ea"/>
                <a:cs typeface="Poppins" pitchFamily="2" charset="77"/>
              </a:defRPr>
            </a:lvl2pPr>
            <a:lvl3pPr marL="699636" indent="0" algn="l" defTabSz="2073036" rtl="0" eaLnBrk="1" latinLnBrk="0" hangingPunct="1">
              <a:lnSpc>
                <a:spcPct val="100000"/>
              </a:lnSpc>
              <a:spcBef>
                <a:spcPts val="1133"/>
              </a:spcBef>
              <a:buFont typeface="Arial" panose="020B0604020202020204" pitchFamily="34" charset="0"/>
              <a:buNone/>
              <a:defRPr sz="2962" kern="1200">
                <a:solidFill>
                  <a:srgbClr val="011E3B"/>
                </a:solidFill>
                <a:latin typeface="Montserrat" pitchFamily="2" charset="77"/>
                <a:ea typeface="+mn-ea"/>
                <a:cs typeface="Poppins" pitchFamily="2" charset="77"/>
              </a:defRPr>
            </a:lvl3pPr>
            <a:lvl4pPr marL="1049454" indent="0" algn="l" defTabSz="2073036" rtl="0" eaLnBrk="1" latinLnBrk="0" hangingPunct="1">
              <a:lnSpc>
                <a:spcPct val="100000"/>
              </a:lnSpc>
              <a:spcBef>
                <a:spcPts val="1133"/>
              </a:spcBef>
              <a:buFont typeface="Arial" panose="020B0604020202020204" pitchFamily="34" charset="0"/>
              <a:buNone/>
              <a:defRPr sz="2962" kern="1200">
                <a:solidFill>
                  <a:srgbClr val="011E3B"/>
                </a:solidFill>
                <a:latin typeface="Montserrat" pitchFamily="2" charset="77"/>
                <a:ea typeface="+mn-ea"/>
                <a:cs typeface="Poppins" pitchFamily="2" charset="77"/>
              </a:defRPr>
            </a:lvl4pPr>
            <a:lvl5pPr marL="1399273" indent="0" algn="l" defTabSz="2073036" rtl="0" eaLnBrk="1" latinLnBrk="0" hangingPunct="1">
              <a:lnSpc>
                <a:spcPct val="100000"/>
              </a:lnSpc>
              <a:spcBef>
                <a:spcPts val="1133"/>
              </a:spcBef>
              <a:buFont typeface="Arial" panose="020B0604020202020204" pitchFamily="34" charset="0"/>
              <a:buNone/>
              <a:defRPr sz="2962" kern="1200">
                <a:solidFill>
                  <a:srgbClr val="011E3B"/>
                </a:solidFill>
                <a:latin typeface="Montserrat" pitchFamily="2" charset="77"/>
                <a:ea typeface="+mn-ea"/>
                <a:cs typeface="Poppins" pitchFamily="2" charset="77"/>
              </a:defRPr>
            </a:lvl5pPr>
            <a:lvl6pPr marL="5700853" indent="-518260" algn="l" defTabSz="2073036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37372" indent="-518260" algn="l" defTabSz="2073036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73889" indent="-518260" algn="l" defTabSz="2073036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10411" indent="-518260" algn="l" defTabSz="2073036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600" b="0" dirty="0"/>
              <a:t>www.memory-makers</a:t>
            </a:r>
            <a:r>
              <a:rPr lang="en-US" sz="2600" dirty="0"/>
              <a:t>.</a:t>
            </a:r>
            <a:r>
              <a:rPr lang="en-US" sz="2600" b="0" dirty="0"/>
              <a:t>eu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5E2C01A-6933-48E9-9B2A-732249CB462C}"/>
              </a:ext>
            </a:extLst>
          </p:cNvPr>
          <p:cNvSpPr/>
          <p:nvPr/>
        </p:nvSpPr>
        <p:spPr>
          <a:xfrm>
            <a:off x="0" y="1897468"/>
            <a:ext cx="895932" cy="895932"/>
          </a:xfrm>
          <a:prstGeom prst="ellipse">
            <a:avLst/>
          </a:prstGeom>
          <a:solidFill>
            <a:srgbClr val="4DBD98">
              <a:alpha val="7984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aphic 4">
            <a:extLst>
              <a:ext uri="{FF2B5EF4-FFF2-40B4-BE49-F238E27FC236}">
                <a16:creationId xmlns:a16="http://schemas.microsoft.com/office/drawing/2014/main" id="{0BB50296-84E4-879D-2A0F-0C6CE90FD665}"/>
              </a:ext>
            </a:extLst>
          </p:cNvPr>
          <p:cNvGrpSpPr/>
          <p:nvPr/>
        </p:nvGrpSpPr>
        <p:grpSpPr>
          <a:xfrm>
            <a:off x="10641177" y="3499946"/>
            <a:ext cx="2641612" cy="2639151"/>
            <a:chOff x="1782854" y="3591929"/>
            <a:chExt cx="742307" cy="741615"/>
          </a:xfrm>
          <a:solidFill>
            <a:srgbClr val="FFD168">
              <a:alpha val="62000"/>
            </a:srgbClr>
          </a:solidFill>
        </p:grpSpPr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36E8909-2A08-CA3B-CC80-445331738AC1}"/>
                </a:ext>
              </a:extLst>
            </p:cNvPr>
            <p:cNvSpPr/>
            <p:nvPr/>
          </p:nvSpPr>
          <p:spPr>
            <a:xfrm>
              <a:off x="1834161" y="3663910"/>
              <a:ext cx="98246" cy="107970"/>
            </a:xfrm>
            <a:custGeom>
              <a:avLst/>
              <a:gdLst>
                <a:gd name="connsiteX0" fmla="*/ 0 w 98246"/>
                <a:gd name="connsiteY0" fmla="*/ 107970 h 107970"/>
                <a:gd name="connsiteX1" fmla="*/ 98247 w 98246"/>
                <a:gd name="connsiteY1" fmla="*/ 0 h 107970"/>
                <a:gd name="connsiteX2" fmla="*/ 0 w 98246"/>
                <a:gd name="connsiteY2" fmla="*/ 107970 h 10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46" h="107970">
                  <a:moveTo>
                    <a:pt x="0" y="107970"/>
                  </a:moveTo>
                  <a:lnTo>
                    <a:pt x="98247" y="0"/>
                  </a:lnTo>
                  <a:cubicBezTo>
                    <a:pt x="58948" y="29446"/>
                    <a:pt x="25107" y="65982"/>
                    <a:pt x="0" y="10797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5A56429A-07E3-1131-DE7F-E010E2DE02E8}"/>
                </a:ext>
              </a:extLst>
            </p:cNvPr>
            <p:cNvSpPr/>
            <p:nvPr/>
          </p:nvSpPr>
          <p:spPr>
            <a:xfrm>
              <a:off x="1795954" y="3616468"/>
              <a:ext cx="223238" cy="245932"/>
            </a:xfrm>
            <a:custGeom>
              <a:avLst/>
              <a:gdLst>
                <a:gd name="connsiteX0" fmla="*/ 183394 w 223238"/>
                <a:gd name="connsiteY0" fmla="*/ 18540 h 245932"/>
                <a:gd name="connsiteX1" fmla="*/ 14737 w 223238"/>
                <a:gd name="connsiteY1" fmla="*/ 203944 h 245932"/>
                <a:gd name="connsiteX2" fmla="*/ 0 w 223238"/>
                <a:gd name="connsiteY2" fmla="*/ 245933 h 245932"/>
                <a:gd name="connsiteX3" fmla="*/ 223238 w 223238"/>
                <a:gd name="connsiteY3" fmla="*/ 0 h 245932"/>
                <a:gd name="connsiteX4" fmla="*/ 183394 w 223238"/>
                <a:gd name="connsiteY4" fmla="*/ 18540 h 24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38" h="245932">
                  <a:moveTo>
                    <a:pt x="183394" y="18540"/>
                  </a:moveTo>
                  <a:lnTo>
                    <a:pt x="14737" y="203944"/>
                  </a:lnTo>
                  <a:cubicBezTo>
                    <a:pt x="9279" y="217577"/>
                    <a:pt x="4367" y="231209"/>
                    <a:pt x="0" y="245933"/>
                  </a:cubicBezTo>
                  <a:lnTo>
                    <a:pt x="223238" y="0"/>
                  </a:lnTo>
                  <a:cubicBezTo>
                    <a:pt x="210139" y="5453"/>
                    <a:pt x="196493" y="11451"/>
                    <a:pt x="183394" y="1854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2BD73D52-69BA-D6E2-F1B0-87062318047D}"/>
                </a:ext>
              </a:extLst>
            </p:cNvPr>
            <p:cNvSpPr/>
            <p:nvPr/>
          </p:nvSpPr>
          <p:spPr>
            <a:xfrm>
              <a:off x="1782854" y="3599018"/>
              <a:ext cx="295285" cy="325547"/>
            </a:xfrm>
            <a:custGeom>
              <a:avLst/>
              <a:gdLst>
                <a:gd name="connsiteX0" fmla="*/ 265266 w 295285"/>
                <a:gd name="connsiteY0" fmla="*/ 8180 h 325547"/>
                <a:gd name="connsiteX1" fmla="*/ 4912 w 295285"/>
                <a:gd name="connsiteY1" fmla="*/ 294465 h 325547"/>
                <a:gd name="connsiteX2" fmla="*/ 0 w 295285"/>
                <a:gd name="connsiteY2" fmla="*/ 325548 h 325547"/>
                <a:gd name="connsiteX3" fmla="*/ 295286 w 295285"/>
                <a:gd name="connsiteY3" fmla="*/ 0 h 325547"/>
                <a:gd name="connsiteX4" fmla="*/ 265266 w 295285"/>
                <a:gd name="connsiteY4" fmla="*/ 8180 h 32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85" h="325547">
                  <a:moveTo>
                    <a:pt x="265266" y="8180"/>
                  </a:moveTo>
                  <a:lnTo>
                    <a:pt x="4912" y="294465"/>
                  </a:lnTo>
                  <a:cubicBezTo>
                    <a:pt x="2729" y="304826"/>
                    <a:pt x="1092" y="315187"/>
                    <a:pt x="0" y="325548"/>
                  </a:cubicBezTo>
                  <a:lnTo>
                    <a:pt x="295286" y="0"/>
                  </a:lnTo>
                  <a:cubicBezTo>
                    <a:pt x="285461" y="2727"/>
                    <a:pt x="275636" y="5453"/>
                    <a:pt x="265266" y="818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B64C9358-C42E-357E-564A-78AA013C4AF2}"/>
                </a:ext>
              </a:extLst>
            </p:cNvPr>
            <p:cNvSpPr/>
            <p:nvPr/>
          </p:nvSpPr>
          <p:spPr>
            <a:xfrm>
              <a:off x="1782854" y="3592475"/>
              <a:ext cx="346592" cy="382259"/>
            </a:xfrm>
            <a:custGeom>
              <a:avLst/>
              <a:gdLst>
                <a:gd name="connsiteX0" fmla="*/ 320393 w 346592"/>
                <a:gd name="connsiteY0" fmla="*/ 2727 h 382259"/>
                <a:gd name="connsiteX1" fmla="*/ 546 w 346592"/>
                <a:gd name="connsiteY1" fmla="*/ 355540 h 382259"/>
                <a:gd name="connsiteX2" fmla="*/ 0 w 346592"/>
                <a:gd name="connsiteY2" fmla="*/ 370808 h 382259"/>
                <a:gd name="connsiteX3" fmla="*/ 546 w 346592"/>
                <a:gd name="connsiteY3" fmla="*/ 382260 h 382259"/>
                <a:gd name="connsiteX4" fmla="*/ 346592 w 346592"/>
                <a:gd name="connsiteY4" fmla="*/ 0 h 382259"/>
                <a:gd name="connsiteX5" fmla="*/ 320393 w 346592"/>
                <a:gd name="connsiteY5" fmla="*/ 2727 h 38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592" h="382259">
                  <a:moveTo>
                    <a:pt x="320393" y="2727"/>
                  </a:moveTo>
                  <a:lnTo>
                    <a:pt x="546" y="355540"/>
                  </a:lnTo>
                  <a:cubicBezTo>
                    <a:pt x="546" y="360447"/>
                    <a:pt x="0" y="365355"/>
                    <a:pt x="0" y="370808"/>
                  </a:cubicBezTo>
                  <a:cubicBezTo>
                    <a:pt x="0" y="374625"/>
                    <a:pt x="0" y="378442"/>
                    <a:pt x="546" y="382260"/>
                  </a:cubicBezTo>
                  <a:lnTo>
                    <a:pt x="346592" y="0"/>
                  </a:lnTo>
                  <a:cubicBezTo>
                    <a:pt x="337859" y="546"/>
                    <a:pt x="329126" y="1091"/>
                    <a:pt x="320393" y="2727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0B25656A-D8AA-5D1A-B3F8-9E29D2A2E89D}"/>
                </a:ext>
              </a:extLst>
            </p:cNvPr>
            <p:cNvSpPr/>
            <p:nvPr/>
          </p:nvSpPr>
          <p:spPr>
            <a:xfrm>
              <a:off x="1782854" y="3591929"/>
              <a:ext cx="390257" cy="425883"/>
            </a:xfrm>
            <a:custGeom>
              <a:avLst/>
              <a:gdLst>
                <a:gd name="connsiteX0" fmla="*/ 370608 w 390257"/>
                <a:gd name="connsiteY0" fmla="*/ 0 h 425883"/>
                <a:gd name="connsiteX1" fmla="*/ 366787 w 390257"/>
                <a:gd name="connsiteY1" fmla="*/ 0 h 425883"/>
                <a:gd name="connsiteX2" fmla="*/ 0 w 390257"/>
                <a:gd name="connsiteY2" fmla="*/ 402436 h 425883"/>
                <a:gd name="connsiteX3" fmla="*/ 2729 w 390257"/>
                <a:gd name="connsiteY3" fmla="*/ 425884 h 425883"/>
                <a:gd name="connsiteX4" fmla="*/ 390257 w 390257"/>
                <a:gd name="connsiteY4" fmla="*/ 545 h 425883"/>
                <a:gd name="connsiteX5" fmla="*/ 370608 w 390257"/>
                <a:gd name="connsiteY5" fmla="*/ 0 h 4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5883">
                  <a:moveTo>
                    <a:pt x="370608" y="0"/>
                  </a:moveTo>
                  <a:cubicBezTo>
                    <a:pt x="369517" y="0"/>
                    <a:pt x="368425" y="0"/>
                    <a:pt x="366787" y="0"/>
                  </a:cubicBezTo>
                  <a:lnTo>
                    <a:pt x="0" y="402436"/>
                  </a:lnTo>
                  <a:cubicBezTo>
                    <a:pt x="546" y="410070"/>
                    <a:pt x="1637" y="418250"/>
                    <a:pt x="2729" y="425884"/>
                  </a:cubicBezTo>
                  <a:lnTo>
                    <a:pt x="390257" y="545"/>
                  </a:lnTo>
                  <a:cubicBezTo>
                    <a:pt x="383708" y="0"/>
                    <a:pt x="377158" y="0"/>
                    <a:pt x="37060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A71C29F-2CDE-837F-9618-2E7909608A99}"/>
                </a:ext>
              </a:extLst>
            </p:cNvPr>
            <p:cNvSpPr/>
            <p:nvPr/>
          </p:nvSpPr>
          <p:spPr>
            <a:xfrm>
              <a:off x="1788858" y="3594110"/>
              <a:ext cx="424097" cy="463509"/>
            </a:xfrm>
            <a:custGeom>
              <a:avLst/>
              <a:gdLst>
                <a:gd name="connsiteX0" fmla="*/ 402811 w 424097"/>
                <a:gd name="connsiteY0" fmla="*/ 0 h 463509"/>
                <a:gd name="connsiteX1" fmla="*/ 0 w 424097"/>
                <a:gd name="connsiteY1" fmla="*/ 442243 h 463509"/>
                <a:gd name="connsiteX2" fmla="*/ 4912 w 424097"/>
                <a:gd name="connsiteY2" fmla="*/ 463510 h 463509"/>
                <a:gd name="connsiteX3" fmla="*/ 424098 w 424097"/>
                <a:gd name="connsiteY3" fmla="*/ 3272 h 463509"/>
                <a:gd name="connsiteX4" fmla="*/ 402811 w 424097"/>
                <a:gd name="connsiteY4" fmla="*/ 0 h 46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97" h="463509">
                  <a:moveTo>
                    <a:pt x="402811" y="0"/>
                  </a:moveTo>
                  <a:lnTo>
                    <a:pt x="0" y="442243"/>
                  </a:lnTo>
                  <a:cubicBezTo>
                    <a:pt x="1092" y="449332"/>
                    <a:pt x="3275" y="456421"/>
                    <a:pt x="4912" y="463510"/>
                  </a:cubicBezTo>
                  <a:lnTo>
                    <a:pt x="424098" y="3272"/>
                  </a:lnTo>
                  <a:cubicBezTo>
                    <a:pt x="417002" y="1636"/>
                    <a:pt x="409907" y="546"/>
                    <a:pt x="40281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DCBC4AF-C98B-BE3A-ADB8-EF19553C2305}"/>
                </a:ext>
              </a:extLst>
            </p:cNvPr>
            <p:cNvSpPr/>
            <p:nvPr/>
          </p:nvSpPr>
          <p:spPr>
            <a:xfrm>
              <a:off x="1799775" y="3599563"/>
              <a:ext cx="448659" cy="494047"/>
            </a:xfrm>
            <a:custGeom>
              <a:avLst/>
              <a:gdLst>
                <a:gd name="connsiteX0" fmla="*/ 429556 w 448659"/>
                <a:gd name="connsiteY0" fmla="*/ 0 h 494047"/>
                <a:gd name="connsiteX1" fmla="*/ 0 w 448659"/>
                <a:gd name="connsiteY1" fmla="*/ 474962 h 494047"/>
                <a:gd name="connsiteX2" fmla="*/ 6550 w 448659"/>
                <a:gd name="connsiteY2" fmla="*/ 494047 h 494047"/>
                <a:gd name="connsiteX3" fmla="*/ 448660 w 448659"/>
                <a:gd name="connsiteY3" fmla="*/ 4908 h 494047"/>
                <a:gd name="connsiteX4" fmla="*/ 429556 w 448659"/>
                <a:gd name="connsiteY4" fmla="*/ 0 h 49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59" h="494047">
                  <a:moveTo>
                    <a:pt x="429556" y="0"/>
                  </a:moveTo>
                  <a:lnTo>
                    <a:pt x="0" y="474962"/>
                  </a:lnTo>
                  <a:cubicBezTo>
                    <a:pt x="2183" y="481505"/>
                    <a:pt x="3821" y="487504"/>
                    <a:pt x="6550" y="494047"/>
                  </a:cubicBezTo>
                  <a:lnTo>
                    <a:pt x="448660" y="4908"/>
                  </a:lnTo>
                  <a:cubicBezTo>
                    <a:pt x="442656" y="3272"/>
                    <a:pt x="436106" y="1636"/>
                    <a:pt x="42955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ED1CDC64-E149-0861-9591-7864760E23FD}"/>
                </a:ext>
              </a:extLst>
            </p:cNvPr>
            <p:cNvSpPr/>
            <p:nvPr/>
          </p:nvSpPr>
          <p:spPr>
            <a:xfrm>
              <a:off x="1811237" y="3609379"/>
              <a:ext cx="471583" cy="516404"/>
            </a:xfrm>
            <a:custGeom>
              <a:avLst/>
              <a:gdLst>
                <a:gd name="connsiteX0" fmla="*/ 453572 w 471583"/>
                <a:gd name="connsiteY0" fmla="*/ 0 h 516404"/>
                <a:gd name="connsiteX1" fmla="*/ 0 w 471583"/>
                <a:gd name="connsiteY1" fmla="*/ 498955 h 516404"/>
                <a:gd name="connsiteX2" fmla="*/ 8187 w 471583"/>
                <a:gd name="connsiteY2" fmla="*/ 516404 h 516404"/>
                <a:gd name="connsiteX3" fmla="*/ 471584 w 471583"/>
                <a:gd name="connsiteY3" fmla="*/ 5998 h 516404"/>
                <a:gd name="connsiteX4" fmla="*/ 453572 w 471583"/>
                <a:gd name="connsiteY4" fmla="*/ 0 h 51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6404">
                  <a:moveTo>
                    <a:pt x="453572" y="0"/>
                  </a:moveTo>
                  <a:lnTo>
                    <a:pt x="0" y="498955"/>
                  </a:lnTo>
                  <a:cubicBezTo>
                    <a:pt x="2183" y="504953"/>
                    <a:pt x="5458" y="510951"/>
                    <a:pt x="8187" y="516404"/>
                  </a:cubicBezTo>
                  <a:lnTo>
                    <a:pt x="471584" y="5998"/>
                  </a:lnTo>
                  <a:cubicBezTo>
                    <a:pt x="465580" y="3817"/>
                    <a:pt x="459576" y="1636"/>
                    <a:pt x="45357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4D766A0B-195D-7AF4-599D-77EEC55FBC0C}"/>
                </a:ext>
              </a:extLst>
            </p:cNvPr>
            <p:cNvSpPr/>
            <p:nvPr/>
          </p:nvSpPr>
          <p:spPr>
            <a:xfrm>
              <a:off x="1826520" y="3620285"/>
              <a:ext cx="488504" cy="535490"/>
            </a:xfrm>
            <a:custGeom>
              <a:avLst/>
              <a:gdLst>
                <a:gd name="connsiteX0" fmla="*/ 472130 w 488504"/>
                <a:gd name="connsiteY0" fmla="*/ 0 h 535490"/>
                <a:gd name="connsiteX1" fmla="*/ 0 w 488504"/>
                <a:gd name="connsiteY1" fmla="*/ 519131 h 535490"/>
                <a:gd name="connsiteX2" fmla="*/ 9279 w 488504"/>
                <a:gd name="connsiteY2" fmla="*/ 535490 h 535490"/>
                <a:gd name="connsiteX3" fmla="*/ 488504 w 488504"/>
                <a:gd name="connsiteY3" fmla="*/ 7634 h 535490"/>
                <a:gd name="connsiteX4" fmla="*/ 472130 w 488504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504" h="535490">
                  <a:moveTo>
                    <a:pt x="472130" y="0"/>
                  </a:moveTo>
                  <a:lnTo>
                    <a:pt x="0" y="519131"/>
                  </a:lnTo>
                  <a:cubicBezTo>
                    <a:pt x="2729" y="524584"/>
                    <a:pt x="6004" y="530037"/>
                    <a:pt x="9279" y="535490"/>
                  </a:cubicBezTo>
                  <a:lnTo>
                    <a:pt x="488504" y="7634"/>
                  </a:lnTo>
                  <a:cubicBezTo>
                    <a:pt x="483592" y="4908"/>
                    <a:pt x="477588" y="2727"/>
                    <a:pt x="47213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C8E8412E-AF4D-9567-AC6A-1E0B62B41C37}"/>
                </a:ext>
              </a:extLst>
            </p:cNvPr>
            <p:cNvSpPr/>
            <p:nvPr/>
          </p:nvSpPr>
          <p:spPr>
            <a:xfrm>
              <a:off x="1843440" y="3635554"/>
              <a:ext cx="501603" cy="546396"/>
            </a:xfrm>
            <a:custGeom>
              <a:avLst/>
              <a:gdLst>
                <a:gd name="connsiteX0" fmla="*/ 485775 w 501603"/>
                <a:gd name="connsiteY0" fmla="*/ 0 h 546396"/>
                <a:gd name="connsiteX1" fmla="*/ 0 w 501603"/>
                <a:gd name="connsiteY1" fmla="*/ 531673 h 546396"/>
                <a:gd name="connsiteX2" fmla="*/ 10370 w 501603"/>
                <a:gd name="connsiteY2" fmla="*/ 546397 h 546396"/>
                <a:gd name="connsiteX3" fmla="*/ 501604 w 501603"/>
                <a:gd name="connsiteY3" fmla="*/ 8725 h 546396"/>
                <a:gd name="connsiteX4" fmla="*/ 485775 w 501603"/>
                <a:gd name="connsiteY4" fmla="*/ 0 h 54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603" h="546396">
                  <a:moveTo>
                    <a:pt x="485775" y="0"/>
                  </a:moveTo>
                  <a:lnTo>
                    <a:pt x="0" y="531673"/>
                  </a:lnTo>
                  <a:cubicBezTo>
                    <a:pt x="3275" y="536581"/>
                    <a:pt x="7096" y="542034"/>
                    <a:pt x="10370" y="546397"/>
                  </a:cubicBezTo>
                  <a:lnTo>
                    <a:pt x="501604" y="8725"/>
                  </a:lnTo>
                  <a:cubicBezTo>
                    <a:pt x="496146" y="5998"/>
                    <a:pt x="491233" y="2727"/>
                    <a:pt x="485775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AABED314-531A-0151-F2CE-93D898AEDDB9}"/>
                </a:ext>
              </a:extLst>
            </p:cNvPr>
            <p:cNvSpPr/>
            <p:nvPr/>
          </p:nvSpPr>
          <p:spPr>
            <a:xfrm>
              <a:off x="1864727" y="3652458"/>
              <a:ext cx="507607" cy="556211"/>
            </a:xfrm>
            <a:custGeom>
              <a:avLst/>
              <a:gdLst>
                <a:gd name="connsiteX0" fmla="*/ 492871 w 507607"/>
                <a:gd name="connsiteY0" fmla="*/ 0 h 556211"/>
                <a:gd name="connsiteX1" fmla="*/ 0 w 507607"/>
                <a:gd name="connsiteY1" fmla="*/ 542579 h 556211"/>
                <a:gd name="connsiteX2" fmla="*/ 11462 w 507607"/>
                <a:gd name="connsiteY2" fmla="*/ 556212 h 556211"/>
                <a:gd name="connsiteX3" fmla="*/ 507608 w 507607"/>
                <a:gd name="connsiteY3" fmla="*/ 9815 h 556211"/>
                <a:gd name="connsiteX4" fmla="*/ 492871 w 507607"/>
                <a:gd name="connsiteY4" fmla="*/ 0 h 55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211">
                  <a:moveTo>
                    <a:pt x="492871" y="0"/>
                  </a:moveTo>
                  <a:lnTo>
                    <a:pt x="0" y="542579"/>
                  </a:lnTo>
                  <a:cubicBezTo>
                    <a:pt x="3821" y="546942"/>
                    <a:pt x="7641" y="551850"/>
                    <a:pt x="11462" y="556212"/>
                  </a:cubicBezTo>
                  <a:lnTo>
                    <a:pt x="507608" y="9815"/>
                  </a:lnTo>
                  <a:cubicBezTo>
                    <a:pt x="502695" y="6544"/>
                    <a:pt x="497783" y="3272"/>
                    <a:pt x="49287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26155C32-8DC9-70EB-5038-ECEC4B6E5207}"/>
                </a:ext>
              </a:extLst>
            </p:cNvPr>
            <p:cNvSpPr/>
            <p:nvPr/>
          </p:nvSpPr>
          <p:spPr>
            <a:xfrm>
              <a:off x="1885468" y="3671544"/>
              <a:ext cx="511428" cy="560029"/>
            </a:xfrm>
            <a:custGeom>
              <a:avLst/>
              <a:gdLst>
                <a:gd name="connsiteX0" fmla="*/ 497237 w 511428"/>
                <a:gd name="connsiteY0" fmla="*/ 0 h 560029"/>
                <a:gd name="connsiteX1" fmla="*/ 0 w 511428"/>
                <a:gd name="connsiteY1" fmla="*/ 547487 h 560029"/>
                <a:gd name="connsiteX2" fmla="*/ 12554 w 511428"/>
                <a:gd name="connsiteY2" fmla="*/ 560029 h 560029"/>
                <a:gd name="connsiteX3" fmla="*/ 511428 w 511428"/>
                <a:gd name="connsiteY3" fmla="*/ 11452 h 560029"/>
                <a:gd name="connsiteX4" fmla="*/ 497237 w 511428"/>
                <a:gd name="connsiteY4" fmla="*/ 0 h 56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428" h="560029">
                  <a:moveTo>
                    <a:pt x="497237" y="0"/>
                  </a:moveTo>
                  <a:lnTo>
                    <a:pt x="0" y="547487"/>
                  </a:lnTo>
                  <a:cubicBezTo>
                    <a:pt x="3821" y="551304"/>
                    <a:pt x="8187" y="556212"/>
                    <a:pt x="12554" y="560029"/>
                  </a:cubicBezTo>
                  <a:lnTo>
                    <a:pt x="511428" y="11452"/>
                  </a:lnTo>
                  <a:cubicBezTo>
                    <a:pt x="506516" y="7089"/>
                    <a:pt x="502149" y="3817"/>
                    <a:pt x="497237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A38C16D0-1F21-375A-FD18-B3E202CB90FF}"/>
                </a:ext>
              </a:extLst>
            </p:cNvPr>
            <p:cNvSpPr/>
            <p:nvPr/>
          </p:nvSpPr>
          <p:spPr>
            <a:xfrm>
              <a:off x="1907846" y="3692265"/>
              <a:ext cx="510882" cy="562210"/>
            </a:xfrm>
            <a:custGeom>
              <a:avLst/>
              <a:gdLst>
                <a:gd name="connsiteX0" fmla="*/ 499420 w 510882"/>
                <a:gd name="connsiteY0" fmla="*/ 0 h 562210"/>
                <a:gd name="connsiteX1" fmla="*/ 0 w 510882"/>
                <a:gd name="connsiteY1" fmla="*/ 550759 h 562210"/>
                <a:gd name="connsiteX2" fmla="*/ 13100 w 510882"/>
                <a:gd name="connsiteY2" fmla="*/ 562211 h 562210"/>
                <a:gd name="connsiteX3" fmla="*/ 510883 w 510882"/>
                <a:gd name="connsiteY3" fmla="*/ 13087 h 562210"/>
                <a:gd name="connsiteX4" fmla="*/ 499420 w 510882"/>
                <a:gd name="connsiteY4" fmla="*/ 0 h 56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882" h="562210">
                  <a:moveTo>
                    <a:pt x="499420" y="0"/>
                  </a:moveTo>
                  <a:lnTo>
                    <a:pt x="0" y="550759"/>
                  </a:lnTo>
                  <a:cubicBezTo>
                    <a:pt x="4367" y="554576"/>
                    <a:pt x="8733" y="558393"/>
                    <a:pt x="13100" y="562211"/>
                  </a:cubicBezTo>
                  <a:lnTo>
                    <a:pt x="510883" y="13087"/>
                  </a:lnTo>
                  <a:cubicBezTo>
                    <a:pt x="508153" y="8180"/>
                    <a:pt x="503241" y="4363"/>
                    <a:pt x="49942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F6298B11-7F03-9C16-6E4C-5118FE3E1380}"/>
                </a:ext>
              </a:extLst>
            </p:cNvPr>
            <p:cNvSpPr/>
            <p:nvPr/>
          </p:nvSpPr>
          <p:spPr>
            <a:xfrm>
              <a:off x="1934591" y="3716804"/>
              <a:ext cx="507607" cy="556757"/>
            </a:xfrm>
            <a:custGeom>
              <a:avLst/>
              <a:gdLst>
                <a:gd name="connsiteX0" fmla="*/ 495600 w 507607"/>
                <a:gd name="connsiteY0" fmla="*/ 0 h 556757"/>
                <a:gd name="connsiteX1" fmla="*/ 0 w 507607"/>
                <a:gd name="connsiteY1" fmla="*/ 546397 h 556757"/>
                <a:gd name="connsiteX2" fmla="*/ 14737 w 507607"/>
                <a:gd name="connsiteY2" fmla="*/ 556758 h 556757"/>
                <a:gd name="connsiteX3" fmla="*/ 507608 w 507607"/>
                <a:gd name="connsiteY3" fmla="*/ 13633 h 556757"/>
                <a:gd name="connsiteX4" fmla="*/ 495600 w 507607"/>
                <a:gd name="connsiteY4" fmla="*/ 0 h 55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757">
                  <a:moveTo>
                    <a:pt x="495600" y="0"/>
                  </a:moveTo>
                  <a:lnTo>
                    <a:pt x="0" y="546397"/>
                  </a:lnTo>
                  <a:cubicBezTo>
                    <a:pt x="4912" y="550214"/>
                    <a:pt x="9825" y="553485"/>
                    <a:pt x="14737" y="556758"/>
                  </a:cubicBezTo>
                  <a:lnTo>
                    <a:pt x="507608" y="13633"/>
                  </a:lnTo>
                  <a:cubicBezTo>
                    <a:pt x="503787" y="9270"/>
                    <a:pt x="499966" y="4363"/>
                    <a:pt x="49560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73ED07F1-ABA5-3795-3A2B-25D0D1B7367B}"/>
                </a:ext>
              </a:extLst>
            </p:cNvPr>
            <p:cNvSpPr/>
            <p:nvPr/>
          </p:nvSpPr>
          <p:spPr>
            <a:xfrm>
              <a:off x="1960790" y="3741343"/>
              <a:ext cx="499966" cy="548577"/>
            </a:xfrm>
            <a:custGeom>
              <a:avLst/>
              <a:gdLst>
                <a:gd name="connsiteX0" fmla="*/ 489596 w 499966"/>
                <a:gd name="connsiteY0" fmla="*/ 0 h 548577"/>
                <a:gd name="connsiteX1" fmla="*/ 0 w 499966"/>
                <a:gd name="connsiteY1" fmla="*/ 539853 h 548577"/>
                <a:gd name="connsiteX2" fmla="*/ 15829 w 499966"/>
                <a:gd name="connsiteY2" fmla="*/ 548578 h 548577"/>
                <a:gd name="connsiteX3" fmla="*/ 499966 w 499966"/>
                <a:gd name="connsiteY3" fmla="*/ 14723 h 548577"/>
                <a:gd name="connsiteX4" fmla="*/ 489596 w 499966"/>
                <a:gd name="connsiteY4" fmla="*/ 0 h 5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966" h="548577">
                  <a:moveTo>
                    <a:pt x="489596" y="0"/>
                  </a:moveTo>
                  <a:lnTo>
                    <a:pt x="0" y="539853"/>
                  </a:lnTo>
                  <a:cubicBezTo>
                    <a:pt x="5458" y="543125"/>
                    <a:pt x="10370" y="545851"/>
                    <a:pt x="15829" y="548578"/>
                  </a:cubicBezTo>
                  <a:lnTo>
                    <a:pt x="499966" y="14723"/>
                  </a:lnTo>
                  <a:cubicBezTo>
                    <a:pt x="496691" y="9816"/>
                    <a:pt x="493416" y="4908"/>
                    <a:pt x="48959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8436166D-676F-A5DD-BF6A-5B1B22320878}"/>
                </a:ext>
              </a:extLst>
            </p:cNvPr>
            <p:cNvSpPr/>
            <p:nvPr/>
          </p:nvSpPr>
          <p:spPr>
            <a:xfrm>
              <a:off x="1989172" y="3768063"/>
              <a:ext cx="490687" cy="535490"/>
            </a:xfrm>
            <a:custGeom>
              <a:avLst/>
              <a:gdLst>
                <a:gd name="connsiteX0" fmla="*/ 481409 w 490687"/>
                <a:gd name="connsiteY0" fmla="*/ 0 h 535490"/>
                <a:gd name="connsiteX1" fmla="*/ 0 w 490687"/>
                <a:gd name="connsiteY1" fmla="*/ 527856 h 535490"/>
                <a:gd name="connsiteX2" fmla="*/ 16920 w 490687"/>
                <a:gd name="connsiteY2" fmla="*/ 535490 h 535490"/>
                <a:gd name="connsiteX3" fmla="*/ 490687 w 490687"/>
                <a:gd name="connsiteY3" fmla="*/ 16359 h 535490"/>
                <a:gd name="connsiteX4" fmla="*/ 481409 w 490687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687" h="535490">
                  <a:moveTo>
                    <a:pt x="481409" y="0"/>
                  </a:moveTo>
                  <a:lnTo>
                    <a:pt x="0" y="527856"/>
                  </a:lnTo>
                  <a:cubicBezTo>
                    <a:pt x="5458" y="530583"/>
                    <a:pt x="10916" y="533309"/>
                    <a:pt x="16920" y="535490"/>
                  </a:cubicBezTo>
                  <a:lnTo>
                    <a:pt x="490687" y="16359"/>
                  </a:lnTo>
                  <a:cubicBezTo>
                    <a:pt x="487412" y="10361"/>
                    <a:pt x="484683" y="5453"/>
                    <a:pt x="48140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A5EF7F08-2BB3-E6DC-AD1E-24D8B8A16AEA}"/>
                </a:ext>
              </a:extLst>
            </p:cNvPr>
            <p:cNvSpPr/>
            <p:nvPr/>
          </p:nvSpPr>
          <p:spPr>
            <a:xfrm>
              <a:off x="2021375" y="3798600"/>
              <a:ext cx="471583" cy="518586"/>
            </a:xfrm>
            <a:custGeom>
              <a:avLst/>
              <a:gdLst>
                <a:gd name="connsiteX0" fmla="*/ 463942 w 471583"/>
                <a:gd name="connsiteY0" fmla="*/ 0 h 518586"/>
                <a:gd name="connsiteX1" fmla="*/ 0 w 471583"/>
                <a:gd name="connsiteY1" fmla="*/ 512042 h 518586"/>
                <a:gd name="connsiteX2" fmla="*/ 18012 w 471583"/>
                <a:gd name="connsiteY2" fmla="*/ 518586 h 518586"/>
                <a:gd name="connsiteX3" fmla="*/ 471584 w 471583"/>
                <a:gd name="connsiteY3" fmla="*/ 17450 h 518586"/>
                <a:gd name="connsiteX4" fmla="*/ 463942 w 471583"/>
                <a:gd name="connsiteY4" fmla="*/ 0 h 5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8586">
                  <a:moveTo>
                    <a:pt x="463942" y="0"/>
                  </a:moveTo>
                  <a:lnTo>
                    <a:pt x="0" y="512042"/>
                  </a:lnTo>
                  <a:cubicBezTo>
                    <a:pt x="6004" y="514224"/>
                    <a:pt x="12008" y="516405"/>
                    <a:pt x="18012" y="518586"/>
                  </a:cubicBezTo>
                  <a:lnTo>
                    <a:pt x="471584" y="17450"/>
                  </a:lnTo>
                  <a:cubicBezTo>
                    <a:pt x="469401" y="10906"/>
                    <a:pt x="467217" y="5453"/>
                    <a:pt x="46394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855FF95B-B167-B10E-AB01-FE53AAAD5606}"/>
                </a:ext>
              </a:extLst>
            </p:cNvPr>
            <p:cNvSpPr/>
            <p:nvPr/>
          </p:nvSpPr>
          <p:spPr>
            <a:xfrm>
              <a:off x="2055762" y="3830773"/>
              <a:ext cx="450842" cy="495683"/>
            </a:xfrm>
            <a:custGeom>
              <a:avLst/>
              <a:gdLst>
                <a:gd name="connsiteX0" fmla="*/ 444293 w 450842"/>
                <a:gd name="connsiteY0" fmla="*/ 0 h 495683"/>
                <a:gd name="connsiteX1" fmla="*/ 0 w 450842"/>
                <a:gd name="connsiteY1" fmla="*/ 490775 h 495683"/>
                <a:gd name="connsiteX2" fmla="*/ 19649 w 450842"/>
                <a:gd name="connsiteY2" fmla="*/ 495683 h 495683"/>
                <a:gd name="connsiteX3" fmla="*/ 450843 w 450842"/>
                <a:gd name="connsiteY3" fmla="*/ 19631 h 495683"/>
                <a:gd name="connsiteX4" fmla="*/ 444293 w 450842"/>
                <a:gd name="connsiteY4" fmla="*/ 0 h 49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42" h="495683">
                  <a:moveTo>
                    <a:pt x="444293" y="0"/>
                  </a:moveTo>
                  <a:lnTo>
                    <a:pt x="0" y="490775"/>
                  </a:lnTo>
                  <a:cubicBezTo>
                    <a:pt x="6550" y="492411"/>
                    <a:pt x="13100" y="494047"/>
                    <a:pt x="19649" y="495683"/>
                  </a:cubicBezTo>
                  <a:lnTo>
                    <a:pt x="450843" y="19631"/>
                  </a:lnTo>
                  <a:cubicBezTo>
                    <a:pt x="449205" y="12542"/>
                    <a:pt x="446476" y="5998"/>
                    <a:pt x="444293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E07B092A-7AC0-ABF7-C974-71CA20DDAB59}"/>
                </a:ext>
              </a:extLst>
            </p:cNvPr>
            <p:cNvSpPr/>
            <p:nvPr/>
          </p:nvSpPr>
          <p:spPr>
            <a:xfrm>
              <a:off x="2091785" y="3866218"/>
              <a:ext cx="424643" cy="465145"/>
            </a:xfrm>
            <a:custGeom>
              <a:avLst/>
              <a:gdLst>
                <a:gd name="connsiteX0" fmla="*/ 419731 w 424643"/>
                <a:gd name="connsiteY0" fmla="*/ 0 h 465145"/>
                <a:gd name="connsiteX1" fmla="*/ 0 w 424643"/>
                <a:gd name="connsiteY1" fmla="*/ 462419 h 465145"/>
                <a:gd name="connsiteX2" fmla="*/ 21287 w 424643"/>
                <a:gd name="connsiteY2" fmla="*/ 465146 h 465145"/>
                <a:gd name="connsiteX3" fmla="*/ 424644 w 424643"/>
                <a:gd name="connsiteY3" fmla="*/ 20176 h 465145"/>
                <a:gd name="connsiteX4" fmla="*/ 419731 w 424643"/>
                <a:gd name="connsiteY4" fmla="*/ 0 h 4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43" h="465145">
                  <a:moveTo>
                    <a:pt x="419731" y="0"/>
                  </a:moveTo>
                  <a:lnTo>
                    <a:pt x="0" y="462419"/>
                  </a:lnTo>
                  <a:cubicBezTo>
                    <a:pt x="7096" y="463510"/>
                    <a:pt x="14191" y="464601"/>
                    <a:pt x="21287" y="465146"/>
                  </a:cubicBezTo>
                  <a:lnTo>
                    <a:pt x="424644" y="20176"/>
                  </a:lnTo>
                  <a:cubicBezTo>
                    <a:pt x="423006" y="14178"/>
                    <a:pt x="421369" y="7089"/>
                    <a:pt x="41973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C00FA8EB-EB34-F686-A21D-E78E07017FF1}"/>
                </a:ext>
              </a:extLst>
            </p:cNvPr>
            <p:cNvSpPr/>
            <p:nvPr/>
          </p:nvSpPr>
          <p:spPr>
            <a:xfrm>
              <a:off x="2131630" y="3906025"/>
              <a:ext cx="390257" cy="427519"/>
            </a:xfrm>
            <a:custGeom>
              <a:avLst/>
              <a:gdLst>
                <a:gd name="connsiteX0" fmla="*/ 387528 w 390257"/>
                <a:gd name="connsiteY0" fmla="*/ 0 h 427519"/>
                <a:gd name="connsiteX1" fmla="*/ 0 w 390257"/>
                <a:gd name="connsiteY1" fmla="*/ 426974 h 427519"/>
                <a:gd name="connsiteX2" fmla="*/ 21287 w 390257"/>
                <a:gd name="connsiteY2" fmla="*/ 427520 h 427519"/>
                <a:gd name="connsiteX3" fmla="*/ 22924 w 390257"/>
                <a:gd name="connsiteY3" fmla="*/ 427520 h 427519"/>
                <a:gd name="connsiteX4" fmla="*/ 390257 w 390257"/>
                <a:gd name="connsiteY4" fmla="*/ 23448 h 427519"/>
                <a:gd name="connsiteX5" fmla="*/ 387528 w 390257"/>
                <a:gd name="connsiteY5" fmla="*/ 0 h 42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7519">
                  <a:moveTo>
                    <a:pt x="387528" y="0"/>
                  </a:moveTo>
                  <a:lnTo>
                    <a:pt x="0" y="426974"/>
                  </a:lnTo>
                  <a:cubicBezTo>
                    <a:pt x="7096" y="427520"/>
                    <a:pt x="14191" y="427520"/>
                    <a:pt x="21287" y="427520"/>
                  </a:cubicBezTo>
                  <a:cubicBezTo>
                    <a:pt x="21833" y="427520"/>
                    <a:pt x="22378" y="427520"/>
                    <a:pt x="22924" y="427520"/>
                  </a:cubicBezTo>
                  <a:lnTo>
                    <a:pt x="390257" y="23448"/>
                  </a:lnTo>
                  <a:cubicBezTo>
                    <a:pt x="389712" y="15268"/>
                    <a:pt x="388620" y="7634"/>
                    <a:pt x="38752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207C7807-FA48-C080-0F02-700435F812E7}"/>
                </a:ext>
              </a:extLst>
            </p:cNvPr>
            <p:cNvSpPr/>
            <p:nvPr/>
          </p:nvSpPr>
          <p:spPr>
            <a:xfrm>
              <a:off x="2174749" y="3949650"/>
              <a:ext cx="350413" cy="383895"/>
            </a:xfrm>
            <a:custGeom>
              <a:avLst/>
              <a:gdLst>
                <a:gd name="connsiteX0" fmla="*/ 350413 w 350413"/>
                <a:gd name="connsiteY0" fmla="*/ 13633 h 383895"/>
                <a:gd name="connsiteX1" fmla="*/ 349867 w 350413"/>
                <a:gd name="connsiteY1" fmla="*/ 0 h 383895"/>
                <a:gd name="connsiteX2" fmla="*/ 0 w 350413"/>
                <a:gd name="connsiteY2" fmla="*/ 383895 h 383895"/>
                <a:gd name="connsiteX3" fmla="*/ 26199 w 350413"/>
                <a:gd name="connsiteY3" fmla="*/ 381714 h 383895"/>
                <a:gd name="connsiteX4" fmla="*/ 349867 w 350413"/>
                <a:gd name="connsiteY4" fmla="*/ 26175 h 383895"/>
                <a:gd name="connsiteX5" fmla="*/ 350413 w 350413"/>
                <a:gd name="connsiteY5" fmla="*/ 13633 h 38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413" h="383895">
                  <a:moveTo>
                    <a:pt x="350413" y="13633"/>
                  </a:moveTo>
                  <a:cubicBezTo>
                    <a:pt x="350413" y="9270"/>
                    <a:pt x="350413" y="4908"/>
                    <a:pt x="349867" y="0"/>
                  </a:cubicBezTo>
                  <a:lnTo>
                    <a:pt x="0" y="383895"/>
                  </a:lnTo>
                  <a:cubicBezTo>
                    <a:pt x="8733" y="383350"/>
                    <a:pt x="17466" y="382805"/>
                    <a:pt x="26199" y="381714"/>
                  </a:cubicBezTo>
                  <a:lnTo>
                    <a:pt x="349867" y="26175"/>
                  </a:lnTo>
                  <a:cubicBezTo>
                    <a:pt x="350413" y="22358"/>
                    <a:pt x="350413" y="17995"/>
                    <a:pt x="350413" y="13633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FB73D92-7B13-F90C-8154-56F6152F6258}"/>
                </a:ext>
              </a:extLst>
            </p:cNvPr>
            <p:cNvSpPr/>
            <p:nvPr/>
          </p:nvSpPr>
          <p:spPr>
            <a:xfrm>
              <a:off x="2224418" y="3998727"/>
              <a:ext cx="297468" cy="327183"/>
            </a:xfrm>
            <a:custGeom>
              <a:avLst/>
              <a:gdLst>
                <a:gd name="connsiteX0" fmla="*/ 297469 w 297468"/>
                <a:gd name="connsiteY0" fmla="*/ 0 h 327183"/>
                <a:gd name="connsiteX1" fmla="*/ 0 w 297468"/>
                <a:gd name="connsiteY1" fmla="*/ 327184 h 327183"/>
                <a:gd name="connsiteX2" fmla="*/ 30566 w 297468"/>
                <a:gd name="connsiteY2" fmla="*/ 320095 h 327183"/>
                <a:gd name="connsiteX3" fmla="*/ 293102 w 297468"/>
                <a:gd name="connsiteY3" fmla="*/ 31083 h 327183"/>
                <a:gd name="connsiteX4" fmla="*/ 297469 w 297468"/>
                <a:gd name="connsiteY4" fmla="*/ 0 h 32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68" h="327183">
                  <a:moveTo>
                    <a:pt x="297469" y="0"/>
                  </a:moveTo>
                  <a:lnTo>
                    <a:pt x="0" y="327184"/>
                  </a:lnTo>
                  <a:cubicBezTo>
                    <a:pt x="10370" y="325003"/>
                    <a:pt x="20741" y="322821"/>
                    <a:pt x="30566" y="320095"/>
                  </a:cubicBezTo>
                  <a:lnTo>
                    <a:pt x="293102" y="31083"/>
                  </a:lnTo>
                  <a:cubicBezTo>
                    <a:pt x="294740" y="21267"/>
                    <a:pt x="296377" y="10906"/>
                    <a:pt x="29746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B07F71A8-0878-1AD3-5265-6DCEABC9B4EF}"/>
                </a:ext>
              </a:extLst>
            </p:cNvPr>
            <p:cNvSpPr/>
            <p:nvPr/>
          </p:nvSpPr>
          <p:spPr>
            <a:xfrm>
              <a:off x="2285004" y="4059257"/>
              <a:ext cx="227058" cy="249750"/>
            </a:xfrm>
            <a:custGeom>
              <a:avLst/>
              <a:gdLst>
                <a:gd name="connsiteX0" fmla="*/ 227059 w 227058"/>
                <a:gd name="connsiteY0" fmla="*/ 0 h 249750"/>
                <a:gd name="connsiteX1" fmla="*/ 0 w 227058"/>
                <a:gd name="connsiteY1" fmla="*/ 249750 h 249750"/>
                <a:gd name="connsiteX2" fmla="*/ 39844 w 227058"/>
                <a:gd name="connsiteY2" fmla="*/ 231755 h 249750"/>
                <a:gd name="connsiteX3" fmla="*/ 213413 w 227058"/>
                <a:gd name="connsiteY3" fmla="*/ 40898 h 249750"/>
                <a:gd name="connsiteX4" fmla="*/ 227059 w 227058"/>
                <a:gd name="connsiteY4" fmla="*/ 0 h 24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58" h="249750">
                  <a:moveTo>
                    <a:pt x="227059" y="0"/>
                  </a:moveTo>
                  <a:lnTo>
                    <a:pt x="0" y="249750"/>
                  </a:lnTo>
                  <a:cubicBezTo>
                    <a:pt x="13645" y="244297"/>
                    <a:pt x="27291" y="238298"/>
                    <a:pt x="39844" y="231755"/>
                  </a:cubicBezTo>
                  <a:lnTo>
                    <a:pt x="213413" y="40898"/>
                  </a:lnTo>
                  <a:cubicBezTo>
                    <a:pt x="218872" y="27810"/>
                    <a:pt x="223784" y="14178"/>
                    <a:pt x="22705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1802E58D-F27D-C4D6-3AE4-9517E965AB87}"/>
                </a:ext>
              </a:extLst>
            </p:cNvPr>
            <p:cNvSpPr/>
            <p:nvPr/>
          </p:nvSpPr>
          <p:spPr>
            <a:xfrm>
              <a:off x="2368513" y="4148141"/>
              <a:ext cx="105888" cy="115604"/>
            </a:xfrm>
            <a:custGeom>
              <a:avLst/>
              <a:gdLst>
                <a:gd name="connsiteX0" fmla="*/ 105888 w 105888"/>
                <a:gd name="connsiteY0" fmla="*/ 0 h 115604"/>
                <a:gd name="connsiteX1" fmla="*/ 0 w 105888"/>
                <a:gd name="connsiteY1" fmla="*/ 115605 h 115604"/>
                <a:gd name="connsiteX2" fmla="*/ 105888 w 105888"/>
                <a:gd name="connsiteY2" fmla="*/ 0 h 11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888" h="115604">
                  <a:moveTo>
                    <a:pt x="105888" y="0"/>
                  </a:moveTo>
                  <a:lnTo>
                    <a:pt x="0" y="115605"/>
                  </a:lnTo>
                  <a:cubicBezTo>
                    <a:pt x="43119" y="85068"/>
                    <a:pt x="79689" y="45805"/>
                    <a:pt x="10588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18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F7FD7-20A7-B521-CAA7-7D1ABA76F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71E6BA-1AB7-3075-52B6-6942C4CEAD2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Online hate speech on the grounds of gender and gender identity is widespread across Europe.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Hate speech is often triggered by real-world events such as Pride parades, legislative debates, or viral social media trends.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Victims frequently underreport incidents due to fear, mistrust in authorities, or lack of awareness.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Legal frameworks are inconsistent across the EU, with many countries lacking specific protections against gender-based hate speech.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7EFD6-6C0D-76E4-9052-72C0BF4F88B0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-8011" y="578092"/>
            <a:ext cx="9651632" cy="671785"/>
          </a:xfrm>
          <a:solidFill>
            <a:srgbClr val="4DBD98"/>
          </a:solidFill>
        </p:spPr>
        <p:txBody>
          <a:bodyPr/>
          <a:lstStyle/>
          <a:p>
            <a:r>
              <a:rPr lang="en-US" dirty="0"/>
              <a:t>FINDINGS</a:t>
            </a:r>
          </a:p>
        </p:txBody>
      </p:sp>
      <p:grpSp>
        <p:nvGrpSpPr>
          <p:cNvPr id="2" name="Graphic 4">
            <a:extLst>
              <a:ext uri="{FF2B5EF4-FFF2-40B4-BE49-F238E27FC236}">
                <a16:creationId xmlns:a16="http://schemas.microsoft.com/office/drawing/2014/main" id="{0EA16C97-DEA9-7DC9-7147-75B22E9C4F7D}"/>
              </a:ext>
            </a:extLst>
          </p:cNvPr>
          <p:cNvGrpSpPr/>
          <p:nvPr/>
        </p:nvGrpSpPr>
        <p:grpSpPr>
          <a:xfrm rot="5972197" flipH="1">
            <a:off x="10230734" y="6544231"/>
            <a:ext cx="1988628" cy="1318666"/>
            <a:chOff x="5072479" y="4905026"/>
            <a:chExt cx="803439" cy="532763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D4E46076-AE80-51B8-126D-53CDACBFFBC3}"/>
                </a:ext>
              </a:extLst>
            </p:cNvPr>
            <p:cNvSpPr/>
            <p:nvPr/>
          </p:nvSpPr>
          <p:spPr>
            <a:xfrm>
              <a:off x="5072479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8267939-D614-1495-E427-16ADC340B3CE}"/>
                </a:ext>
              </a:extLst>
            </p:cNvPr>
            <p:cNvSpPr/>
            <p:nvPr/>
          </p:nvSpPr>
          <p:spPr>
            <a:xfrm>
              <a:off x="5160355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34E6EA6-E6E9-5D38-A6DD-BE07FDF994DA}"/>
                </a:ext>
              </a:extLst>
            </p:cNvPr>
            <p:cNvSpPr/>
            <p:nvPr/>
          </p:nvSpPr>
          <p:spPr>
            <a:xfrm>
              <a:off x="5248231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E684213-BEE3-CBBC-66F1-6292E5CF7643}"/>
                </a:ext>
              </a:extLst>
            </p:cNvPr>
            <p:cNvSpPr/>
            <p:nvPr/>
          </p:nvSpPr>
          <p:spPr>
            <a:xfrm>
              <a:off x="5335562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6C716A42-AE6A-3692-1000-2AD5A70B1767}"/>
              </a:ext>
            </a:extLst>
          </p:cNvPr>
          <p:cNvSpPr/>
          <p:nvPr/>
        </p:nvSpPr>
        <p:spPr>
          <a:xfrm>
            <a:off x="9471971" y="-522323"/>
            <a:ext cx="1044645" cy="1044645"/>
          </a:xfrm>
          <a:prstGeom prst="ellipse">
            <a:avLst/>
          </a:prstGeom>
          <a:solidFill>
            <a:srgbClr val="FFC000">
              <a:alpha val="7596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18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2ACEA-5786-45BF-51F7-CFE93EA40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157FF2-6351-1506-DD1A-F56A43B7B04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58036" y="2621283"/>
            <a:ext cx="10483429" cy="3933404"/>
          </a:xfrm>
        </p:spPr>
        <p:txBody>
          <a:bodyPr/>
          <a:lstStyle/>
          <a:p>
            <a:r>
              <a:rPr lang="en-GB" b="1" dirty="0"/>
              <a:t>Identifies and analyses patterns of misogynist and transphobic hate speech language in online media comments.</a:t>
            </a:r>
          </a:p>
          <a:p>
            <a:endParaRPr lang="en-GB" b="1" dirty="0"/>
          </a:p>
          <a:p>
            <a:r>
              <a:rPr lang="en-GB" b="1" u="sng" dirty="0"/>
              <a:t>Method:</a:t>
            </a:r>
          </a:p>
          <a:p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Analysis of social media platforms of the 4 more relevant news outlets in each country (FB IG 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Around triggering events: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Eurovision/ Pride (Cyprus/Greece)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Elections/Olympics (France/Italy)</a:t>
            </a:r>
          </a:p>
          <a:p>
            <a:endParaRPr lang="en-GB" dirty="0"/>
          </a:p>
          <a:p>
            <a:endParaRPr lang="en-GB" b="1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3F99-F63C-15E2-D474-B8DC33C4C5DC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-8011" y="465734"/>
            <a:ext cx="9717619" cy="1231092"/>
          </a:xfrm>
          <a:solidFill>
            <a:srgbClr val="00A8F6"/>
          </a:solidFill>
        </p:spPr>
        <p:txBody>
          <a:bodyPr/>
          <a:lstStyle/>
          <a:p>
            <a:r>
              <a:rPr lang="en-GB" dirty="0"/>
              <a:t>“Online Hate Speech Patterns in Media Platforms’ Comments Sections” </a:t>
            </a:r>
          </a:p>
        </p:txBody>
      </p:sp>
      <p:grpSp>
        <p:nvGrpSpPr>
          <p:cNvPr id="40" name="Graphic 4">
            <a:extLst>
              <a:ext uri="{FF2B5EF4-FFF2-40B4-BE49-F238E27FC236}">
                <a16:creationId xmlns:a16="http://schemas.microsoft.com/office/drawing/2014/main" id="{EE2AD11F-E2A6-06DA-EEE4-3EFAF25B4183}"/>
              </a:ext>
            </a:extLst>
          </p:cNvPr>
          <p:cNvGrpSpPr/>
          <p:nvPr/>
        </p:nvGrpSpPr>
        <p:grpSpPr>
          <a:xfrm>
            <a:off x="10042087" y="-1319576"/>
            <a:ext cx="2641612" cy="2639151"/>
            <a:chOff x="1782854" y="3591929"/>
            <a:chExt cx="742307" cy="741615"/>
          </a:xfrm>
          <a:solidFill>
            <a:srgbClr val="4DBD98">
              <a:alpha val="62000"/>
            </a:srgbClr>
          </a:solidFill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867B582-A877-6B76-42CD-47BA23B3B631}"/>
                </a:ext>
              </a:extLst>
            </p:cNvPr>
            <p:cNvSpPr/>
            <p:nvPr/>
          </p:nvSpPr>
          <p:spPr>
            <a:xfrm>
              <a:off x="1834161" y="3663910"/>
              <a:ext cx="98246" cy="107970"/>
            </a:xfrm>
            <a:custGeom>
              <a:avLst/>
              <a:gdLst>
                <a:gd name="connsiteX0" fmla="*/ 0 w 98246"/>
                <a:gd name="connsiteY0" fmla="*/ 107970 h 107970"/>
                <a:gd name="connsiteX1" fmla="*/ 98247 w 98246"/>
                <a:gd name="connsiteY1" fmla="*/ 0 h 107970"/>
                <a:gd name="connsiteX2" fmla="*/ 0 w 98246"/>
                <a:gd name="connsiteY2" fmla="*/ 107970 h 10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46" h="107970">
                  <a:moveTo>
                    <a:pt x="0" y="107970"/>
                  </a:moveTo>
                  <a:lnTo>
                    <a:pt x="98247" y="0"/>
                  </a:lnTo>
                  <a:cubicBezTo>
                    <a:pt x="58948" y="29446"/>
                    <a:pt x="25107" y="65982"/>
                    <a:pt x="0" y="10797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6F6B8DD2-515C-762C-0424-CE20D36C7AF1}"/>
                </a:ext>
              </a:extLst>
            </p:cNvPr>
            <p:cNvSpPr/>
            <p:nvPr/>
          </p:nvSpPr>
          <p:spPr>
            <a:xfrm>
              <a:off x="1795954" y="3616468"/>
              <a:ext cx="223238" cy="245932"/>
            </a:xfrm>
            <a:custGeom>
              <a:avLst/>
              <a:gdLst>
                <a:gd name="connsiteX0" fmla="*/ 183394 w 223238"/>
                <a:gd name="connsiteY0" fmla="*/ 18540 h 245932"/>
                <a:gd name="connsiteX1" fmla="*/ 14737 w 223238"/>
                <a:gd name="connsiteY1" fmla="*/ 203944 h 245932"/>
                <a:gd name="connsiteX2" fmla="*/ 0 w 223238"/>
                <a:gd name="connsiteY2" fmla="*/ 245933 h 245932"/>
                <a:gd name="connsiteX3" fmla="*/ 223238 w 223238"/>
                <a:gd name="connsiteY3" fmla="*/ 0 h 245932"/>
                <a:gd name="connsiteX4" fmla="*/ 183394 w 223238"/>
                <a:gd name="connsiteY4" fmla="*/ 18540 h 24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38" h="245932">
                  <a:moveTo>
                    <a:pt x="183394" y="18540"/>
                  </a:moveTo>
                  <a:lnTo>
                    <a:pt x="14737" y="203944"/>
                  </a:lnTo>
                  <a:cubicBezTo>
                    <a:pt x="9279" y="217577"/>
                    <a:pt x="4367" y="231209"/>
                    <a:pt x="0" y="245933"/>
                  </a:cubicBezTo>
                  <a:lnTo>
                    <a:pt x="223238" y="0"/>
                  </a:lnTo>
                  <a:cubicBezTo>
                    <a:pt x="210139" y="5453"/>
                    <a:pt x="196493" y="11451"/>
                    <a:pt x="183394" y="1854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898BFBE-4546-435C-95E6-3C0672D9C633}"/>
                </a:ext>
              </a:extLst>
            </p:cNvPr>
            <p:cNvSpPr/>
            <p:nvPr/>
          </p:nvSpPr>
          <p:spPr>
            <a:xfrm>
              <a:off x="1782854" y="3599018"/>
              <a:ext cx="295285" cy="325547"/>
            </a:xfrm>
            <a:custGeom>
              <a:avLst/>
              <a:gdLst>
                <a:gd name="connsiteX0" fmla="*/ 265266 w 295285"/>
                <a:gd name="connsiteY0" fmla="*/ 8180 h 325547"/>
                <a:gd name="connsiteX1" fmla="*/ 4912 w 295285"/>
                <a:gd name="connsiteY1" fmla="*/ 294465 h 325547"/>
                <a:gd name="connsiteX2" fmla="*/ 0 w 295285"/>
                <a:gd name="connsiteY2" fmla="*/ 325548 h 325547"/>
                <a:gd name="connsiteX3" fmla="*/ 295286 w 295285"/>
                <a:gd name="connsiteY3" fmla="*/ 0 h 325547"/>
                <a:gd name="connsiteX4" fmla="*/ 265266 w 295285"/>
                <a:gd name="connsiteY4" fmla="*/ 8180 h 32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85" h="325547">
                  <a:moveTo>
                    <a:pt x="265266" y="8180"/>
                  </a:moveTo>
                  <a:lnTo>
                    <a:pt x="4912" y="294465"/>
                  </a:lnTo>
                  <a:cubicBezTo>
                    <a:pt x="2729" y="304826"/>
                    <a:pt x="1092" y="315187"/>
                    <a:pt x="0" y="325548"/>
                  </a:cubicBezTo>
                  <a:lnTo>
                    <a:pt x="295286" y="0"/>
                  </a:lnTo>
                  <a:cubicBezTo>
                    <a:pt x="285461" y="2727"/>
                    <a:pt x="275636" y="5453"/>
                    <a:pt x="265266" y="818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CAB8829-0361-13E1-AA16-9A13E3CA6B38}"/>
                </a:ext>
              </a:extLst>
            </p:cNvPr>
            <p:cNvSpPr/>
            <p:nvPr/>
          </p:nvSpPr>
          <p:spPr>
            <a:xfrm>
              <a:off x="1782854" y="3592475"/>
              <a:ext cx="346592" cy="382259"/>
            </a:xfrm>
            <a:custGeom>
              <a:avLst/>
              <a:gdLst>
                <a:gd name="connsiteX0" fmla="*/ 320393 w 346592"/>
                <a:gd name="connsiteY0" fmla="*/ 2727 h 382259"/>
                <a:gd name="connsiteX1" fmla="*/ 546 w 346592"/>
                <a:gd name="connsiteY1" fmla="*/ 355540 h 382259"/>
                <a:gd name="connsiteX2" fmla="*/ 0 w 346592"/>
                <a:gd name="connsiteY2" fmla="*/ 370808 h 382259"/>
                <a:gd name="connsiteX3" fmla="*/ 546 w 346592"/>
                <a:gd name="connsiteY3" fmla="*/ 382260 h 382259"/>
                <a:gd name="connsiteX4" fmla="*/ 346592 w 346592"/>
                <a:gd name="connsiteY4" fmla="*/ 0 h 382259"/>
                <a:gd name="connsiteX5" fmla="*/ 320393 w 346592"/>
                <a:gd name="connsiteY5" fmla="*/ 2727 h 38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592" h="382259">
                  <a:moveTo>
                    <a:pt x="320393" y="2727"/>
                  </a:moveTo>
                  <a:lnTo>
                    <a:pt x="546" y="355540"/>
                  </a:lnTo>
                  <a:cubicBezTo>
                    <a:pt x="546" y="360447"/>
                    <a:pt x="0" y="365355"/>
                    <a:pt x="0" y="370808"/>
                  </a:cubicBezTo>
                  <a:cubicBezTo>
                    <a:pt x="0" y="374625"/>
                    <a:pt x="0" y="378442"/>
                    <a:pt x="546" y="382260"/>
                  </a:cubicBezTo>
                  <a:lnTo>
                    <a:pt x="346592" y="0"/>
                  </a:lnTo>
                  <a:cubicBezTo>
                    <a:pt x="337859" y="546"/>
                    <a:pt x="329126" y="1091"/>
                    <a:pt x="320393" y="2727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727D3CC-F4F2-F846-EC4C-657994922287}"/>
                </a:ext>
              </a:extLst>
            </p:cNvPr>
            <p:cNvSpPr/>
            <p:nvPr/>
          </p:nvSpPr>
          <p:spPr>
            <a:xfrm>
              <a:off x="1782854" y="3591929"/>
              <a:ext cx="390257" cy="425883"/>
            </a:xfrm>
            <a:custGeom>
              <a:avLst/>
              <a:gdLst>
                <a:gd name="connsiteX0" fmla="*/ 370608 w 390257"/>
                <a:gd name="connsiteY0" fmla="*/ 0 h 425883"/>
                <a:gd name="connsiteX1" fmla="*/ 366787 w 390257"/>
                <a:gd name="connsiteY1" fmla="*/ 0 h 425883"/>
                <a:gd name="connsiteX2" fmla="*/ 0 w 390257"/>
                <a:gd name="connsiteY2" fmla="*/ 402436 h 425883"/>
                <a:gd name="connsiteX3" fmla="*/ 2729 w 390257"/>
                <a:gd name="connsiteY3" fmla="*/ 425884 h 425883"/>
                <a:gd name="connsiteX4" fmla="*/ 390257 w 390257"/>
                <a:gd name="connsiteY4" fmla="*/ 545 h 425883"/>
                <a:gd name="connsiteX5" fmla="*/ 370608 w 390257"/>
                <a:gd name="connsiteY5" fmla="*/ 0 h 4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5883">
                  <a:moveTo>
                    <a:pt x="370608" y="0"/>
                  </a:moveTo>
                  <a:cubicBezTo>
                    <a:pt x="369517" y="0"/>
                    <a:pt x="368425" y="0"/>
                    <a:pt x="366787" y="0"/>
                  </a:cubicBezTo>
                  <a:lnTo>
                    <a:pt x="0" y="402436"/>
                  </a:lnTo>
                  <a:cubicBezTo>
                    <a:pt x="546" y="410070"/>
                    <a:pt x="1637" y="418250"/>
                    <a:pt x="2729" y="425884"/>
                  </a:cubicBezTo>
                  <a:lnTo>
                    <a:pt x="390257" y="545"/>
                  </a:lnTo>
                  <a:cubicBezTo>
                    <a:pt x="383708" y="0"/>
                    <a:pt x="377158" y="0"/>
                    <a:pt x="37060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3110068-094A-59CC-668C-07446A76B732}"/>
                </a:ext>
              </a:extLst>
            </p:cNvPr>
            <p:cNvSpPr/>
            <p:nvPr/>
          </p:nvSpPr>
          <p:spPr>
            <a:xfrm>
              <a:off x="1788858" y="3594110"/>
              <a:ext cx="424097" cy="463509"/>
            </a:xfrm>
            <a:custGeom>
              <a:avLst/>
              <a:gdLst>
                <a:gd name="connsiteX0" fmla="*/ 402811 w 424097"/>
                <a:gd name="connsiteY0" fmla="*/ 0 h 463509"/>
                <a:gd name="connsiteX1" fmla="*/ 0 w 424097"/>
                <a:gd name="connsiteY1" fmla="*/ 442243 h 463509"/>
                <a:gd name="connsiteX2" fmla="*/ 4912 w 424097"/>
                <a:gd name="connsiteY2" fmla="*/ 463510 h 463509"/>
                <a:gd name="connsiteX3" fmla="*/ 424098 w 424097"/>
                <a:gd name="connsiteY3" fmla="*/ 3272 h 463509"/>
                <a:gd name="connsiteX4" fmla="*/ 402811 w 424097"/>
                <a:gd name="connsiteY4" fmla="*/ 0 h 46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97" h="463509">
                  <a:moveTo>
                    <a:pt x="402811" y="0"/>
                  </a:moveTo>
                  <a:lnTo>
                    <a:pt x="0" y="442243"/>
                  </a:lnTo>
                  <a:cubicBezTo>
                    <a:pt x="1092" y="449332"/>
                    <a:pt x="3275" y="456421"/>
                    <a:pt x="4912" y="463510"/>
                  </a:cubicBezTo>
                  <a:lnTo>
                    <a:pt x="424098" y="3272"/>
                  </a:lnTo>
                  <a:cubicBezTo>
                    <a:pt x="417002" y="1636"/>
                    <a:pt x="409907" y="546"/>
                    <a:pt x="40281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B9B38A8-45C5-23BA-B25D-39B53D55965E}"/>
                </a:ext>
              </a:extLst>
            </p:cNvPr>
            <p:cNvSpPr/>
            <p:nvPr/>
          </p:nvSpPr>
          <p:spPr>
            <a:xfrm>
              <a:off x="1799775" y="3599563"/>
              <a:ext cx="448659" cy="494047"/>
            </a:xfrm>
            <a:custGeom>
              <a:avLst/>
              <a:gdLst>
                <a:gd name="connsiteX0" fmla="*/ 429556 w 448659"/>
                <a:gd name="connsiteY0" fmla="*/ 0 h 494047"/>
                <a:gd name="connsiteX1" fmla="*/ 0 w 448659"/>
                <a:gd name="connsiteY1" fmla="*/ 474962 h 494047"/>
                <a:gd name="connsiteX2" fmla="*/ 6550 w 448659"/>
                <a:gd name="connsiteY2" fmla="*/ 494047 h 494047"/>
                <a:gd name="connsiteX3" fmla="*/ 448660 w 448659"/>
                <a:gd name="connsiteY3" fmla="*/ 4908 h 494047"/>
                <a:gd name="connsiteX4" fmla="*/ 429556 w 448659"/>
                <a:gd name="connsiteY4" fmla="*/ 0 h 49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59" h="494047">
                  <a:moveTo>
                    <a:pt x="429556" y="0"/>
                  </a:moveTo>
                  <a:lnTo>
                    <a:pt x="0" y="474962"/>
                  </a:lnTo>
                  <a:cubicBezTo>
                    <a:pt x="2183" y="481505"/>
                    <a:pt x="3821" y="487504"/>
                    <a:pt x="6550" y="494047"/>
                  </a:cubicBezTo>
                  <a:lnTo>
                    <a:pt x="448660" y="4908"/>
                  </a:lnTo>
                  <a:cubicBezTo>
                    <a:pt x="442656" y="3272"/>
                    <a:pt x="436106" y="1636"/>
                    <a:pt x="42955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F1A7FD7-EC0D-B93B-2D9A-06C6F77ADBA4}"/>
                </a:ext>
              </a:extLst>
            </p:cNvPr>
            <p:cNvSpPr/>
            <p:nvPr/>
          </p:nvSpPr>
          <p:spPr>
            <a:xfrm>
              <a:off x="1811237" y="3609379"/>
              <a:ext cx="471583" cy="516404"/>
            </a:xfrm>
            <a:custGeom>
              <a:avLst/>
              <a:gdLst>
                <a:gd name="connsiteX0" fmla="*/ 453572 w 471583"/>
                <a:gd name="connsiteY0" fmla="*/ 0 h 516404"/>
                <a:gd name="connsiteX1" fmla="*/ 0 w 471583"/>
                <a:gd name="connsiteY1" fmla="*/ 498955 h 516404"/>
                <a:gd name="connsiteX2" fmla="*/ 8187 w 471583"/>
                <a:gd name="connsiteY2" fmla="*/ 516404 h 516404"/>
                <a:gd name="connsiteX3" fmla="*/ 471584 w 471583"/>
                <a:gd name="connsiteY3" fmla="*/ 5998 h 516404"/>
                <a:gd name="connsiteX4" fmla="*/ 453572 w 471583"/>
                <a:gd name="connsiteY4" fmla="*/ 0 h 51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6404">
                  <a:moveTo>
                    <a:pt x="453572" y="0"/>
                  </a:moveTo>
                  <a:lnTo>
                    <a:pt x="0" y="498955"/>
                  </a:lnTo>
                  <a:cubicBezTo>
                    <a:pt x="2183" y="504953"/>
                    <a:pt x="5458" y="510951"/>
                    <a:pt x="8187" y="516404"/>
                  </a:cubicBezTo>
                  <a:lnTo>
                    <a:pt x="471584" y="5998"/>
                  </a:lnTo>
                  <a:cubicBezTo>
                    <a:pt x="465580" y="3817"/>
                    <a:pt x="459576" y="1636"/>
                    <a:pt x="45357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D9C8763-65A5-9913-5FD5-D5E02A0AE825}"/>
                </a:ext>
              </a:extLst>
            </p:cNvPr>
            <p:cNvSpPr/>
            <p:nvPr/>
          </p:nvSpPr>
          <p:spPr>
            <a:xfrm>
              <a:off x="1826520" y="3620285"/>
              <a:ext cx="488504" cy="535490"/>
            </a:xfrm>
            <a:custGeom>
              <a:avLst/>
              <a:gdLst>
                <a:gd name="connsiteX0" fmla="*/ 472130 w 488504"/>
                <a:gd name="connsiteY0" fmla="*/ 0 h 535490"/>
                <a:gd name="connsiteX1" fmla="*/ 0 w 488504"/>
                <a:gd name="connsiteY1" fmla="*/ 519131 h 535490"/>
                <a:gd name="connsiteX2" fmla="*/ 9279 w 488504"/>
                <a:gd name="connsiteY2" fmla="*/ 535490 h 535490"/>
                <a:gd name="connsiteX3" fmla="*/ 488504 w 488504"/>
                <a:gd name="connsiteY3" fmla="*/ 7634 h 535490"/>
                <a:gd name="connsiteX4" fmla="*/ 472130 w 488504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504" h="535490">
                  <a:moveTo>
                    <a:pt x="472130" y="0"/>
                  </a:moveTo>
                  <a:lnTo>
                    <a:pt x="0" y="519131"/>
                  </a:lnTo>
                  <a:cubicBezTo>
                    <a:pt x="2729" y="524584"/>
                    <a:pt x="6004" y="530037"/>
                    <a:pt x="9279" y="535490"/>
                  </a:cubicBezTo>
                  <a:lnTo>
                    <a:pt x="488504" y="7634"/>
                  </a:lnTo>
                  <a:cubicBezTo>
                    <a:pt x="483592" y="4908"/>
                    <a:pt x="477588" y="2727"/>
                    <a:pt x="47213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97F49AF5-7699-0C82-9366-275DC4B2A24D}"/>
                </a:ext>
              </a:extLst>
            </p:cNvPr>
            <p:cNvSpPr/>
            <p:nvPr/>
          </p:nvSpPr>
          <p:spPr>
            <a:xfrm>
              <a:off x="1843440" y="3635554"/>
              <a:ext cx="501603" cy="546396"/>
            </a:xfrm>
            <a:custGeom>
              <a:avLst/>
              <a:gdLst>
                <a:gd name="connsiteX0" fmla="*/ 485775 w 501603"/>
                <a:gd name="connsiteY0" fmla="*/ 0 h 546396"/>
                <a:gd name="connsiteX1" fmla="*/ 0 w 501603"/>
                <a:gd name="connsiteY1" fmla="*/ 531673 h 546396"/>
                <a:gd name="connsiteX2" fmla="*/ 10370 w 501603"/>
                <a:gd name="connsiteY2" fmla="*/ 546397 h 546396"/>
                <a:gd name="connsiteX3" fmla="*/ 501604 w 501603"/>
                <a:gd name="connsiteY3" fmla="*/ 8725 h 546396"/>
                <a:gd name="connsiteX4" fmla="*/ 485775 w 501603"/>
                <a:gd name="connsiteY4" fmla="*/ 0 h 54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603" h="546396">
                  <a:moveTo>
                    <a:pt x="485775" y="0"/>
                  </a:moveTo>
                  <a:lnTo>
                    <a:pt x="0" y="531673"/>
                  </a:lnTo>
                  <a:cubicBezTo>
                    <a:pt x="3275" y="536581"/>
                    <a:pt x="7096" y="542034"/>
                    <a:pt x="10370" y="546397"/>
                  </a:cubicBezTo>
                  <a:lnTo>
                    <a:pt x="501604" y="8725"/>
                  </a:lnTo>
                  <a:cubicBezTo>
                    <a:pt x="496146" y="5998"/>
                    <a:pt x="491233" y="2727"/>
                    <a:pt x="485775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4B5B3CB5-2A4A-B65A-47BB-7144E4F1CAE0}"/>
                </a:ext>
              </a:extLst>
            </p:cNvPr>
            <p:cNvSpPr/>
            <p:nvPr/>
          </p:nvSpPr>
          <p:spPr>
            <a:xfrm>
              <a:off x="1864727" y="3652458"/>
              <a:ext cx="507607" cy="556211"/>
            </a:xfrm>
            <a:custGeom>
              <a:avLst/>
              <a:gdLst>
                <a:gd name="connsiteX0" fmla="*/ 492871 w 507607"/>
                <a:gd name="connsiteY0" fmla="*/ 0 h 556211"/>
                <a:gd name="connsiteX1" fmla="*/ 0 w 507607"/>
                <a:gd name="connsiteY1" fmla="*/ 542579 h 556211"/>
                <a:gd name="connsiteX2" fmla="*/ 11462 w 507607"/>
                <a:gd name="connsiteY2" fmla="*/ 556212 h 556211"/>
                <a:gd name="connsiteX3" fmla="*/ 507608 w 507607"/>
                <a:gd name="connsiteY3" fmla="*/ 9815 h 556211"/>
                <a:gd name="connsiteX4" fmla="*/ 492871 w 507607"/>
                <a:gd name="connsiteY4" fmla="*/ 0 h 55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211">
                  <a:moveTo>
                    <a:pt x="492871" y="0"/>
                  </a:moveTo>
                  <a:lnTo>
                    <a:pt x="0" y="542579"/>
                  </a:lnTo>
                  <a:cubicBezTo>
                    <a:pt x="3821" y="546942"/>
                    <a:pt x="7641" y="551850"/>
                    <a:pt x="11462" y="556212"/>
                  </a:cubicBezTo>
                  <a:lnTo>
                    <a:pt x="507608" y="9815"/>
                  </a:lnTo>
                  <a:cubicBezTo>
                    <a:pt x="502695" y="6544"/>
                    <a:pt x="497783" y="3272"/>
                    <a:pt x="49287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4F24090-308E-9C10-AAC4-C3873BEB763A}"/>
                </a:ext>
              </a:extLst>
            </p:cNvPr>
            <p:cNvSpPr/>
            <p:nvPr/>
          </p:nvSpPr>
          <p:spPr>
            <a:xfrm>
              <a:off x="1885468" y="3671544"/>
              <a:ext cx="511428" cy="560029"/>
            </a:xfrm>
            <a:custGeom>
              <a:avLst/>
              <a:gdLst>
                <a:gd name="connsiteX0" fmla="*/ 497237 w 511428"/>
                <a:gd name="connsiteY0" fmla="*/ 0 h 560029"/>
                <a:gd name="connsiteX1" fmla="*/ 0 w 511428"/>
                <a:gd name="connsiteY1" fmla="*/ 547487 h 560029"/>
                <a:gd name="connsiteX2" fmla="*/ 12554 w 511428"/>
                <a:gd name="connsiteY2" fmla="*/ 560029 h 560029"/>
                <a:gd name="connsiteX3" fmla="*/ 511428 w 511428"/>
                <a:gd name="connsiteY3" fmla="*/ 11452 h 560029"/>
                <a:gd name="connsiteX4" fmla="*/ 497237 w 511428"/>
                <a:gd name="connsiteY4" fmla="*/ 0 h 56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428" h="560029">
                  <a:moveTo>
                    <a:pt x="497237" y="0"/>
                  </a:moveTo>
                  <a:lnTo>
                    <a:pt x="0" y="547487"/>
                  </a:lnTo>
                  <a:cubicBezTo>
                    <a:pt x="3821" y="551304"/>
                    <a:pt x="8187" y="556212"/>
                    <a:pt x="12554" y="560029"/>
                  </a:cubicBezTo>
                  <a:lnTo>
                    <a:pt x="511428" y="11452"/>
                  </a:lnTo>
                  <a:cubicBezTo>
                    <a:pt x="506516" y="7089"/>
                    <a:pt x="502149" y="3817"/>
                    <a:pt x="497237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0B0161D-D202-B9EF-1F6A-1EDAE12DB444}"/>
                </a:ext>
              </a:extLst>
            </p:cNvPr>
            <p:cNvSpPr/>
            <p:nvPr/>
          </p:nvSpPr>
          <p:spPr>
            <a:xfrm>
              <a:off x="1907846" y="3692265"/>
              <a:ext cx="510882" cy="562210"/>
            </a:xfrm>
            <a:custGeom>
              <a:avLst/>
              <a:gdLst>
                <a:gd name="connsiteX0" fmla="*/ 499420 w 510882"/>
                <a:gd name="connsiteY0" fmla="*/ 0 h 562210"/>
                <a:gd name="connsiteX1" fmla="*/ 0 w 510882"/>
                <a:gd name="connsiteY1" fmla="*/ 550759 h 562210"/>
                <a:gd name="connsiteX2" fmla="*/ 13100 w 510882"/>
                <a:gd name="connsiteY2" fmla="*/ 562211 h 562210"/>
                <a:gd name="connsiteX3" fmla="*/ 510883 w 510882"/>
                <a:gd name="connsiteY3" fmla="*/ 13087 h 562210"/>
                <a:gd name="connsiteX4" fmla="*/ 499420 w 510882"/>
                <a:gd name="connsiteY4" fmla="*/ 0 h 56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882" h="562210">
                  <a:moveTo>
                    <a:pt x="499420" y="0"/>
                  </a:moveTo>
                  <a:lnTo>
                    <a:pt x="0" y="550759"/>
                  </a:lnTo>
                  <a:cubicBezTo>
                    <a:pt x="4367" y="554576"/>
                    <a:pt x="8733" y="558393"/>
                    <a:pt x="13100" y="562211"/>
                  </a:cubicBezTo>
                  <a:lnTo>
                    <a:pt x="510883" y="13087"/>
                  </a:lnTo>
                  <a:cubicBezTo>
                    <a:pt x="508153" y="8180"/>
                    <a:pt x="503241" y="4363"/>
                    <a:pt x="49942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D60E5C0-A44A-A5F4-D828-9FD570CE7576}"/>
                </a:ext>
              </a:extLst>
            </p:cNvPr>
            <p:cNvSpPr/>
            <p:nvPr/>
          </p:nvSpPr>
          <p:spPr>
            <a:xfrm>
              <a:off x="1934591" y="3716804"/>
              <a:ext cx="507607" cy="556757"/>
            </a:xfrm>
            <a:custGeom>
              <a:avLst/>
              <a:gdLst>
                <a:gd name="connsiteX0" fmla="*/ 495600 w 507607"/>
                <a:gd name="connsiteY0" fmla="*/ 0 h 556757"/>
                <a:gd name="connsiteX1" fmla="*/ 0 w 507607"/>
                <a:gd name="connsiteY1" fmla="*/ 546397 h 556757"/>
                <a:gd name="connsiteX2" fmla="*/ 14737 w 507607"/>
                <a:gd name="connsiteY2" fmla="*/ 556758 h 556757"/>
                <a:gd name="connsiteX3" fmla="*/ 507608 w 507607"/>
                <a:gd name="connsiteY3" fmla="*/ 13633 h 556757"/>
                <a:gd name="connsiteX4" fmla="*/ 495600 w 507607"/>
                <a:gd name="connsiteY4" fmla="*/ 0 h 55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757">
                  <a:moveTo>
                    <a:pt x="495600" y="0"/>
                  </a:moveTo>
                  <a:lnTo>
                    <a:pt x="0" y="546397"/>
                  </a:lnTo>
                  <a:cubicBezTo>
                    <a:pt x="4912" y="550214"/>
                    <a:pt x="9825" y="553485"/>
                    <a:pt x="14737" y="556758"/>
                  </a:cubicBezTo>
                  <a:lnTo>
                    <a:pt x="507608" y="13633"/>
                  </a:lnTo>
                  <a:cubicBezTo>
                    <a:pt x="503787" y="9270"/>
                    <a:pt x="499966" y="4363"/>
                    <a:pt x="49560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E67DF8E1-180E-D70C-F63A-F63184FBEFB3}"/>
                </a:ext>
              </a:extLst>
            </p:cNvPr>
            <p:cNvSpPr/>
            <p:nvPr/>
          </p:nvSpPr>
          <p:spPr>
            <a:xfrm>
              <a:off x="1960790" y="3741343"/>
              <a:ext cx="499966" cy="548577"/>
            </a:xfrm>
            <a:custGeom>
              <a:avLst/>
              <a:gdLst>
                <a:gd name="connsiteX0" fmla="*/ 489596 w 499966"/>
                <a:gd name="connsiteY0" fmla="*/ 0 h 548577"/>
                <a:gd name="connsiteX1" fmla="*/ 0 w 499966"/>
                <a:gd name="connsiteY1" fmla="*/ 539853 h 548577"/>
                <a:gd name="connsiteX2" fmla="*/ 15829 w 499966"/>
                <a:gd name="connsiteY2" fmla="*/ 548578 h 548577"/>
                <a:gd name="connsiteX3" fmla="*/ 499966 w 499966"/>
                <a:gd name="connsiteY3" fmla="*/ 14723 h 548577"/>
                <a:gd name="connsiteX4" fmla="*/ 489596 w 499966"/>
                <a:gd name="connsiteY4" fmla="*/ 0 h 5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966" h="548577">
                  <a:moveTo>
                    <a:pt x="489596" y="0"/>
                  </a:moveTo>
                  <a:lnTo>
                    <a:pt x="0" y="539853"/>
                  </a:lnTo>
                  <a:cubicBezTo>
                    <a:pt x="5458" y="543125"/>
                    <a:pt x="10370" y="545851"/>
                    <a:pt x="15829" y="548578"/>
                  </a:cubicBezTo>
                  <a:lnTo>
                    <a:pt x="499966" y="14723"/>
                  </a:lnTo>
                  <a:cubicBezTo>
                    <a:pt x="496691" y="9816"/>
                    <a:pt x="493416" y="4908"/>
                    <a:pt x="48959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952A850-D5FD-3EF5-EA6F-9C09E1547D82}"/>
                </a:ext>
              </a:extLst>
            </p:cNvPr>
            <p:cNvSpPr/>
            <p:nvPr/>
          </p:nvSpPr>
          <p:spPr>
            <a:xfrm>
              <a:off x="1989172" y="3768063"/>
              <a:ext cx="490687" cy="535490"/>
            </a:xfrm>
            <a:custGeom>
              <a:avLst/>
              <a:gdLst>
                <a:gd name="connsiteX0" fmla="*/ 481409 w 490687"/>
                <a:gd name="connsiteY0" fmla="*/ 0 h 535490"/>
                <a:gd name="connsiteX1" fmla="*/ 0 w 490687"/>
                <a:gd name="connsiteY1" fmla="*/ 527856 h 535490"/>
                <a:gd name="connsiteX2" fmla="*/ 16920 w 490687"/>
                <a:gd name="connsiteY2" fmla="*/ 535490 h 535490"/>
                <a:gd name="connsiteX3" fmla="*/ 490687 w 490687"/>
                <a:gd name="connsiteY3" fmla="*/ 16359 h 535490"/>
                <a:gd name="connsiteX4" fmla="*/ 481409 w 490687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687" h="535490">
                  <a:moveTo>
                    <a:pt x="481409" y="0"/>
                  </a:moveTo>
                  <a:lnTo>
                    <a:pt x="0" y="527856"/>
                  </a:lnTo>
                  <a:cubicBezTo>
                    <a:pt x="5458" y="530583"/>
                    <a:pt x="10916" y="533309"/>
                    <a:pt x="16920" y="535490"/>
                  </a:cubicBezTo>
                  <a:lnTo>
                    <a:pt x="490687" y="16359"/>
                  </a:lnTo>
                  <a:cubicBezTo>
                    <a:pt x="487412" y="10361"/>
                    <a:pt x="484683" y="5453"/>
                    <a:pt x="48140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EDD1157A-9676-47ED-1665-9DAE53409577}"/>
                </a:ext>
              </a:extLst>
            </p:cNvPr>
            <p:cNvSpPr/>
            <p:nvPr/>
          </p:nvSpPr>
          <p:spPr>
            <a:xfrm>
              <a:off x="2021375" y="3798600"/>
              <a:ext cx="471583" cy="518586"/>
            </a:xfrm>
            <a:custGeom>
              <a:avLst/>
              <a:gdLst>
                <a:gd name="connsiteX0" fmla="*/ 463942 w 471583"/>
                <a:gd name="connsiteY0" fmla="*/ 0 h 518586"/>
                <a:gd name="connsiteX1" fmla="*/ 0 w 471583"/>
                <a:gd name="connsiteY1" fmla="*/ 512042 h 518586"/>
                <a:gd name="connsiteX2" fmla="*/ 18012 w 471583"/>
                <a:gd name="connsiteY2" fmla="*/ 518586 h 518586"/>
                <a:gd name="connsiteX3" fmla="*/ 471584 w 471583"/>
                <a:gd name="connsiteY3" fmla="*/ 17450 h 518586"/>
                <a:gd name="connsiteX4" fmla="*/ 463942 w 471583"/>
                <a:gd name="connsiteY4" fmla="*/ 0 h 5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8586">
                  <a:moveTo>
                    <a:pt x="463942" y="0"/>
                  </a:moveTo>
                  <a:lnTo>
                    <a:pt x="0" y="512042"/>
                  </a:lnTo>
                  <a:cubicBezTo>
                    <a:pt x="6004" y="514224"/>
                    <a:pt x="12008" y="516405"/>
                    <a:pt x="18012" y="518586"/>
                  </a:cubicBezTo>
                  <a:lnTo>
                    <a:pt x="471584" y="17450"/>
                  </a:lnTo>
                  <a:cubicBezTo>
                    <a:pt x="469401" y="10906"/>
                    <a:pt x="467217" y="5453"/>
                    <a:pt x="46394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C413C500-26F8-DADF-F571-9207024F5E71}"/>
                </a:ext>
              </a:extLst>
            </p:cNvPr>
            <p:cNvSpPr/>
            <p:nvPr/>
          </p:nvSpPr>
          <p:spPr>
            <a:xfrm>
              <a:off x="2055762" y="3830773"/>
              <a:ext cx="450842" cy="495683"/>
            </a:xfrm>
            <a:custGeom>
              <a:avLst/>
              <a:gdLst>
                <a:gd name="connsiteX0" fmla="*/ 444293 w 450842"/>
                <a:gd name="connsiteY0" fmla="*/ 0 h 495683"/>
                <a:gd name="connsiteX1" fmla="*/ 0 w 450842"/>
                <a:gd name="connsiteY1" fmla="*/ 490775 h 495683"/>
                <a:gd name="connsiteX2" fmla="*/ 19649 w 450842"/>
                <a:gd name="connsiteY2" fmla="*/ 495683 h 495683"/>
                <a:gd name="connsiteX3" fmla="*/ 450843 w 450842"/>
                <a:gd name="connsiteY3" fmla="*/ 19631 h 495683"/>
                <a:gd name="connsiteX4" fmla="*/ 444293 w 450842"/>
                <a:gd name="connsiteY4" fmla="*/ 0 h 49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42" h="495683">
                  <a:moveTo>
                    <a:pt x="444293" y="0"/>
                  </a:moveTo>
                  <a:lnTo>
                    <a:pt x="0" y="490775"/>
                  </a:lnTo>
                  <a:cubicBezTo>
                    <a:pt x="6550" y="492411"/>
                    <a:pt x="13100" y="494047"/>
                    <a:pt x="19649" y="495683"/>
                  </a:cubicBezTo>
                  <a:lnTo>
                    <a:pt x="450843" y="19631"/>
                  </a:lnTo>
                  <a:cubicBezTo>
                    <a:pt x="449205" y="12542"/>
                    <a:pt x="446476" y="5998"/>
                    <a:pt x="444293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9D2EA0F-1D8B-7571-A74A-5E069F3EEFF0}"/>
                </a:ext>
              </a:extLst>
            </p:cNvPr>
            <p:cNvSpPr/>
            <p:nvPr/>
          </p:nvSpPr>
          <p:spPr>
            <a:xfrm>
              <a:off x="2091785" y="3866218"/>
              <a:ext cx="424643" cy="465145"/>
            </a:xfrm>
            <a:custGeom>
              <a:avLst/>
              <a:gdLst>
                <a:gd name="connsiteX0" fmla="*/ 419731 w 424643"/>
                <a:gd name="connsiteY0" fmla="*/ 0 h 465145"/>
                <a:gd name="connsiteX1" fmla="*/ 0 w 424643"/>
                <a:gd name="connsiteY1" fmla="*/ 462419 h 465145"/>
                <a:gd name="connsiteX2" fmla="*/ 21287 w 424643"/>
                <a:gd name="connsiteY2" fmla="*/ 465146 h 465145"/>
                <a:gd name="connsiteX3" fmla="*/ 424644 w 424643"/>
                <a:gd name="connsiteY3" fmla="*/ 20176 h 465145"/>
                <a:gd name="connsiteX4" fmla="*/ 419731 w 424643"/>
                <a:gd name="connsiteY4" fmla="*/ 0 h 4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43" h="465145">
                  <a:moveTo>
                    <a:pt x="419731" y="0"/>
                  </a:moveTo>
                  <a:lnTo>
                    <a:pt x="0" y="462419"/>
                  </a:lnTo>
                  <a:cubicBezTo>
                    <a:pt x="7096" y="463510"/>
                    <a:pt x="14191" y="464601"/>
                    <a:pt x="21287" y="465146"/>
                  </a:cubicBezTo>
                  <a:lnTo>
                    <a:pt x="424644" y="20176"/>
                  </a:lnTo>
                  <a:cubicBezTo>
                    <a:pt x="423006" y="14178"/>
                    <a:pt x="421369" y="7089"/>
                    <a:pt x="41973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05595941-692B-5520-4583-29B7B55B2092}"/>
                </a:ext>
              </a:extLst>
            </p:cNvPr>
            <p:cNvSpPr/>
            <p:nvPr/>
          </p:nvSpPr>
          <p:spPr>
            <a:xfrm>
              <a:off x="2131630" y="3906025"/>
              <a:ext cx="390257" cy="427519"/>
            </a:xfrm>
            <a:custGeom>
              <a:avLst/>
              <a:gdLst>
                <a:gd name="connsiteX0" fmla="*/ 387528 w 390257"/>
                <a:gd name="connsiteY0" fmla="*/ 0 h 427519"/>
                <a:gd name="connsiteX1" fmla="*/ 0 w 390257"/>
                <a:gd name="connsiteY1" fmla="*/ 426974 h 427519"/>
                <a:gd name="connsiteX2" fmla="*/ 21287 w 390257"/>
                <a:gd name="connsiteY2" fmla="*/ 427520 h 427519"/>
                <a:gd name="connsiteX3" fmla="*/ 22924 w 390257"/>
                <a:gd name="connsiteY3" fmla="*/ 427520 h 427519"/>
                <a:gd name="connsiteX4" fmla="*/ 390257 w 390257"/>
                <a:gd name="connsiteY4" fmla="*/ 23448 h 427519"/>
                <a:gd name="connsiteX5" fmla="*/ 387528 w 390257"/>
                <a:gd name="connsiteY5" fmla="*/ 0 h 42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7519">
                  <a:moveTo>
                    <a:pt x="387528" y="0"/>
                  </a:moveTo>
                  <a:lnTo>
                    <a:pt x="0" y="426974"/>
                  </a:lnTo>
                  <a:cubicBezTo>
                    <a:pt x="7096" y="427520"/>
                    <a:pt x="14191" y="427520"/>
                    <a:pt x="21287" y="427520"/>
                  </a:cubicBezTo>
                  <a:cubicBezTo>
                    <a:pt x="21833" y="427520"/>
                    <a:pt x="22378" y="427520"/>
                    <a:pt x="22924" y="427520"/>
                  </a:cubicBezTo>
                  <a:lnTo>
                    <a:pt x="390257" y="23448"/>
                  </a:lnTo>
                  <a:cubicBezTo>
                    <a:pt x="389712" y="15268"/>
                    <a:pt x="388620" y="7634"/>
                    <a:pt x="38752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7AA6B83F-004E-7EE9-8813-F1400A655405}"/>
                </a:ext>
              </a:extLst>
            </p:cNvPr>
            <p:cNvSpPr/>
            <p:nvPr/>
          </p:nvSpPr>
          <p:spPr>
            <a:xfrm>
              <a:off x="2174749" y="3949650"/>
              <a:ext cx="350413" cy="383895"/>
            </a:xfrm>
            <a:custGeom>
              <a:avLst/>
              <a:gdLst>
                <a:gd name="connsiteX0" fmla="*/ 350413 w 350413"/>
                <a:gd name="connsiteY0" fmla="*/ 13633 h 383895"/>
                <a:gd name="connsiteX1" fmla="*/ 349867 w 350413"/>
                <a:gd name="connsiteY1" fmla="*/ 0 h 383895"/>
                <a:gd name="connsiteX2" fmla="*/ 0 w 350413"/>
                <a:gd name="connsiteY2" fmla="*/ 383895 h 383895"/>
                <a:gd name="connsiteX3" fmla="*/ 26199 w 350413"/>
                <a:gd name="connsiteY3" fmla="*/ 381714 h 383895"/>
                <a:gd name="connsiteX4" fmla="*/ 349867 w 350413"/>
                <a:gd name="connsiteY4" fmla="*/ 26175 h 383895"/>
                <a:gd name="connsiteX5" fmla="*/ 350413 w 350413"/>
                <a:gd name="connsiteY5" fmla="*/ 13633 h 38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413" h="383895">
                  <a:moveTo>
                    <a:pt x="350413" y="13633"/>
                  </a:moveTo>
                  <a:cubicBezTo>
                    <a:pt x="350413" y="9270"/>
                    <a:pt x="350413" y="4908"/>
                    <a:pt x="349867" y="0"/>
                  </a:cubicBezTo>
                  <a:lnTo>
                    <a:pt x="0" y="383895"/>
                  </a:lnTo>
                  <a:cubicBezTo>
                    <a:pt x="8733" y="383350"/>
                    <a:pt x="17466" y="382805"/>
                    <a:pt x="26199" y="381714"/>
                  </a:cubicBezTo>
                  <a:lnTo>
                    <a:pt x="349867" y="26175"/>
                  </a:lnTo>
                  <a:cubicBezTo>
                    <a:pt x="350413" y="22358"/>
                    <a:pt x="350413" y="17995"/>
                    <a:pt x="350413" y="13633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DFC6FC98-BD2A-DAC5-866C-A006F9B15B37}"/>
                </a:ext>
              </a:extLst>
            </p:cNvPr>
            <p:cNvSpPr/>
            <p:nvPr/>
          </p:nvSpPr>
          <p:spPr>
            <a:xfrm>
              <a:off x="2224418" y="3998727"/>
              <a:ext cx="297468" cy="327183"/>
            </a:xfrm>
            <a:custGeom>
              <a:avLst/>
              <a:gdLst>
                <a:gd name="connsiteX0" fmla="*/ 297469 w 297468"/>
                <a:gd name="connsiteY0" fmla="*/ 0 h 327183"/>
                <a:gd name="connsiteX1" fmla="*/ 0 w 297468"/>
                <a:gd name="connsiteY1" fmla="*/ 327184 h 327183"/>
                <a:gd name="connsiteX2" fmla="*/ 30566 w 297468"/>
                <a:gd name="connsiteY2" fmla="*/ 320095 h 327183"/>
                <a:gd name="connsiteX3" fmla="*/ 293102 w 297468"/>
                <a:gd name="connsiteY3" fmla="*/ 31083 h 327183"/>
                <a:gd name="connsiteX4" fmla="*/ 297469 w 297468"/>
                <a:gd name="connsiteY4" fmla="*/ 0 h 32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68" h="327183">
                  <a:moveTo>
                    <a:pt x="297469" y="0"/>
                  </a:moveTo>
                  <a:lnTo>
                    <a:pt x="0" y="327184"/>
                  </a:lnTo>
                  <a:cubicBezTo>
                    <a:pt x="10370" y="325003"/>
                    <a:pt x="20741" y="322821"/>
                    <a:pt x="30566" y="320095"/>
                  </a:cubicBezTo>
                  <a:lnTo>
                    <a:pt x="293102" y="31083"/>
                  </a:lnTo>
                  <a:cubicBezTo>
                    <a:pt x="294740" y="21267"/>
                    <a:pt x="296377" y="10906"/>
                    <a:pt x="29746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61FC2E6-C457-1178-CF76-1DF94382B0DF}"/>
                </a:ext>
              </a:extLst>
            </p:cNvPr>
            <p:cNvSpPr/>
            <p:nvPr/>
          </p:nvSpPr>
          <p:spPr>
            <a:xfrm>
              <a:off x="2285004" y="4059257"/>
              <a:ext cx="227058" cy="249750"/>
            </a:xfrm>
            <a:custGeom>
              <a:avLst/>
              <a:gdLst>
                <a:gd name="connsiteX0" fmla="*/ 227059 w 227058"/>
                <a:gd name="connsiteY0" fmla="*/ 0 h 249750"/>
                <a:gd name="connsiteX1" fmla="*/ 0 w 227058"/>
                <a:gd name="connsiteY1" fmla="*/ 249750 h 249750"/>
                <a:gd name="connsiteX2" fmla="*/ 39844 w 227058"/>
                <a:gd name="connsiteY2" fmla="*/ 231755 h 249750"/>
                <a:gd name="connsiteX3" fmla="*/ 213413 w 227058"/>
                <a:gd name="connsiteY3" fmla="*/ 40898 h 249750"/>
                <a:gd name="connsiteX4" fmla="*/ 227059 w 227058"/>
                <a:gd name="connsiteY4" fmla="*/ 0 h 24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58" h="249750">
                  <a:moveTo>
                    <a:pt x="227059" y="0"/>
                  </a:moveTo>
                  <a:lnTo>
                    <a:pt x="0" y="249750"/>
                  </a:lnTo>
                  <a:cubicBezTo>
                    <a:pt x="13645" y="244297"/>
                    <a:pt x="27291" y="238298"/>
                    <a:pt x="39844" y="231755"/>
                  </a:cubicBezTo>
                  <a:lnTo>
                    <a:pt x="213413" y="40898"/>
                  </a:lnTo>
                  <a:cubicBezTo>
                    <a:pt x="218872" y="27810"/>
                    <a:pt x="223784" y="14178"/>
                    <a:pt x="22705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0EC2BA8-84AB-276B-7B54-B00DDB7BD201}"/>
                </a:ext>
              </a:extLst>
            </p:cNvPr>
            <p:cNvSpPr/>
            <p:nvPr/>
          </p:nvSpPr>
          <p:spPr>
            <a:xfrm>
              <a:off x="2368513" y="4148141"/>
              <a:ext cx="105888" cy="115604"/>
            </a:xfrm>
            <a:custGeom>
              <a:avLst/>
              <a:gdLst>
                <a:gd name="connsiteX0" fmla="*/ 105888 w 105888"/>
                <a:gd name="connsiteY0" fmla="*/ 0 h 115604"/>
                <a:gd name="connsiteX1" fmla="*/ 0 w 105888"/>
                <a:gd name="connsiteY1" fmla="*/ 115605 h 115604"/>
                <a:gd name="connsiteX2" fmla="*/ 105888 w 105888"/>
                <a:gd name="connsiteY2" fmla="*/ 0 h 11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888" h="115604">
                  <a:moveTo>
                    <a:pt x="105888" y="0"/>
                  </a:moveTo>
                  <a:lnTo>
                    <a:pt x="0" y="115605"/>
                  </a:lnTo>
                  <a:cubicBezTo>
                    <a:pt x="43119" y="85068"/>
                    <a:pt x="79689" y="45805"/>
                    <a:pt x="10588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0719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E19D3-3F9D-2493-9D3E-6E7005B3E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D52A9F-BA4A-48BC-04AC-8CBA7EF3AD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dirty="0"/>
              <a:t>Misogynistic and transphobic tendencies are </a:t>
            </a:r>
            <a:r>
              <a:rPr lang="en-US" b="1" dirty="0"/>
              <a:t>common </a:t>
            </a:r>
            <a:r>
              <a:rPr lang="en-US" dirty="0"/>
              <a:t>and </a:t>
            </a:r>
            <a:r>
              <a:rPr lang="en-US" b="1" dirty="0"/>
              <a:t>widespread</a:t>
            </a:r>
            <a:r>
              <a:rPr lang="en-US" dirty="0"/>
              <a:t> in online hate speech. </a:t>
            </a:r>
          </a:p>
          <a:p>
            <a:r>
              <a:rPr lang="en-US" b="1" dirty="0"/>
              <a:t>Transphobic hate speech: </a:t>
            </a:r>
            <a:r>
              <a:rPr lang="en-US" dirty="0"/>
              <a:t>Derogatory comments that deny, diminish or dismiss the legitimacy of someone’s gender identity. Misgendering. </a:t>
            </a:r>
            <a:r>
              <a:rPr lang="en-US" dirty="0" err="1"/>
              <a:t>Dehumanisation</a:t>
            </a:r>
            <a:r>
              <a:rPr lang="en-US" dirty="0"/>
              <a:t>. Ridicule. </a:t>
            </a:r>
          </a:p>
          <a:p>
            <a:r>
              <a:rPr lang="en-US" b="1" dirty="0"/>
              <a:t>Misogynistic hate speech: </a:t>
            </a:r>
            <a:r>
              <a:rPr lang="en-US" dirty="0"/>
              <a:t>Denigration of feminist movements and women’s rights. Victim blaming. </a:t>
            </a:r>
            <a:r>
              <a:rPr lang="en-US" dirty="0" err="1"/>
              <a:t>Sexualisation</a:t>
            </a:r>
            <a:r>
              <a:rPr lang="en-US" dirty="0"/>
              <a:t>. Rape threats. </a:t>
            </a:r>
          </a:p>
          <a:p>
            <a:r>
              <a:rPr lang="en-US" dirty="0"/>
              <a:t>Rights of both women and LGBTQAI+ individuals: threat to social order and traditional religious values</a:t>
            </a:r>
          </a:p>
          <a:p>
            <a:r>
              <a:rPr lang="en-US" b="1" dirty="0"/>
              <a:t>Tools used include: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Emojis 🤮🤢😂😡😠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Open insults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Purposeful misspelling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Images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EACD35-ADB2-61F3-A3BA-1279EC2CEF0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-8011" y="578092"/>
            <a:ext cx="9651632" cy="671785"/>
          </a:xfrm>
          <a:solidFill>
            <a:srgbClr val="4DBD98"/>
          </a:solidFill>
        </p:spPr>
        <p:txBody>
          <a:bodyPr/>
          <a:lstStyle/>
          <a:p>
            <a:r>
              <a:rPr lang="en-US" dirty="0"/>
              <a:t>FINDINGS</a:t>
            </a:r>
          </a:p>
        </p:txBody>
      </p:sp>
      <p:grpSp>
        <p:nvGrpSpPr>
          <p:cNvPr id="2" name="Graphic 4">
            <a:extLst>
              <a:ext uri="{FF2B5EF4-FFF2-40B4-BE49-F238E27FC236}">
                <a16:creationId xmlns:a16="http://schemas.microsoft.com/office/drawing/2014/main" id="{758E1273-29F6-48CE-440F-42D1BB074A36}"/>
              </a:ext>
            </a:extLst>
          </p:cNvPr>
          <p:cNvGrpSpPr/>
          <p:nvPr/>
        </p:nvGrpSpPr>
        <p:grpSpPr>
          <a:xfrm rot="5972197" flipH="1">
            <a:off x="10230734" y="6544231"/>
            <a:ext cx="1988628" cy="1318666"/>
            <a:chOff x="5072479" y="4905026"/>
            <a:chExt cx="803439" cy="532763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9A49D4F-7389-32E0-D6BD-1531EEC89F40}"/>
                </a:ext>
              </a:extLst>
            </p:cNvPr>
            <p:cNvSpPr/>
            <p:nvPr/>
          </p:nvSpPr>
          <p:spPr>
            <a:xfrm>
              <a:off x="5072479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DB49807-FE3A-848B-721B-A153A27CEA2E}"/>
                </a:ext>
              </a:extLst>
            </p:cNvPr>
            <p:cNvSpPr/>
            <p:nvPr/>
          </p:nvSpPr>
          <p:spPr>
            <a:xfrm>
              <a:off x="5160355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ADB149D-4F88-356F-17B0-FC0A383D01F7}"/>
                </a:ext>
              </a:extLst>
            </p:cNvPr>
            <p:cNvSpPr/>
            <p:nvPr/>
          </p:nvSpPr>
          <p:spPr>
            <a:xfrm>
              <a:off x="5248231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E82B501-FDB9-4CBD-EE70-9CA023E871EC}"/>
                </a:ext>
              </a:extLst>
            </p:cNvPr>
            <p:cNvSpPr/>
            <p:nvPr/>
          </p:nvSpPr>
          <p:spPr>
            <a:xfrm>
              <a:off x="5335562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18C58F64-AEE5-8D43-618F-2200D7BAECC3}"/>
              </a:ext>
            </a:extLst>
          </p:cNvPr>
          <p:cNvSpPr/>
          <p:nvPr/>
        </p:nvSpPr>
        <p:spPr>
          <a:xfrm>
            <a:off x="9471971" y="-522323"/>
            <a:ext cx="1044645" cy="1044645"/>
          </a:xfrm>
          <a:prstGeom prst="ellipse">
            <a:avLst/>
          </a:prstGeom>
          <a:solidFill>
            <a:srgbClr val="FFC000">
              <a:alpha val="7596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2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DFEB5-3067-EE32-C541-BECE6C7DA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203C5-BD29-035A-88F5-2B527EC9AE3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GB" b="1" dirty="0"/>
              <a:t>Outlines the needs and challenges faced by online media in identifying and tackling gender-based hate speech. </a:t>
            </a:r>
          </a:p>
          <a:p>
            <a:endParaRPr lang="en-GB" dirty="0"/>
          </a:p>
          <a:p>
            <a:r>
              <a:rPr lang="en-GB" dirty="0"/>
              <a:t>Online media should contribute to the safety of the internet by: 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Adopting positive detection, prevention, and response measures.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Update codes of conduct to include hate speech provisions.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Improve content moderation practices that employ advanced algorithms and human oversight.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Educate audiences through relevant information and awareness campaigns.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Capacity-building activities for media professionals.</a:t>
            </a:r>
          </a:p>
          <a:p>
            <a:endParaRPr lang="en-GB" dirty="0"/>
          </a:p>
          <a:p>
            <a:endParaRPr lang="en-GB" b="1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5B059-21CA-0808-F579-FE49AC9BAA60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0" y="780104"/>
            <a:ext cx="9717619" cy="681051"/>
          </a:xfrm>
        </p:spPr>
        <p:txBody>
          <a:bodyPr/>
          <a:lstStyle/>
          <a:p>
            <a:r>
              <a:rPr lang="en-GB" dirty="0"/>
              <a:t>“Needs Analysis Report for Online Media” </a:t>
            </a:r>
          </a:p>
        </p:txBody>
      </p:sp>
      <p:grpSp>
        <p:nvGrpSpPr>
          <p:cNvPr id="40" name="Graphic 4">
            <a:extLst>
              <a:ext uri="{FF2B5EF4-FFF2-40B4-BE49-F238E27FC236}">
                <a16:creationId xmlns:a16="http://schemas.microsoft.com/office/drawing/2014/main" id="{5CC6879F-5F1A-2725-7732-2CD84C3EE17E}"/>
              </a:ext>
            </a:extLst>
          </p:cNvPr>
          <p:cNvGrpSpPr/>
          <p:nvPr/>
        </p:nvGrpSpPr>
        <p:grpSpPr>
          <a:xfrm>
            <a:off x="10042087" y="-1319576"/>
            <a:ext cx="2641612" cy="2639151"/>
            <a:chOff x="1782854" y="3591929"/>
            <a:chExt cx="742307" cy="741615"/>
          </a:xfrm>
          <a:solidFill>
            <a:srgbClr val="FFD168">
              <a:alpha val="62000"/>
            </a:srgbClr>
          </a:solidFill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EDA7748-AE0C-DA27-3061-B0A1291D6B6C}"/>
                </a:ext>
              </a:extLst>
            </p:cNvPr>
            <p:cNvSpPr/>
            <p:nvPr/>
          </p:nvSpPr>
          <p:spPr>
            <a:xfrm>
              <a:off x="1834161" y="3663910"/>
              <a:ext cx="98246" cy="107970"/>
            </a:xfrm>
            <a:custGeom>
              <a:avLst/>
              <a:gdLst>
                <a:gd name="connsiteX0" fmla="*/ 0 w 98246"/>
                <a:gd name="connsiteY0" fmla="*/ 107970 h 107970"/>
                <a:gd name="connsiteX1" fmla="*/ 98247 w 98246"/>
                <a:gd name="connsiteY1" fmla="*/ 0 h 107970"/>
                <a:gd name="connsiteX2" fmla="*/ 0 w 98246"/>
                <a:gd name="connsiteY2" fmla="*/ 107970 h 10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46" h="107970">
                  <a:moveTo>
                    <a:pt x="0" y="107970"/>
                  </a:moveTo>
                  <a:lnTo>
                    <a:pt x="98247" y="0"/>
                  </a:lnTo>
                  <a:cubicBezTo>
                    <a:pt x="58948" y="29446"/>
                    <a:pt x="25107" y="65982"/>
                    <a:pt x="0" y="10797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8C5C3D1-EA43-AA61-5B2D-9AFC2222FAB4}"/>
                </a:ext>
              </a:extLst>
            </p:cNvPr>
            <p:cNvSpPr/>
            <p:nvPr/>
          </p:nvSpPr>
          <p:spPr>
            <a:xfrm>
              <a:off x="1795954" y="3616468"/>
              <a:ext cx="223238" cy="245932"/>
            </a:xfrm>
            <a:custGeom>
              <a:avLst/>
              <a:gdLst>
                <a:gd name="connsiteX0" fmla="*/ 183394 w 223238"/>
                <a:gd name="connsiteY0" fmla="*/ 18540 h 245932"/>
                <a:gd name="connsiteX1" fmla="*/ 14737 w 223238"/>
                <a:gd name="connsiteY1" fmla="*/ 203944 h 245932"/>
                <a:gd name="connsiteX2" fmla="*/ 0 w 223238"/>
                <a:gd name="connsiteY2" fmla="*/ 245933 h 245932"/>
                <a:gd name="connsiteX3" fmla="*/ 223238 w 223238"/>
                <a:gd name="connsiteY3" fmla="*/ 0 h 245932"/>
                <a:gd name="connsiteX4" fmla="*/ 183394 w 223238"/>
                <a:gd name="connsiteY4" fmla="*/ 18540 h 24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38" h="245932">
                  <a:moveTo>
                    <a:pt x="183394" y="18540"/>
                  </a:moveTo>
                  <a:lnTo>
                    <a:pt x="14737" y="203944"/>
                  </a:lnTo>
                  <a:cubicBezTo>
                    <a:pt x="9279" y="217577"/>
                    <a:pt x="4367" y="231209"/>
                    <a:pt x="0" y="245933"/>
                  </a:cubicBezTo>
                  <a:lnTo>
                    <a:pt x="223238" y="0"/>
                  </a:lnTo>
                  <a:cubicBezTo>
                    <a:pt x="210139" y="5453"/>
                    <a:pt x="196493" y="11451"/>
                    <a:pt x="183394" y="1854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44B71C86-8C08-CDFD-06D6-E7E7D46EADCB}"/>
                </a:ext>
              </a:extLst>
            </p:cNvPr>
            <p:cNvSpPr/>
            <p:nvPr/>
          </p:nvSpPr>
          <p:spPr>
            <a:xfrm>
              <a:off x="1782854" y="3599018"/>
              <a:ext cx="295285" cy="325547"/>
            </a:xfrm>
            <a:custGeom>
              <a:avLst/>
              <a:gdLst>
                <a:gd name="connsiteX0" fmla="*/ 265266 w 295285"/>
                <a:gd name="connsiteY0" fmla="*/ 8180 h 325547"/>
                <a:gd name="connsiteX1" fmla="*/ 4912 w 295285"/>
                <a:gd name="connsiteY1" fmla="*/ 294465 h 325547"/>
                <a:gd name="connsiteX2" fmla="*/ 0 w 295285"/>
                <a:gd name="connsiteY2" fmla="*/ 325548 h 325547"/>
                <a:gd name="connsiteX3" fmla="*/ 295286 w 295285"/>
                <a:gd name="connsiteY3" fmla="*/ 0 h 325547"/>
                <a:gd name="connsiteX4" fmla="*/ 265266 w 295285"/>
                <a:gd name="connsiteY4" fmla="*/ 8180 h 32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85" h="325547">
                  <a:moveTo>
                    <a:pt x="265266" y="8180"/>
                  </a:moveTo>
                  <a:lnTo>
                    <a:pt x="4912" y="294465"/>
                  </a:lnTo>
                  <a:cubicBezTo>
                    <a:pt x="2729" y="304826"/>
                    <a:pt x="1092" y="315187"/>
                    <a:pt x="0" y="325548"/>
                  </a:cubicBezTo>
                  <a:lnTo>
                    <a:pt x="295286" y="0"/>
                  </a:lnTo>
                  <a:cubicBezTo>
                    <a:pt x="285461" y="2727"/>
                    <a:pt x="275636" y="5453"/>
                    <a:pt x="265266" y="818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1DED085-DBB3-899D-8210-DBA2C3CAC693}"/>
                </a:ext>
              </a:extLst>
            </p:cNvPr>
            <p:cNvSpPr/>
            <p:nvPr/>
          </p:nvSpPr>
          <p:spPr>
            <a:xfrm>
              <a:off x="1782854" y="3592475"/>
              <a:ext cx="346592" cy="382259"/>
            </a:xfrm>
            <a:custGeom>
              <a:avLst/>
              <a:gdLst>
                <a:gd name="connsiteX0" fmla="*/ 320393 w 346592"/>
                <a:gd name="connsiteY0" fmla="*/ 2727 h 382259"/>
                <a:gd name="connsiteX1" fmla="*/ 546 w 346592"/>
                <a:gd name="connsiteY1" fmla="*/ 355540 h 382259"/>
                <a:gd name="connsiteX2" fmla="*/ 0 w 346592"/>
                <a:gd name="connsiteY2" fmla="*/ 370808 h 382259"/>
                <a:gd name="connsiteX3" fmla="*/ 546 w 346592"/>
                <a:gd name="connsiteY3" fmla="*/ 382260 h 382259"/>
                <a:gd name="connsiteX4" fmla="*/ 346592 w 346592"/>
                <a:gd name="connsiteY4" fmla="*/ 0 h 382259"/>
                <a:gd name="connsiteX5" fmla="*/ 320393 w 346592"/>
                <a:gd name="connsiteY5" fmla="*/ 2727 h 38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592" h="382259">
                  <a:moveTo>
                    <a:pt x="320393" y="2727"/>
                  </a:moveTo>
                  <a:lnTo>
                    <a:pt x="546" y="355540"/>
                  </a:lnTo>
                  <a:cubicBezTo>
                    <a:pt x="546" y="360447"/>
                    <a:pt x="0" y="365355"/>
                    <a:pt x="0" y="370808"/>
                  </a:cubicBezTo>
                  <a:cubicBezTo>
                    <a:pt x="0" y="374625"/>
                    <a:pt x="0" y="378442"/>
                    <a:pt x="546" y="382260"/>
                  </a:cubicBezTo>
                  <a:lnTo>
                    <a:pt x="346592" y="0"/>
                  </a:lnTo>
                  <a:cubicBezTo>
                    <a:pt x="337859" y="546"/>
                    <a:pt x="329126" y="1091"/>
                    <a:pt x="320393" y="2727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22992B8-2F4C-06A0-6969-B8D9B32C82A7}"/>
                </a:ext>
              </a:extLst>
            </p:cNvPr>
            <p:cNvSpPr/>
            <p:nvPr/>
          </p:nvSpPr>
          <p:spPr>
            <a:xfrm>
              <a:off x="1782854" y="3591929"/>
              <a:ext cx="390257" cy="425883"/>
            </a:xfrm>
            <a:custGeom>
              <a:avLst/>
              <a:gdLst>
                <a:gd name="connsiteX0" fmla="*/ 370608 w 390257"/>
                <a:gd name="connsiteY0" fmla="*/ 0 h 425883"/>
                <a:gd name="connsiteX1" fmla="*/ 366787 w 390257"/>
                <a:gd name="connsiteY1" fmla="*/ 0 h 425883"/>
                <a:gd name="connsiteX2" fmla="*/ 0 w 390257"/>
                <a:gd name="connsiteY2" fmla="*/ 402436 h 425883"/>
                <a:gd name="connsiteX3" fmla="*/ 2729 w 390257"/>
                <a:gd name="connsiteY3" fmla="*/ 425884 h 425883"/>
                <a:gd name="connsiteX4" fmla="*/ 390257 w 390257"/>
                <a:gd name="connsiteY4" fmla="*/ 545 h 425883"/>
                <a:gd name="connsiteX5" fmla="*/ 370608 w 390257"/>
                <a:gd name="connsiteY5" fmla="*/ 0 h 4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5883">
                  <a:moveTo>
                    <a:pt x="370608" y="0"/>
                  </a:moveTo>
                  <a:cubicBezTo>
                    <a:pt x="369517" y="0"/>
                    <a:pt x="368425" y="0"/>
                    <a:pt x="366787" y="0"/>
                  </a:cubicBezTo>
                  <a:lnTo>
                    <a:pt x="0" y="402436"/>
                  </a:lnTo>
                  <a:cubicBezTo>
                    <a:pt x="546" y="410070"/>
                    <a:pt x="1637" y="418250"/>
                    <a:pt x="2729" y="425884"/>
                  </a:cubicBezTo>
                  <a:lnTo>
                    <a:pt x="390257" y="545"/>
                  </a:lnTo>
                  <a:cubicBezTo>
                    <a:pt x="383708" y="0"/>
                    <a:pt x="377158" y="0"/>
                    <a:pt x="37060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BBE3C5F-A293-AD63-EBEA-48FDAB6CBFCD}"/>
                </a:ext>
              </a:extLst>
            </p:cNvPr>
            <p:cNvSpPr/>
            <p:nvPr/>
          </p:nvSpPr>
          <p:spPr>
            <a:xfrm>
              <a:off x="1788858" y="3594110"/>
              <a:ext cx="424097" cy="463509"/>
            </a:xfrm>
            <a:custGeom>
              <a:avLst/>
              <a:gdLst>
                <a:gd name="connsiteX0" fmla="*/ 402811 w 424097"/>
                <a:gd name="connsiteY0" fmla="*/ 0 h 463509"/>
                <a:gd name="connsiteX1" fmla="*/ 0 w 424097"/>
                <a:gd name="connsiteY1" fmla="*/ 442243 h 463509"/>
                <a:gd name="connsiteX2" fmla="*/ 4912 w 424097"/>
                <a:gd name="connsiteY2" fmla="*/ 463510 h 463509"/>
                <a:gd name="connsiteX3" fmla="*/ 424098 w 424097"/>
                <a:gd name="connsiteY3" fmla="*/ 3272 h 463509"/>
                <a:gd name="connsiteX4" fmla="*/ 402811 w 424097"/>
                <a:gd name="connsiteY4" fmla="*/ 0 h 46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97" h="463509">
                  <a:moveTo>
                    <a:pt x="402811" y="0"/>
                  </a:moveTo>
                  <a:lnTo>
                    <a:pt x="0" y="442243"/>
                  </a:lnTo>
                  <a:cubicBezTo>
                    <a:pt x="1092" y="449332"/>
                    <a:pt x="3275" y="456421"/>
                    <a:pt x="4912" y="463510"/>
                  </a:cubicBezTo>
                  <a:lnTo>
                    <a:pt x="424098" y="3272"/>
                  </a:lnTo>
                  <a:cubicBezTo>
                    <a:pt x="417002" y="1636"/>
                    <a:pt x="409907" y="546"/>
                    <a:pt x="40281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63414C5-C7D5-AB3B-4B2D-FDEBBBD98FC8}"/>
                </a:ext>
              </a:extLst>
            </p:cNvPr>
            <p:cNvSpPr/>
            <p:nvPr/>
          </p:nvSpPr>
          <p:spPr>
            <a:xfrm>
              <a:off x="1799775" y="3599563"/>
              <a:ext cx="448659" cy="494047"/>
            </a:xfrm>
            <a:custGeom>
              <a:avLst/>
              <a:gdLst>
                <a:gd name="connsiteX0" fmla="*/ 429556 w 448659"/>
                <a:gd name="connsiteY0" fmla="*/ 0 h 494047"/>
                <a:gd name="connsiteX1" fmla="*/ 0 w 448659"/>
                <a:gd name="connsiteY1" fmla="*/ 474962 h 494047"/>
                <a:gd name="connsiteX2" fmla="*/ 6550 w 448659"/>
                <a:gd name="connsiteY2" fmla="*/ 494047 h 494047"/>
                <a:gd name="connsiteX3" fmla="*/ 448660 w 448659"/>
                <a:gd name="connsiteY3" fmla="*/ 4908 h 494047"/>
                <a:gd name="connsiteX4" fmla="*/ 429556 w 448659"/>
                <a:gd name="connsiteY4" fmla="*/ 0 h 49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59" h="494047">
                  <a:moveTo>
                    <a:pt x="429556" y="0"/>
                  </a:moveTo>
                  <a:lnTo>
                    <a:pt x="0" y="474962"/>
                  </a:lnTo>
                  <a:cubicBezTo>
                    <a:pt x="2183" y="481505"/>
                    <a:pt x="3821" y="487504"/>
                    <a:pt x="6550" y="494047"/>
                  </a:cubicBezTo>
                  <a:lnTo>
                    <a:pt x="448660" y="4908"/>
                  </a:lnTo>
                  <a:cubicBezTo>
                    <a:pt x="442656" y="3272"/>
                    <a:pt x="436106" y="1636"/>
                    <a:pt x="42955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20EB57A-0198-4D8F-466C-B626C1ADD967}"/>
                </a:ext>
              </a:extLst>
            </p:cNvPr>
            <p:cNvSpPr/>
            <p:nvPr/>
          </p:nvSpPr>
          <p:spPr>
            <a:xfrm>
              <a:off x="1811237" y="3609379"/>
              <a:ext cx="471583" cy="516404"/>
            </a:xfrm>
            <a:custGeom>
              <a:avLst/>
              <a:gdLst>
                <a:gd name="connsiteX0" fmla="*/ 453572 w 471583"/>
                <a:gd name="connsiteY0" fmla="*/ 0 h 516404"/>
                <a:gd name="connsiteX1" fmla="*/ 0 w 471583"/>
                <a:gd name="connsiteY1" fmla="*/ 498955 h 516404"/>
                <a:gd name="connsiteX2" fmla="*/ 8187 w 471583"/>
                <a:gd name="connsiteY2" fmla="*/ 516404 h 516404"/>
                <a:gd name="connsiteX3" fmla="*/ 471584 w 471583"/>
                <a:gd name="connsiteY3" fmla="*/ 5998 h 516404"/>
                <a:gd name="connsiteX4" fmla="*/ 453572 w 471583"/>
                <a:gd name="connsiteY4" fmla="*/ 0 h 51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6404">
                  <a:moveTo>
                    <a:pt x="453572" y="0"/>
                  </a:moveTo>
                  <a:lnTo>
                    <a:pt x="0" y="498955"/>
                  </a:lnTo>
                  <a:cubicBezTo>
                    <a:pt x="2183" y="504953"/>
                    <a:pt x="5458" y="510951"/>
                    <a:pt x="8187" y="516404"/>
                  </a:cubicBezTo>
                  <a:lnTo>
                    <a:pt x="471584" y="5998"/>
                  </a:lnTo>
                  <a:cubicBezTo>
                    <a:pt x="465580" y="3817"/>
                    <a:pt x="459576" y="1636"/>
                    <a:pt x="45357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04F225B-BD33-C177-A258-983E393C086B}"/>
                </a:ext>
              </a:extLst>
            </p:cNvPr>
            <p:cNvSpPr/>
            <p:nvPr/>
          </p:nvSpPr>
          <p:spPr>
            <a:xfrm>
              <a:off x="1826520" y="3620285"/>
              <a:ext cx="488504" cy="535490"/>
            </a:xfrm>
            <a:custGeom>
              <a:avLst/>
              <a:gdLst>
                <a:gd name="connsiteX0" fmla="*/ 472130 w 488504"/>
                <a:gd name="connsiteY0" fmla="*/ 0 h 535490"/>
                <a:gd name="connsiteX1" fmla="*/ 0 w 488504"/>
                <a:gd name="connsiteY1" fmla="*/ 519131 h 535490"/>
                <a:gd name="connsiteX2" fmla="*/ 9279 w 488504"/>
                <a:gd name="connsiteY2" fmla="*/ 535490 h 535490"/>
                <a:gd name="connsiteX3" fmla="*/ 488504 w 488504"/>
                <a:gd name="connsiteY3" fmla="*/ 7634 h 535490"/>
                <a:gd name="connsiteX4" fmla="*/ 472130 w 488504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504" h="535490">
                  <a:moveTo>
                    <a:pt x="472130" y="0"/>
                  </a:moveTo>
                  <a:lnTo>
                    <a:pt x="0" y="519131"/>
                  </a:lnTo>
                  <a:cubicBezTo>
                    <a:pt x="2729" y="524584"/>
                    <a:pt x="6004" y="530037"/>
                    <a:pt x="9279" y="535490"/>
                  </a:cubicBezTo>
                  <a:lnTo>
                    <a:pt x="488504" y="7634"/>
                  </a:lnTo>
                  <a:cubicBezTo>
                    <a:pt x="483592" y="4908"/>
                    <a:pt x="477588" y="2727"/>
                    <a:pt x="47213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AFCB571-29EB-59C0-CA9D-8F28BA7B702E}"/>
                </a:ext>
              </a:extLst>
            </p:cNvPr>
            <p:cNvSpPr/>
            <p:nvPr/>
          </p:nvSpPr>
          <p:spPr>
            <a:xfrm>
              <a:off x="1843440" y="3635554"/>
              <a:ext cx="501603" cy="546396"/>
            </a:xfrm>
            <a:custGeom>
              <a:avLst/>
              <a:gdLst>
                <a:gd name="connsiteX0" fmla="*/ 485775 w 501603"/>
                <a:gd name="connsiteY0" fmla="*/ 0 h 546396"/>
                <a:gd name="connsiteX1" fmla="*/ 0 w 501603"/>
                <a:gd name="connsiteY1" fmla="*/ 531673 h 546396"/>
                <a:gd name="connsiteX2" fmla="*/ 10370 w 501603"/>
                <a:gd name="connsiteY2" fmla="*/ 546397 h 546396"/>
                <a:gd name="connsiteX3" fmla="*/ 501604 w 501603"/>
                <a:gd name="connsiteY3" fmla="*/ 8725 h 546396"/>
                <a:gd name="connsiteX4" fmla="*/ 485775 w 501603"/>
                <a:gd name="connsiteY4" fmla="*/ 0 h 54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603" h="546396">
                  <a:moveTo>
                    <a:pt x="485775" y="0"/>
                  </a:moveTo>
                  <a:lnTo>
                    <a:pt x="0" y="531673"/>
                  </a:lnTo>
                  <a:cubicBezTo>
                    <a:pt x="3275" y="536581"/>
                    <a:pt x="7096" y="542034"/>
                    <a:pt x="10370" y="546397"/>
                  </a:cubicBezTo>
                  <a:lnTo>
                    <a:pt x="501604" y="8725"/>
                  </a:lnTo>
                  <a:cubicBezTo>
                    <a:pt x="496146" y="5998"/>
                    <a:pt x="491233" y="2727"/>
                    <a:pt x="485775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9E40266-EC55-5064-5583-4636EC28441C}"/>
                </a:ext>
              </a:extLst>
            </p:cNvPr>
            <p:cNvSpPr/>
            <p:nvPr/>
          </p:nvSpPr>
          <p:spPr>
            <a:xfrm>
              <a:off x="1864727" y="3652458"/>
              <a:ext cx="507607" cy="556211"/>
            </a:xfrm>
            <a:custGeom>
              <a:avLst/>
              <a:gdLst>
                <a:gd name="connsiteX0" fmla="*/ 492871 w 507607"/>
                <a:gd name="connsiteY0" fmla="*/ 0 h 556211"/>
                <a:gd name="connsiteX1" fmla="*/ 0 w 507607"/>
                <a:gd name="connsiteY1" fmla="*/ 542579 h 556211"/>
                <a:gd name="connsiteX2" fmla="*/ 11462 w 507607"/>
                <a:gd name="connsiteY2" fmla="*/ 556212 h 556211"/>
                <a:gd name="connsiteX3" fmla="*/ 507608 w 507607"/>
                <a:gd name="connsiteY3" fmla="*/ 9815 h 556211"/>
                <a:gd name="connsiteX4" fmla="*/ 492871 w 507607"/>
                <a:gd name="connsiteY4" fmla="*/ 0 h 55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211">
                  <a:moveTo>
                    <a:pt x="492871" y="0"/>
                  </a:moveTo>
                  <a:lnTo>
                    <a:pt x="0" y="542579"/>
                  </a:lnTo>
                  <a:cubicBezTo>
                    <a:pt x="3821" y="546942"/>
                    <a:pt x="7641" y="551850"/>
                    <a:pt x="11462" y="556212"/>
                  </a:cubicBezTo>
                  <a:lnTo>
                    <a:pt x="507608" y="9815"/>
                  </a:lnTo>
                  <a:cubicBezTo>
                    <a:pt x="502695" y="6544"/>
                    <a:pt x="497783" y="3272"/>
                    <a:pt x="49287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45F34BD-10E2-3BFA-8D48-F47AE32892C7}"/>
                </a:ext>
              </a:extLst>
            </p:cNvPr>
            <p:cNvSpPr/>
            <p:nvPr/>
          </p:nvSpPr>
          <p:spPr>
            <a:xfrm>
              <a:off x="1885468" y="3671544"/>
              <a:ext cx="511428" cy="560029"/>
            </a:xfrm>
            <a:custGeom>
              <a:avLst/>
              <a:gdLst>
                <a:gd name="connsiteX0" fmla="*/ 497237 w 511428"/>
                <a:gd name="connsiteY0" fmla="*/ 0 h 560029"/>
                <a:gd name="connsiteX1" fmla="*/ 0 w 511428"/>
                <a:gd name="connsiteY1" fmla="*/ 547487 h 560029"/>
                <a:gd name="connsiteX2" fmla="*/ 12554 w 511428"/>
                <a:gd name="connsiteY2" fmla="*/ 560029 h 560029"/>
                <a:gd name="connsiteX3" fmla="*/ 511428 w 511428"/>
                <a:gd name="connsiteY3" fmla="*/ 11452 h 560029"/>
                <a:gd name="connsiteX4" fmla="*/ 497237 w 511428"/>
                <a:gd name="connsiteY4" fmla="*/ 0 h 56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428" h="560029">
                  <a:moveTo>
                    <a:pt x="497237" y="0"/>
                  </a:moveTo>
                  <a:lnTo>
                    <a:pt x="0" y="547487"/>
                  </a:lnTo>
                  <a:cubicBezTo>
                    <a:pt x="3821" y="551304"/>
                    <a:pt x="8187" y="556212"/>
                    <a:pt x="12554" y="560029"/>
                  </a:cubicBezTo>
                  <a:lnTo>
                    <a:pt x="511428" y="11452"/>
                  </a:lnTo>
                  <a:cubicBezTo>
                    <a:pt x="506516" y="7089"/>
                    <a:pt x="502149" y="3817"/>
                    <a:pt x="497237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A776DF4-C0EF-CC42-2E84-777C77F8EE81}"/>
                </a:ext>
              </a:extLst>
            </p:cNvPr>
            <p:cNvSpPr/>
            <p:nvPr/>
          </p:nvSpPr>
          <p:spPr>
            <a:xfrm>
              <a:off x="1907846" y="3692265"/>
              <a:ext cx="510882" cy="562210"/>
            </a:xfrm>
            <a:custGeom>
              <a:avLst/>
              <a:gdLst>
                <a:gd name="connsiteX0" fmla="*/ 499420 w 510882"/>
                <a:gd name="connsiteY0" fmla="*/ 0 h 562210"/>
                <a:gd name="connsiteX1" fmla="*/ 0 w 510882"/>
                <a:gd name="connsiteY1" fmla="*/ 550759 h 562210"/>
                <a:gd name="connsiteX2" fmla="*/ 13100 w 510882"/>
                <a:gd name="connsiteY2" fmla="*/ 562211 h 562210"/>
                <a:gd name="connsiteX3" fmla="*/ 510883 w 510882"/>
                <a:gd name="connsiteY3" fmla="*/ 13087 h 562210"/>
                <a:gd name="connsiteX4" fmla="*/ 499420 w 510882"/>
                <a:gd name="connsiteY4" fmla="*/ 0 h 56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882" h="562210">
                  <a:moveTo>
                    <a:pt x="499420" y="0"/>
                  </a:moveTo>
                  <a:lnTo>
                    <a:pt x="0" y="550759"/>
                  </a:lnTo>
                  <a:cubicBezTo>
                    <a:pt x="4367" y="554576"/>
                    <a:pt x="8733" y="558393"/>
                    <a:pt x="13100" y="562211"/>
                  </a:cubicBezTo>
                  <a:lnTo>
                    <a:pt x="510883" y="13087"/>
                  </a:lnTo>
                  <a:cubicBezTo>
                    <a:pt x="508153" y="8180"/>
                    <a:pt x="503241" y="4363"/>
                    <a:pt x="49942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305B4AB2-094A-1017-B677-2C4922CFDA69}"/>
                </a:ext>
              </a:extLst>
            </p:cNvPr>
            <p:cNvSpPr/>
            <p:nvPr/>
          </p:nvSpPr>
          <p:spPr>
            <a:xfrm>
              <a:off x="1934591" y="3716804"/>
              <a:ext cx="507607" cy="556757"/>
            </a:xfrm>
            <a:custGeom>
              <a:avLst/>
              <a:gdLst>
                <a:gd name="connsiteX0" fmla="*/ 495600 w 507607"/>
                <a:gd name="connsiteY0" fmla="*/ 0 h 556757"/>
                <a:gd name="connsiteX1" fmla="*/ 0 w 507607"/>
                <a:gd name="connsiteY1" fmla="*/ 546397 h 556757"/>
                <a:gd name="connsiteX2" fmla="*/ 14737 w 507607"/>
                <a:gd name="connsiteY2" fmla="*/ 556758 h 556757"/>
                <a:gd name="connsiteX3" fmla="*/ 507608 w 507607"/>
                <a:gd name="connsiteY3" fmla="*/ 13633 h 556757"/>
                <a:gd name="connsiteX4" fmla="*/ 495600 w 507607"/>
                <a:gd name="connsiteY4" fmla="*/ 0 h 55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757">
                  <a:moveTo>
                    <a:pt x="495600" y="0"/>
                  </a:moveTo>
                  <a:lnTo>
                    <a:pt x="0" y="546397"/>
                  </a:lnTo>
                  <a:cubicBezTo>
                    <a:pt x="4912" y="550214"/>
                    <a:pt x="9825" y="553485"/>
                    <a:pt x="14737" y="556758"/>
                  </a:cubicBezTo>
                  <a:lnTo>
                    <a:pt x="507608" y="13633"/>
                  </a:lnTo>
                  <a:cubicBezTo>
                    <a:pt x="503787" y="9270"/>
                    <a:pt x="499966" y="4363"/>
                    <a:pt x="49560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959243EA-EA7E-213F-0AA7-0C7D69DAA7DC}"/>
                </a:ext>
              </a:extLst>
            </p:cNvPr>
            <p:cNvSpPr/>
            <p:nvPr/>
          </p:nvSpPr>
          <p:spPr>
            <a:xfrm>
              <a:off x="1960790" y="3741343"/>
              <a:ext cx="499966" cy="548577"/>
            </a:xfrm>
            <a:custGeom>
              <a:avLst/>
              <a:gdLst>
                <a:gd name="connsiteX0" fmla="*/ 489596 w 499966"/>
                <a:gd name="connsiteY0" fmla="*/ 0 h 548577"/>
                <a:gd name="connsiteX1" fmla="*/ 0 w 499966"/>
                <a:gd name="connsiteY1" fmla="*/ 539853 h 548577"/>
                <a:gd name="connsiteX2" fmla="*/ 15829 w 499966"/>
                <a:gd name="connsiteY2" fmla="*/ 548578 h 548577"/>
                <a:gd name="connsiteX3" fmla="*/ 499966 w 499966"/>
                <a:gd name="connsiteY3" fmla="*/ 14723 h 548577"/>
                <a:gd name="connsiteX4" fmla="*/ 489596 w 499966"/>
                <a:gd name="connsiteY4" fmla="*/ 0 h 5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966" h="548577">
                  <a:moveTo>
                    <a:pt x="489596" y="0"/>
                  </a:moveTo>
                  <a:lnTo>
                    <a:pt x="0" y="539853"/>
                  </a:lnTo>
                  <a:cubicBezTo>
                    <a:pt x="5458" y="543125"/>
                    <a:pt x="10370" y="545851"/>
                    <a:pt x="15829" y="548578"/>
                  </a:cubicBezTo>
                  <a:lnTo>
                    <a:pt x="499966" y="14723"/>
                  </a:lnTo>
                  <a:cubicBezTo>
                    <a:pt x="496691" y="9816"/>
                    <a:pt x="493416" y="4908"/>
                    <a:pt x="48959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51AB2E5-B067-2BCD-AC04-377CA78622C6}"/>
                </a:ext>
              </a:extLst>
            </p:cNvPr>
            <p:cNvSpPr/>
            <p:nvPr/>
          </p:nvSpPr>
          <p:spPr>
            <a:xfrm>
              <a:off x="1989172" y="3768063"/>
              <a:ext cx="490687" cy="535490"/>
            </a:xfrm>
            <a:custGeom>
              <a:avLst/>
              <a:gdLst>
                <a:gd name="connsiteX0" fmla="*/ 481409 w 490687"/>
                <a:gd name="connsiteY0" fmla="*/ 0 h 535490"/>
                <a:gd name="connsiteX1" fmla="*/ 0 w 490687"/>
                <a:gd name="connsiteY1" fmla="*/ 527856 h 535490"/>
                <a:gd name="connsiteX2" fmla="*/ 16920 w 490687"/>
                <a:gd name="connsiteY2" fmla="*/ 535490 h 535490"/>
                <a:gd name="connsiteX3" fmla="*/ 490687 w 490687"/>
                <a:gd name="connsiteY3" fmla="*/ 16359 h 535490"/>
                <a:gd name="connsiteX4" fmla="*/ 481409 w 490687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687" h="535490">
                  <a:moveTo>
                    <a:pt x="481409" y="0"/>
                  </a:moveTo>
                  <a:lnTo>
                    <a:pt x="0" y="527856"/>
                  </a:lnTo>
                  <a:cubicBezTo>
                    <a:pt x="5458" y="530583"/>
                    <a:pt x="10916" y="533309"/>
                    <a:pt x="16920" y="535490"/>
                  </a:cubicBezTo>
                  <a:lnTo>
                    <a:pt x="490687" y="16359"/>
                  </a:lnTo>
                  <a:cubicBezTo>
                    <a:pt x="487412" y="10361"/>
                    <a:pt x="484683" y="5453"/>
                    <a:pt x="48140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12E9E5AF-CF0B-DC84-6B11-DE546AD87561}"/>
                </a:ext>
              </a:extLst>
            </p:cNvPr>
            <p:cNvSpPr/>
            <p:nvPr/>
          </p:nvSpPr>
          <p:spPr>
            <a:xfrm>
              <a:off x="2021375" y="3798600"/>
              <a:ext cx="471583" cy="518586"/>
            </a:xfrm>
            <a:custGeom>
              <a:avLst/>
              <a:gdLst>
                <a:gd name="connsiteX0" fmla="*/ 463942 w 471583"/>
                <a:gd name="connsiteY0" fmla="*/ 0 h 518586"/>
                <a:gd name="connsiteX1" fmla="*/ 0 w 471583"/>
                <a:gd name="connsiteY1" fmla="*/ 512042 h 518586"/>
                <a:gd name="connsiteX2" fmla="*/ 18012 w 471583"/>
                <a:gd name="connsiteY2" fmla="*/ 518586 h 518586"/>
                <a:gd name="connsiteX3" fmla="*/ 471584 w 471583"/>
                <a:gd name="connsiteY3" fmla="*/ 17450 h 518586"/>
                <a:gd name="connsiteX4" fmla="*/ 463942 w 471583"/>
                <a:gd name="connsiteY4" fmla="*/ 0 h 5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8586">
                  <a:moveTo>
                    <a:pt x="463942" y="0"/>
                  </a:moveTo>
                  <a:lnTo>
                    <a:pt x="0" y="512042"/>
                  </a:lnTo>
                  <a:cubicBezTo>
                    <a:pt x="6004" y="514224"/>
                    <a:pt x="12008" y="516405"/>
                    <a:pt x="18012" y="518586"/>
                  </a:cubicBezTo>
                  <a:lnTo>
                    <a:pt x="471584" y="17450"/>
                  </a:lnTo>
                  <a:cubicBezTo>
                    <a:pt x="469401" y="10906"/>
                    <a:pt x="467217" y="5453"/>
                    <a:pt x="46394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3200BFD-0FCF-F019-32B1-DF77AF449366}"/>
                </a:ext>
              </a:extLst>
            </p:cNvPr>
            <p:cNvSpPr/>
            <p:nvPr/>
          </p:nvSpPr>
          <p:spPr>
            <a:xfrm>
              <a:off x="2055762" y="3830773"/>
              <a:ext cx="450842" cy="495683"/>
            </a:xfrm>
            <a:custGeom>
              <a:avLst/>
              <a:gdLst>
                <a:gd name="connsiteX0" fmla="*/ 444293 w 450842"/>
                <a:gd name="connsiteY0" fmla="*/ 0 h 495683"/>
                <a:gd name="connsiteX1" fmla="*/ 0 w 450842"/>
                <a:gd name="connsiteY1" fmla="*/ 490775 h 495683"/>
                <a:gd name="connsiteX2" fmla="*/ 19649 w 450842"/>
                <a:gd name="connsiteY2" fmla="*/ 495683 h 495683"/>
                <a:gd name="connsiteX3" fmla="*/ 450843 w 450842"/>
                <a:gd name="connsiteY3" fmla="*/ 19631 h 495683"/>
                <a:gd name="connsiteX4" fmla="*/ 444293 w 450842"/>
                <a:gd name="connsiteY4" fmla="*/ 0 h 49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42" h="495683">
                  <a:moveTo>
                    <a:pt x="444293" y="0"/>
                  </a:moveTo>
                  <a:lnTo>
                    <a:pt x="0" y="490775"/>
                  </a:lnTo>
                  <a:cubicBezTo>
                    <a:pt x="6550" y="492411"/>
                    <a:pt x="13100" y="494047"/>
                    <a:pt x="19649" y="495683"/>
                  </a:cubicBezTo>
                  <a:lnTo>
                    <a:pt x="450843" y="19631"/>
                  </a:lnTo>
                  <a:cubicBezTo>
                    <a:pt x="449205" y="12542"/>
                    <a:pt x="446476" y="5998"/>
                    <a:pt x="444293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91AF64B0-88F6-CA18-21E6-33AE2A78C6A6}"/>
                </a:ext>
              </a:extLst>
            </p:cNvPr>
            <p:cNvSpPr/>
            <p:nvPr/>
          </p:nvSpPr>
          <p:spPr>
            <a:xfrm>
              <a:off x="2091785" y="3866218"/>
              <a:ext cx="424643" cy="465145"/>
            </a:xfrm>
            <a:custGeom>
              <a:avLst/>
              <a:gdLst>
                <a:gd name="connsiteX0" fmla="*/ 419731 w 424643"/>
                <a:gd name="connsiteY0" fmla="*/ 0 h 465145"/>
                <a:gd name="connsiteX1" fmla="*/ 0 w 424643"/>
                <a:gd name="connsiteY1" fmla="*/ 462419 h 465145"/>
                <a:gd name="connsiteX2" fmla="*/ 21287 w 424643"/>
                <a:gd name="connsiteY2" fmla="*/ 465146 h 465145"/>
                <a:gd name="connsiteX3" fmla="*/ 424644 w 424643"/>
                <a:gd name="connsiteY3" fmla="*/ 20176 h 465145"/>
                <a:gd name="connsiteX4" fmla="*/ 419731 w 424643"/>
                <a:gd name="connsiteY4" fmla="*/ 0 h 4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43" h="465145">
                  <a:moveTo>
                    <a:pt x="419731" y="0"/>
                  </a:moveTo>
                  <a:lnTo>
                    <a:pt x="0" y="462419"/>
                  </a:lnTo>
                  <a:cubicBezTo>
                    <a:pt x="7096" y="463510"/>
                    <a:pt x="14191" y="464601"/>
                    <a:pt x="21287" y="465146"/>
                  </a:cubicBezTo>
                  <a:lnTo>
                    <a:pt x="424644" y="20176"/>
                  </a:lnTo>
                  <a:cubicBezTo>
                    <a:pt x="423006" y="14178"/>
                    <a:pt x="421369" y="7089"/>
                    <a:pt x="41973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F1E64D3F-82A3-36AF-5C80-7A463D47AFD3}"/>
                </a:ext>
              </a:extLst>
            </p:cNvPr>
            <p:cNvSpPr/>
            <p:nvPr/>
          </p:nvSpPr>
          <p:spPr>
            <a:xfrm>
              <a:off x="2131630" y="3906025"/>
              <a:ext cx="390257" cy="427519"/>
            </a:xfrm>
            <a:custGeom>
              <a:avLst/>
              <a:gdLst>
                <a:gd name="connsiteX0" fmla="*/ 387528 w 390257"/>
                <a:gd name="connsiteY0" fmla="*/ 0 h 427519"/>
                <a:gd name="connsiteX1" fmla="*/ 0 w 390257"/>
                <a:gd name="connsiteY1" fmla="*/ 426974 h 427519"/>
                <a:gd name="connsiteX2" fmla="*/ 21287 w 390257"/>
                <a:gd name="connsiteY2" fmla="*/ 427520 h 427519"/>
                <a:gd name="connsiteX3" fmla="*/ 22924 w 390257"/>
                <a:gd name="connsiteY3" fmla="*/ 427520 h 427519"/>
                <a:gd name="connsiteX4" fmla="*/ 390257 w 390257"/>
                <a:gd name="connsiteY4" fmla="*/ 23448 h 427519"/>
                <a:gd name="connsiteX5" fmla="*/ 387528 w 390257"/>
                <a:gd name="connsiteY5" fmla="*/ 0 h 42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7519">
                  <a:moveTo>
                    <a:pt x="387528" y="0"/>
                  </a:moveTo>
                  <a:lnTo>
                    <a:pt x="0" y="426974"/>
                  </a:lnTo>
                  <a:cubicBezTo>
                    <a:pt x="7096" y="427520"/>
                    <a:pt x="14191" y="427520"/>
                    <a:pt x="21287" y="427520"/>
                  </a:cubicBezTo>
                  <a:cubicBezTo>
                    <a:pt x="21833" y="427520"/>
                    <a:pt x="22378" y="427520"/>
                    <a:pt x="22924" y="427520"/>
                  </a:cubicBezTo>
                  <a:lnTo>
                    <a:pt x="390257" y="23448"/>
                  </a:lnTo>
                  <a:cubicBezTo>
                    <a:pt x="389712" y="15268"/>
                    <a:pt x="388620" y="7634"/>
                    <a:pt x="38752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C769927-83B3-0F76-FD1B-313B61E6AD88}"/>
                </a:ext>
              </a:extLst>
            </p:cNvPr>
            <p:cNvSpPr/>
            <p:nvPr/>
          </p:nvSpPr>
          <p:spPr>
            <a:xfrm>
              <a:off x="2174749" y="3949650"/>
              <a:ext cx="350413" cy="383895"/>
            </a:xfrm>
            <a:custGeom>
              <a:avLst/>
              <a:gdLst>
                <a:gd name="connsiteX0" fmla="*/ 350413 w 350413"/>
                <a:gd name="connsiteY0" fmla="*/ 13633 h 383895"/>
                <a:gd name="connsiteX1" fmla="*/ 349867 w 350413"/>
                <a:gd name="connsiteY1" fmla="*/ 0 h 383895"/>
                <a:gd name="connsiteX2" fmla="*/ 0 w 350413"/>
                <a:gd name="connsiteY2" fmla="*/ 383895 h 383895"/>
                <a:gd name="connsiteX3" fmla="*/ 26199 w 350413"/>
                <a:gd name="connsiteY3" fmla="*/ 381714 h 383895"/>
                <a:gd name="connsiteX4" fmla="*/ 349867 w 350413"/>
                <a:gd name="connsiteY4" fmla="*/ 26175 h 383895"/>
                <a:gd name="connsiteX5" fmla="*/ 350413 w 350413"/>
                <a:gd name="connsiteY5" fmla="*/ 13633 h 38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413" h="383895">
                  <a:moveTo>
                    <a:pt x="350413" y="13633"/>
                  </a:moveTo>
                  <a:cubicBezTo>
                    <a:pt x="350413" y="9270"/>
                    <a:pt x="350413" y="4908"/>
                    <a:pt x="349867" y="0"/>
                  </a:cubicBezTo>
                  <a:lnTo>
                    <a:pt x="0" y="383895"/>
                  </a:lnTo>
                  <a:cubicBezTo>
                    <a:pt x="8733" y="383350"/>
                    <a:pt x="17466" y="382805"/>
                    <a:pt x="26199" y="381714"/>
                  </a:cubicBezTo>
                  <a:lnTo>
                    <a:pt x="349867" y="26175"/>
                  </a:lnTo>
                  <a:cubicBezTo>
                    <a:pt x="350413" y="22358"/>
                    <a:pt x="350413" y="17995"/>
                    <a:pt x="350413" y="13633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6C243ED4-2E0D-359E-BCBC-C68088211758}"/>
                </a:ext>
              </a:extLst>
            </p:cNvPr>
            <p:cNvSpPr/>
            <p:nvPr/>
          </p:nvSpPr>
          <p:spPr>
            <a:xfrm>
              <a:off x="2224418" y="3998727"/>
              <a:ext cx="297468" cy="327183"/>
            </a:xfrm>
            <a:custGeom>
              <a:avLst/>
              <a:gdLst>
                <a:gd name="connsiteX0" fmla="*/ 297469 w 297468"/>
                <a:gd name="connsiteY0" fmla="*/ 0 h 327183"/>
                <a:gd name="connsiteX1" fmla="*/ 0 w 297468"/>
                <a:gd name="connsiteY1" fmla="*/ 327184 h 327183"/>
                <a:gd name="connsiteX2" fmla="*/ 30566 w 297468"/>
                <a:gd name="connsiteY2" fmla="*/ 320095 h 327183"/>
                <a:gd name="connsiteX3" fmla="*/ 293102 w 297468"/>
                <a:gd name="connsiteY3" fmla="*/ 31083 h 327183"/>
                <a:gd name="connsiteX4" fmla="*/ 297469 w 297468"/>
                <a:gd name="connsiteY4" fmla="*/ 0 h 32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68" h="327183">
                  <a:moveTo>
                    <a:pt x="297469" y="0"/>
                  </a:moveTo>
                  <a:lnTo>
                    <a:pt x="0" y="327184"/>
                  </a:lnTo>
                  <a:cubicBezTo>
                    <a:pt x="10370" y="325003"/>
                    <a:pt x="20741" y="322821"/>
                    <a:pt x="30566" y="320095"/>
                  </a:cubicBezTo>
                  <a:lnTo>
                    <a:pt x="293102" y="31083"/>
                  </a:lnTo>
                  <a:cubicBezTo>
                    <a:pt x="294740" y="21267"/>
                    <a:pt x="296377" y="10906"/>
                    <a:pt x="29746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4934118-5649-DAD9-E84A-D654FB57C7E1}"/>
                </a:ext>
              </a:extLst>
            </p:cNvPr>
            <p:cNvSpPr/>
            <p:nvPr/>
          </p:nvSpPr>
          <p:spPr>
            <a:xfrm>
              <a:off x="2285004" y="4059257"/>
              <a:ext cx="227058" cy="249750"/>
            </a:xfrm>
            <a:custGeom>
              <a:avLst/>
              <a:gdLst>
                <a:gd name="connsiteX0" fmla="*/ 227059 w 227058"/>
                <a:gd name="connsiteY0" fmla="*/ 0 h 249750"/>
                <a:gd name="connsiteX1" fmla="*/ 0 w 227058"/>
                <a:gd name="connsiteY1" fmla="*/ 249750 h 249750"/>
                <a:gd name="connsiteX2" fmla="*/ 39844 w 227058"/>
                <a:gd name="connsiteY2" fmla="*/ 231755 h 249750"/>
                <a:gd name="connsiteX3" fmla="*/ 213413 w 227058"/>
                <a:gd name="connsiteY3" fmla="*/ 40898 h 249750"/>
                <a:gd name="connsiteX4" fmla="*/ 227059 w 227058"/>
                <a:gd name="connsiteY4" fmla="*/ 0 h 24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58" h="249750">
                  <a:moveTo>
                    <a:pt x="227059" y="0"/>
                  </a:moveTo>
                  <a:lnTo>
                    <a:pt x="0" y="249750"/>
                  </a:lnTo>
                  <a:cubicBezTo>
                    <a:pt x="13645" y="244297"/>
                    <a:pt x="27291" y="238298"/>
                    <a:pt x="39844" y="231755"/>
                  </a:cubicBezTo>
                  <a:lnTo>
                    <a:pt x="213413" y="40898"/>
                  </a:lnTo>
                  <a:cubicBezTo>
                    <a:pt x="218872" y="27810"/>
                    <a:pt x="223784" y="14178"/>
                    <a:pt x="22705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EC8D2616-2E68-6BA4-6724-210D87F2C1A0}"/>
                </a:ext>
              </a:extLst>
            </p:cNvPr>
            <p:cNvSpPr/>
            <p:nvPr/>
          </p:nvSpPr>
          <p:spPr>
            <a:xfrm>
              <a:off x="2368513" y="4148141"/>
              <a:ext cx="105888" cy="115604"/>
            </a:xfrm>
            <a:custGeom>
              <a:avLst/>
              <a:gdLst>
                <a:gd name="connsiteX0" fmla="*/ 105888 w 105888"/>
                <a:gd name="connsiteY0" fmla="*/ 0 h 115604"/>
                <a:gd name="connsiteX1" fmla="*/ 0 w 105888"/>
                <a:gd name="connsiteY1" fmla="*/ 115605 h 115604"/>
                <a:gd name="connsiteX2" fmla="*/ 105888 w 105888"/>
                <a:gd name="connsiteY2" fmla="*/ 0 h 11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888" h="115604">
                  <a:moveTo>
                    <a:pt x="105888" y="0"/>
                  </a:moveTo>
                  <a:lnTo>
                    <a:pt x="0" y="115605"/>
                  </a:lnTo>
                  <a:cubicBezTo>
                    <a:pt x="43119" y="85068"/>
                    <a:pt x="79689" y="45805"/>
                    <a:pt x="10588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3906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5E111-BBF0-1A47-9AC6-50365EA47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77DA6-2CF5-8560-D32F-9149D3B6BBA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-8010" y="754145"/>
            <a:ext cx="9406534" cy="725864"/>
          </a:xfrm>
        </p:spPr>
        <p:txBody>
          <a:bodyPr/>
          <a:lstStyle/>
          <a:p>
            <a:r>
              <a:rPr lang="en-GB" dirty="0"/>
              <a:t>Final Steps</a:t>
            </a:r>
          </a:p>
        </p:txBody>
      </p:sp>
      <p:grpSp>
        <p:nvGrpSpPr>
          <p:cNvPr id="2" name="Graphic 4">
            <a:extLst>
              <a:ext uri="{FF2B5EF4-FFF2-40B4-BE49-F238E27FC236}">
                <a16:creationId xmlns:a16="http://schemas.microsoft.com/office/drawing/2014/main" id="{27CA7053-2C8B-8F24-E510-8FCE946AA016}"/>
              </a:ext>
            </a:extLst>
          </p:cNvPr>
          <p:cNvGrpSpPr/>
          <p:nvPr/>
        </p:nvGrpSpPr>
        <p:grpSpPr>
          <a:xfrm rot="5972197" flipH="1">
            <a:off x="10230734" y="6544231"/>
            <a:ext cx="1988628" cy="1318666"/>
            <a:chOff x="5072479" y="4905026"/>
            <a:chExt cx="803439" cy="532763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D08A5BCD-5DBB-7D52-E268-17D973AB7576}"/>
                </a:ext>
              </a:extLst>
            </p:cNvPr>
            <p:cNvSpPr/>
            <p:nvPr/>
          </p:nvSpPr>
          <p:spPr>
            <a:xfrm>
              <a:off x="5072479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956746B-4FBB-A905-D7D5-DCAF5D75839F}"/>
                </a:ext>
              </a:extLst>
            </p:cNvPr>
            <p:cNvSpPr/>
            <p:nvPr/>
          </p:nvSpPr>
          <p:spPr>
            <a:xfrm>
              <a:off x="5160355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C7B5EDA-09A9-4CFF-DCF7-EE76F5F9903E}"/>
                </a:ext>
              </a:extLst>
            </p:cNvPr>
            <p:cNvSpPr/>
            <p:nvPr/>
          </p:nvSpPr>
          <p:spPr>
            <a:xfrm>
              <a:off x="5248231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1EC1BA4-804F-12AC-7501-3FBCEF3EAD79}"/>
                </a:ext>
              </a:extLst>
            </p:cNvPr>
            <p:cNvSpPr/>
            <p:nvPr/>
          </p:nvSpPr>
          <p:spPr>
            <a:xfrm>
              <a:off x="5335562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3A543BBC-9470-6645-5F29-1897F8D24896}"/>
              </a:ext>
            </a:extLst>
          </p:cNvPr>
          <p:cNvSpPr/>
          <p:nvPr/>
        </p:nvSpPr>
        <p:spPr>
          <a:xfrm>
            <a:off x="9471971" y="-522323"/>
            <a:ext cx="1044645" cy="1044645"/>
          </a:xfrm>
          <a:prstGeom prst="ellipse">
            <a:avLst/>
          </a:prstGeom>
          <a:solidFill>
            <a:srgbClr val="4DBD98">
              <a:alpha val="7596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531688-06B1-C9EE-2A9E-E93B6B41BF77}"/>
              </a:ext>
            </a:extLst>
          </p:cNvPr>
          <p:cNvSpPr txBox="1"/>
          <p:nvPr/>
        </p:nvSpPr>
        <p:spPr>
          <a:xfrm>
            <a:off x="809017" y="2148530"/>
            <a:ext cx="94065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Tool Designed to help </a:t>
            </a:r>
            <a:r>
              <a:rPr lang="en-GB" sz="2400" b="1" dirty="0"/>
              <a:t>online media platforms </a:t>
            </a:r>
            <a:r>
              <a:rPr lang="en-GB" sz="2400" dirty="0"/>
              <a:t>detect, moderate, and report hate speech in real time.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Uses advanced machine learning algorithms to analyse text, recognize patterns, and classify content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Starting on 1st October 2025 partner media outlets </a:t>
            </a:r>
            <a:r>
              <a:rPr lang="en-GB" sz="2400" b="1" dirty="0"/>
              <a:t>test the tool in real-world settings </a:t>
            </a:r>
            <a:r>
              <a:rPr lang="en-GB" sz="2400" dirty="0"/>
              <a:t>for 30 days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October 9 and10: </a:t>
            </a:r>
            <a:r>
              <a:rPr lang="en-GB" sz="2400" b="1" dirty="0"/>
              <a:t>training of trainers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December 2025: </a:t>
            </a:r>
            <a:r>
              <a:rPr lang="en-GB" sz="2400" b="1" dirty="0"/>
              <a:t>trainings offered to interested online media </a:t>
            </a:r>
            <a:r>
              <a:rPr lang="en-GB" sz="2400" dirty="0"/>
              <a:t>to use the C.HA.S.E. tool independently.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January/February 2026: International conference in Brussels</a:t>
            </a:r>
          </a:p>
        </p:txBody>
      </p:sp>
    </p:spTree>
    <p:extLst>
      <p:ext uri="{BB962C8B-B14F-4D97-AF65-F5344CB8AC3E}">
        <p14:creationId xmlns:p14="http://schemas.microsoft.com/office/powerpoint/2010/main" val="1316615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87B08-AA4F-5539-B124-D7B9808F1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927230-1AE6-484D-88FA-EAC0C740521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31825" y="2361851"/>
            <a:ext cx="4007820" cy="3933404"/>
          </a:xfrm>
        </p:spPr>
        <p:txBody>
          <a:bodyPr/>
          <a:lstStyle/>
          <a:p>
            <a:r>
              <a:rPr lang="en-GB" dirty="0"/>
              <a:t>C.H.A.S.E is more than a research initiative. It is a call for action and proof that technical solutions for online safety are there when there is the will. </a:t>
            </a:r>
          </a:p>
          <a:p>
            <a:endParaRPr lang="en-GB" dirty="0"/>
          </a:p>
          <a:p>
            <a:r>
              <a:rPr lang="en-GB" dirty="0"/>
              <a:t>By combining legal insight, technological innovation, and media engagement, C.H.A.S.E aims to create a safer, more inclusive European digital public sphere. </a:t>
            </a:r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DD8E2-DC66-C3F9-599C-6006BDD8C555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-8011" y="578092"/>
            <a:ext cx="9717619" cy="671785"/>
          </a:xfrm>
          <a:solidFill>
            <a:srgbClr val="4DBD98"/>
          </a:solidFill>
        </p:spPr>
        <p:txBody>
          <a:bodyPr/>
          <a:lstStyle/>
          <a:p>
            <a:r>
              <a:rPr lang="en-US" dirty="0"/>
              <a:t>Closing</a:t>
            </a:r>
          </a:p>
        </p:txBody>
      </p:sp>
      <p:grpSp>
        <p:nvGrpSpPr>
          <p:cNvPr id="40" name="Graphic 4">
            <a:extLst>
              <a:ext uri="{FF2B5EF4-FFF2-40B4-BE49-F238E27FC236}">
                <a16:creationId xmlns:a16="http://schemas.microsoft.com/office/drawing/2014/main" id="{9499CDF8-6478-4303-41DA-BBDD842F0CE7}"/>
              </a:ext>
            </a:extLst>
          </p:cNvPr>
          <p:cNvGrpSpPr/>
          <p:nvPr/>
        </p:nvGrpSpPr>
        <p:grpSpPr>
          <a:xfrm>
            <a:off x="10042087" y="-1319576"/>
            <a:ext cx="2641612" cy="2639151"/>
            <a:chOff x="1782854" y="3591929"/>
            <a:chExt cx="742307" cy="741615"/>
          </a:xfrm>
          <a:solidFill>
            <a:srgbClr val="FFD168">
              <a:alpha val="62000"/>
            </a:srgbClr>
          </a:solidFill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D4A8A78-9438-D13C-8A39-644D82C2DBF7}"/>
                </a:ext>
              </a:extLst>
            </p:cNvPr>
            <p:cNvSpPr/>
            <p:nvPr/>
          </p:nvSpPr>
          <p:spPr>
            <a:xfrm>
              <a:off x="1834161" y="3663910"/>
              <a:ext cx="98246" cy="107970"/>
            </a:xfrm>
            <a:custGeom>
              <a:avLst/>
              <a:gdLst>
                <a:gd name="connsiteX0" fmla="*/ 0 w 98246"/>
                <a:gd name="connsiteY0" fmla="*/ 107970 h 107970"/>
                <a:gd name="connsiteX1" fmla="*/ 98247 w 98246"/>
                <a:gd name="connsiteY1" fmla="*/ 0 h 107970"/>
                <a:gd name="connsiteX2" fmla="*/ 0 w 98246"/>
                <a:gd name="connsiteY2" fmla="*/ 107970 h 10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46" h="107970">
                  <a:moveTo>
                    <a:pt x="0" y="107970"/>
                  </a:moveTo>
                  <a:lnTo>
                    <a:pt x="98247" y="0"/>
                  </a:lnTo>
                  <a:cubicBezTo>
                    <a:pt x="58948" y="29446"/>
                    <a:pt x="25107" y="65982"/>
                    <a:pt x="0" y="10797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D7F5FDD-0A04-E630-C0D7-B281F1DD8017}"/>
                </a:ext>
              </a:extLst>
            </p:cNvPr>
            <p:cNvSpPr/>
            <p:nvPr/>
          </p:nvSpPr>
          <p:spPr>
            <a:xfrm>
              <a:off x="1795954" y="3616468"/>
              <a:ext cx="223238" cy="245932"/>
            </a:xfrm>
            <a:custGeom>
              <a:avLst/>
              <a:gdLst>
                <a:gd name="connsiteX0" fmla="*/ 183394 w 223238"/>
                <a:gd name="connsiteY0" fmla="*/ 18540 h 245932"/>
                <a:gd name="connsiteX1" fmla="*/ 14737 w 223238"/>
                <a:gd name="connsiteY1" fmla="*/ 203944 h 245932"/>
                <a:gd name="connsiteX2" fmla="*/ 0 w 223238"/>
                <a:gd name="connsiteY2" fmla="*/ 245933 h 245932"/>
                <a:gd name="connsiteX3" fmla="*/ 223238 w 223238"/>
                <a:gd name="connsiteY3" fmla="*/ 0 h 245932"/>
                <a:gd name="connsiteX4" fmla="*/ 183394 w 223238"/>
                <a:gd name="connsiteY4" fmla="*/ 18540 h 24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38" h="245932">
                  <a:moveTo>
                    <a:pt x="183394" y="18540"/>
                  </a:moveTo>
                  <a:lnTo>
                    <a:pt x="14737" y="203944"/>
                  </a:lnTo>
                  <a:cubicBezTo>
                    <a:pt x="9279" y="217577"/>
                    <a:pt x="4367" y="231209"/>
                    <a:pt x="0" y="245933"/>
                  </a:cubicBezTo>
                  <a:lnTo>
                    <a:pt x="223238" y="0"/>
                  </a:lnTo>
                  <a:cubicBezTo>
                    <a:pt x="210139" y="5453"/>
                    <a:pt x="196493" y="11451"/>
                    <a:pt x="183394" y="1854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4D477BB6-EE99-6964-13C8-F17C3C8F8860}"/>
                </a:ext>
              </a:extLst>
            </p:cNvPr>
            <p:cNvSpPr/>
            <p:nvPr/>
          </p:nvSpPr>
          <p:spPr>
            <a:xfrm>
              <a:off x="1782854" y="3599018"/>
              <a:ext cx="295285" cy="325547"/>
            </a:xfrm>
            <a:custGeom>
              <a:avLst/>
              <a:gdLst>
                <a:gd name="connsiteX0" fmla="*/ 265266 w 295285"/>
                <a:gd name="connsiteY0" fmla="*/ 8180 h 325547"/>
                <a:gd name="connsiteX1" fmla="*/ 4912 w 295285"/>
                <a:gd name="connsiteY1" fmla="*/ 294465 h 325547"/>
                <a:gd name="connsiteX2" fmla="*/ 0 w 295285"/>
                <a:gd name="connsiteY2" fmla="*/ 325548 h 325547"/>
                <a:gd name="connsiteX3" fmla="*/ 295286 w 295285"/>
                <a:gd name="connsiteY3" fmla="*/ 0 h 325547"/>
                <a:gd name="connsiteX4" fmla="*/ 265266 w 295285"/>
                <a:gd name="connsiteY4" fmla="*/ 8180 h 32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85" h="325547">
                  <a:moveTo>
                    <a:pt x="265266" y="8180"/>
                  </a:moveTo>
                  <a:lnTo>
                    <a:pt x="4912" y="294465"/>
                  </a:lnTo>
                  <a:cubicBezTo>
                    <a:pt x="2729" y="304826"/>
                    <a:pt x="1092" y="315187"/>
                    <a:pt x="0" y="325548"/>
                  </a:cubicBezTo>
                  <a:lnTo>
                    <a:pt x="295286" y="0"/>
                  </a:lnTo>
                  <a:cubicBezTo>
                    <a:pt x="285461" y="2727"/>
                    <a:pt x="275636" y="5453"/>
                    <a:pt x="265266" y="818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27427EC-CF9B-8E29-3556-26CA1310D929}"/>
                </a:ext>
              </a:extLst>
            </p:cNvPr>
            <p:cNvSpPr/>
            <p:nvPr/>
          </p:nvSpPr>
          <p:spPr>
            <a:xfrm>
              <a:off x="1782854" y="3592475"/>
              <a:ext cx="346592" cy="382259"/>
            </a:xfrm>
            <a:custGeom>
              <a:avLst/>
              <a:gdLst>
                <a:gd name="connsiteX0" fmla="*/ 320393 w 346592"/>
                <a:gd name="connsiteY0" fmla="*/ 2727 h 382259"/>
                <a:gd name="connsiteX1" fmla="*/ 546 w 346592"/>
                <a:gd name="connsiteY1" fmla="*/ 355540 h 382259"/>
                <a:gd name="connsiteX2" fmla="*/ 0 w 346592"/>
                <a:gd name="connsiteY2" fmla="*/ 370808 h 382259"/>
                <a:gd name="connsiteX3" fmla="*/ 546 w 346592"/>
                <a:gd name="connsiteY3" fmla="*/ 382260 h 382259"/>
                <a:gd name="connsiteX4" fmla="*/ 346592 w 346592"/>
                <a:gd name="connsiteY4" fmla="*/ 0 h 382259"/>
                <a:gd name="connsiteX5" fmla="*/ 320393 w 346592"/>
                <a:gd name="connsiteY5" fmla="*/ 2727 h 38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592" h="382259">
                  <a:moveTo>
                    <a:pt x="320393" y="2727"/>
                  </a:moveTo>
                  <a:lnTo>
                    <a:pt x="546" y="355540"/>
                  </a:lnTo>
                  <a:cubicBezTo>
                    <a:pt x="546" y="360447"/>
                    <a:pt x="0" y="365355"/>
                    <a:pt x="0" y="370808"/>
                  </a:cubicBezTo>
                  <a:cubicBezTo>
                    <a:pt x="0" y="374625"/>
                    <a:pt x="0" y="378442"/>
                    <a:pt x="546" y="382260"/>
                  </a:cubicBezTo>
                  <a:lnTo>
                    <a:pt x="346592" y="0"/>
                  </a:lnTo>
                  <a:cubicBezTo>
                    <a:pt x="337859" y="546"/>
                    <a:pt x="329126" y="1091"/>
                    <a:pt x="320393" y="2727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AEA8132-BA33-C2FF-6CE7-2DC5C16BD293}"/>
                </a:ext>
              </a:extLst>
            </p:cNvPr>
            <p:cNvSpPr/>
            <p:nvPr/>
          </p:nvSpPr>
          <p:spPr>
            <a:xfrm>
              <a:off x="1782854" y="3591929"/>
              <a:ext cx="390257" cy="425883"/>
            </a:xfrm>
            <a:custGeom>
              <a:avLst/>
              <a:gdLst>
                <a:gd name="connsiteX0" fmla="*/ 370608 w 390257"/>
                <a:gd name="connsiteY0" fmla="*/ 0 h 425883"/>
                <a:gd name="connsiteX1" fmla="*/ 366787 w 390257"/>
                <a:gd name="connsiteY1" fmla="*/ 0 h 425883"/>
                <a:gd name="connsiteX2" fmla="*/ 0 w 390257"/>
                <a:gd name="connsiteY2" fmla="*/ 402436 h 425883"/>
                <a:gd name="connsiteX3" fmla="*/ 2729 w 390257"/>
                <a:gd name="connsiteY3" fmla="*/ 425884 h 425883"/>
                <a:gd name="connsiteX4" fmla="*/ 390257 w 390257"/>
                <a:gd name="connsiteY4" fmla="*/ 545 h 425883"/>
                <a:gd name="connsiteX5" fmla="*/ 370608 w 390257"/>
                <a:gd name="connsiteY5" fmla="*/ 0 h 4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5883">
                  <a:moveTo>
                    <a:pt x="370608" y="0"/>
                  </a:moveTo>
                  <a:cubicBezTo>
                    <a:pt x="369517" y="0"/>
                    <a:pt x="368425" y="0"/>
                    <a:pt x="366787" y="0"/>
                  </a:cubicBezTo>
                  <a:lnTo>
                    <a:pt x="0" y="402436"/>
                  </a:lnTo>
                  <a:cubicBezTo>
                    <a:pt x="546" y="410070"/>
                    <a:pt x="1637" y="418250"/>
                    <a:pt x="2729" y="425884"/>
                  </a:cubicBezTo>
                  <a:lnTo>
                    <a:pt x="390257" y="545"/>
                  </a:lnTo>
                  <a:cubicBezTo>
                    <a:pt x="383708" y="0"/>
                    <a:pt x="377158" y="0"/>
                    <a:pt x="37060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C8F51C89-4776-A6C4-5BC9-D0B02299FC53}"/>
                </a:ext>
              </a:extLst>
            </p:cNvPr>
            <p:cNvSpPr/>
            <p:nvPr/>
          </p:nvSpPr>
          <p:spPr>
            <a:xfrm>
              <a:off x="1788858" y="3594110"/>
              <a:ext cx="424097" cy="463509"/>
            </a:xfrm>
            <a:custGeom>
              <a:avLst/>
              <a:gdLst>
                <a:gd name="connsiteX0" fmla="*/ 402811 w 424097"/>
                <a:gd name="connsiteY0" fmla="*/ 0 h 463509"/>
                <a:gd name="connsiteX1" fmla="*/ 0 w 424097"/>
                <a:gd name="connsiteY1" fmla="*/ 442243 h 463509"/>
                <a:gd name="connsiteX2" fmla="*/ 4912 w 424097"/>
                <a:gd name="connsiteY2" fmla="*/ 463510 h 463509"/>
                <a:gd name="connsiteX3" fmla="*/ 424098 w 424097"/>
                <a:gd name="connsiteY3" fmla="*/ 3272 h 463509"/>
                <a:gd name="connsiteX4" fmla="*/ 402811 w 424097"/>
                <a:gd name="connsiteY4" fmla="*/ 0 h 46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97" h="463509">
                  <a:moveTo>
                    <a:pt x="402811" y="0"/>
                  </a:moveTo>
                  <a:lnTo>
                    <a:pt x="0" y="442243"/>
                  </a:lnTo>
                  <a:cubicBezTo>
                    <a:pt x="1092" y="449332"/>
                    <a:pt x="3275" y="456421"/>
                    <a:pt x="4912" y="463510"/>
                  </a:cubicBezTo>
                  <a:lnTo>
                    <a:pt x="424098" y="3272"/>
                  </a:lnTo>
                  <a:cubicBezTo>
                    <a:pt x="417002" y="1636"/>
                    <a:pt x="409907" y="546"/>
                    <a:pt x="40281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4485ACC5-A544-72D7-952E-F9D507B9ED0F}"/>
                </a:ext>
              </a:extLst>
            </p:cNvPr>
            <p:cNvSpPr/>
            <p:nvPr/>
          </p:nvSpPr>
          <p:spPr>
            <a:xfrm>
              <a:off x="1799775" y="3599563"/>
              <a:ext cx="448659" cy="494047"/>
            </a:xfrm>
            <a:custGeom>
              <a:avLst/>
              <a:gdLst>
                <a:gd name="connsiteX0" fmla="*/ 429556 w 448659"/>
                <a:gd name="connsiteY0" fmla="*/ 0 h 494047"/>
                <a:gd name="connsiteX1" fmla="*/ 0 w 448659"/>
                <a:gd name="connsiteY1" fmla="*/ 474962 h 494047"/>
                <a:gd name="connsiteX2" fmla="*/ 6550 w 448659"/>
                <a:gd name="connsiteY2" fmla="*/ 494047 h 494047"/>
                <a:gd name="connsiteX3" fmla="*/ 448660 w 448659"/>
                <a:gd name="connsiteY3" fmla="*/ 4908 h 494047"/>
                <a:gd name="connsiteX4" fmla="*/ 429556 w 448659"/>
                <a:gd name="connsiteY4" fmla="*/ 0 h 49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59" h="494047">
                  <a:moveTo>
                    <a:pt x="429556" y="0"/>
                  </a:moveTo>
                  <a:lnTo>
                    <a:pt x="0" y="474962"/>
                  </a:lnTo>
                  <a:cubicBezTo>
                    <a:pt x="2183" y="481505"/>
                    <a:pt x="3821" y="487504"/>
                    <a:pt x="6550" y="494047"/>
                  </a:cubicBezTo>
                  <a:lnTo>
                    <a:pt x="448660" y="4908"/>
                  </a:lnTo>
                  <a:cubicBezTo>
                    <a:pt x="442656" y="3272"/>
                    <a:pt x="436106" y="1636"/>
                    <a:pt x="42955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A71B570-4A34-9FDC-5772-F8DB47048C21}"/>
                </a:ext>
              </a:extLst>
            </p:cNvPr>
            <p:cNvSpPr/>
            <p:nvPr/>
          </p:nvSpPr>
          <p:spPr>
            <a:xfrm>
              <a:off x="1811237" y="3609379"/>
              <a:ext cx="471583" cy="516404"/>
            </a:xfrm>
            <a:custGeom>
              <a:avLst/>
              <a:gdLst>
                <a:gd name="connsiteX0" fmla="*/ 453572 w 471583"/>
                <a:gd name="connsiteY0" fmla="*/ 0 h 516404"/>
                <a:gd name="connsiteX1" fmla="*/ 0 w 471583"/>
                <a:gd name="connsiteY1" fmla="*/ 498955 h 516404"/>
                <a:gd name="connsiteX2" fmla="*/ 8187 w 471583"/>
                <a:gd name="connsiteY2" fmla="*/ 516404 h 516404"/>
                <a:gd name="connsiteX3" fmla="*/ 471584 w 471583"/>
                <a:gd name="connsiteY3" fmla="*/ 5998 h 516404"/>
                <a:gd name="connsiteX4" fmla="*/ 453572 w 471583"/>
                <a:gd name="connsiteY4" fmla="*/ 0 h 51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6404">
                  <a:moveTo>
                    <a:pt x="453572" y="0"/>
                  </a:moveTo>
                  <a:lnTo>
                    <a:pt x="0" y="498955"/>
                  </a:lnTo>
                  <a:cubicBezTo>
                    <a:pt x="2183" y="504953"/>
                    <a:pt x="5458" y="510951"/>
                    <a:pt x="8187" y="516404"/>
                  </a:cubicBezTo>
                  <a:lnTo>
                    <a:pt x="471584" y="5998"/>
                  </a:lnTo>
                  <a:cubicBezTo>
                    <a:pt x="465580" y="3817"/>
                    <a:pt x="459576" y="1636"/>
                    <a:pt x="45357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D447F9DD-213B-8F6A-A95A-D08474A2C3B7}"/>
                </a:ext>
              </a:extLst>
            </p:cNvPr>
            <p:cNvSpPr/>
            <p:nvPr/>
          </p:nvSpPr>
          <p:spPr>
            <a:xfrm>
              <a:off x="1826520" y="3620285"/>
              <a:ext cx="488504" cy="535490"/>
            </a:xfrm>
            <a:custGeom>
              <a:avLst/>
              <a:gdLst>
                <a:gd name="connsiteX0" fmla="*/ 472130 w 488504"/>
                <a:gd name="connsiteY0" fmla="*/ 0 h 535490"/>
                <a:gd name="connsiteX1" fmla="*/ 0 w 488504"/>
                <a:gd name="connsiteY1" fmla="*/ 519131 h 535490"/>
                <a:gd name="connsiteX2" fmla="*/ 9279 w 488504"/>
                <a:gd name="connsiteY2" fmla="*/ 535490 h 535490"/>
                <a:gd name="connsiteX3" fmla="*/ 488504 w 488504"/>
                <a:gd name="connsiteY3" fmla="*/ 7634 h 535490"/>
                <a:gd name="connsiteX4" fmla="*/ 472130 w 488504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504" h="535490">
                  <a:moveTo>
                    <a:pt x="472130" y="0"/>
                  </a:moveTo>
                  <a:lnTo>
                    <a:pt x="0" y="519131"/>
                  </a:lnTo>
                  <a:cubicBezTo>
                    <a:pt x="2729" y="524584"/>
                    <a:pt x="6004" y="530037"/>
                    <a:pt x="9279" y="535490"/>
                  </a:cubicBezTo>
                  <a:lnTo>
                    <a:pt x="488504" y="7634"/>
                  </a:lnTo>
                  <a:cubicBezTo>
                    <a:pt x="483592" y="4908"/>
                    <a:pt x="477588" y="2727"/>
                    <a:pt x="47213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B09C711-1CB9-F310-66D7-B36D5F4770BB}"/>
                </a:ext>
              </a:extLst>
            </p:cNvPr>
            <p:cNvSpPr/>
            <p:nvPr/>
          </p:nvSpPr>
          <p:spPr>
            <a:xfrm>
              <a:off x="1843440" y="3635554"/>
              <a:ext cx="501603" cy="546396"/>
            </a:xfrm>
            <a:custGeom>
              <a:avLst/>
              <a:gdLst>
                <a:gd name="connsiteX0" fmla="*/ 485775 w 501603"/>
                <a:gd name="connsiteY0" fmla="*/ 0 h 546396"/>
                <a:gd name="connsiteX1" fmla="*/ 0 w 501603"/>
                <a:gd name="connsiteY1" fmla="*/ 531673 h 546396"/>
                <a:gd name="connsiteX2" fmla="*/ 10370 w 501603"/>
                <a:gd name="connsiteY2" fmla="*/ 546397 h 546396"/>
                <a:gd name="connsiteX3" fmla="*/ 501604 w 501603"/>
                <a:gd name="connsiteY3" fmla="*/ 8725 h 546396"/>
                <a:gd name="connsiteX4" fmla="*/ 485775 w 501603"/>
                <a:gd name="connsiteY4" fmla="*/ 0 h 54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603" h="546396">
                  <a:moveTo>
                    <a:pt x="485775" y="0"/>
                  </a:moveTo>
                  <a:lnTo>
                    <a:pt x="0" y="531673"/>
                  </a:lnTo>
                  <a:cubicBezTo>
                    <a:pt x="3275" y="536581"/>
                    <a:pt x="7096" y="542034"/>
                    <a:pt x="10370" y="546397"/>
                  </a:cubicBezTo>
                  <a:lnTo>
                    <a:pt x="501604" y="8725"/>
                  </a:lnTo>
                  <a:cubicBezTo>
                    <a:pt x="496146" y="5998"/>
                    <a:pt x="491233" y="2727"/>
                    <a:pt x="485775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12DA73D3-C95E-F7AC-34D1-8261F7FA74B4}"/>
                </a:ext>
              </a:extLst>
            </p:cNvPr>
            <p:cNvSpPr/>
            <p:nvPr/>
          </p:nvSpPr>
          <p:spPr>
            <a:xfrm>
              <a:off x="1864727" y="3652458"/>
              <a:ext cx="507607" cy="556211"/>
            </a:xfrm>
            <a:custGeom>
              <a:avLst/>
              <a:gdLst>
                <a:gd name="connsiteX0" fmla="*/ 492871 w 507607"/>
                <a:gd name="connsiteY0" fmla="*/ 0 h 556211"/>
                <a:gd name="connsiteX1" fmla="*/ 0 w 507607"/>
                <a:gd name="connsiteY1" fmla="*/ 542579 h 556211"/>
                <a:gd name="connsiteX2" fmla="*/ 11462 w 507607"/>
                <a:gd name="connsiteY2" fmla="*/ 556212 h 556211"/>
                <a:gd name="connsiteX3" fmla="*/ 507608 w 507607"/>
                <a:gd name="connsiteY3" fmla="*/ 9815 h 556211"/>
                <a:gd name="connsiteX4" fmla="*/ 492871 w 507607"/>
                <a:gd name="connsiteY4" fmla="*/ 0 h 55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211">
                  <a:moveTo>
                    <a:pt x="492871" y="0"/>
                  </a:moveTo>
                  <a:lnTo>
                    <a:pt x="0" y="542579"/>
                  </a:lnTo>
                  <a:cubicBezTo>
                    <a:pt x="3821" y="546942"/>
                    <a:pt x="7641" y="551850"/>
                    <a:pt x="11462" y="556212"/>
                  </a:cubicBezTo>
                  <a:lnTo>
                    <a:pt x="507608" y="9815"/>
                  </a:lnTo>
                  <a:cubicBezTo>
                    <a:pt x="502695" y="6544"/>
                    <a:pt x="497783" y="3272"/>
                    <a:pt x="49287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A6A5BC5-B117-A1B1-42BC-9EDD8C7B001E}"/>
                </a:ext>
              </a:extLst>
            </p:cNvPr>
            <p:cNvSpPr/>
            <p:nvPr/>
          </p:nvSpPr>
          <p:spPr>
            <a:xfrm>
              <a:off x="1885468" y="3671544"/>
              <a:ext cx="511428" cy="560029"/>
            </a:xfrm>
            <a:custGeom>
              <a:avLst/>
              <a:gdLst>
                <a:gd name="connsiteX0" fmla="*/ 497237 w 511428"/>
                <a:gd name="connsiteY0" fmla="*/ 0 h 560029"/>
                <a:gd name="connsiteX1" fmla="*/ 0 w 511428"/>
                <a:gd name="connsiteY1" fmla="*/ 547487 h 560029"/>
                <a:gd name="connsiteX2" fmla="*/ 12554 w 511428"/>
                <a:gd name="connsiteY2" fmla="*/ 560029 h 560029"/>
                <a:gd name="connsiteX3" fmla="*/ 511428 w 511428"/>
                <a:gd name="connsiteY3" fmla="*/ 11452 h 560029"/>
                <a:gd name="connsiteX4" fmla="*/ 497237 w 511428"/>
                <a:gd name="connsiteY4" fmla="*/ 0 h 56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428" h="560029">
                  <a:moveTo>
                    <a:pt x="497237" y="0"/>
                  </a:moveTo>
                  <a:lnTo>
                    <a:pt x="0" y="547487"/>
                  </a:lnTo>
                  <a:cubicBezTo>
                    <a:pt x="3821" y="551304"/>
                    <a:pt x="8187" y="556212"/>
                    <a:pt x="12554" y="560029"/>
                  </a:cubicBezTo>
                  <a:lnTo>
                    <a:pt x="511428" y="11452"/>
                  </a:lnTo>
                  <a:cubicBezTo>
                    <a:pt x="506516" y="7089"/>
                    <a:pt x="502149" y="3817"/>
                    <a:pt x="497237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3587199F-76CE-6C2A-F9E0-C541D165EE9E}"/>
                </a:ext>
              </a:extLst>
            </p:cNvPr>
            <p:cNvSpPr/>
            <p:nvPr/>
          </p:nvSpPr>
          <p:spPr>
            <a:xfrm>
              <a:off x="1907846" y="3692265"/>
              <a:ext cx="510882" cy="562210"/>
            </a:xfrm>
            <a:custGeom>
              <a:avLst/>
              <a:gdLst>
                <a:gd name="connsiteX0" fmla="*/ 499420 w 510882"/>
                <a:gd name="connsiteY0" fmla="*/ 0 h 562210"/>
                <a:gd name="connsiteX1" fmla="*/ 0 w 510882"/>
                <a:gd name="connsiteY1" fmla="*/ 550759 h 562210"/>
                <a:gd name="connsiteX2" fmla="*/ 13100 w 510882"/>
                <a:gd name="connsiteY2" fmla="*/ 562211 h 562210"/>
                <a:gd name="connsiteX3" fmla="*/ 510883 w 510882"/>
                <a:gd name="connsiteY3" fmla="*/ 13087 h 562210"/>
                <a:gd name="connsiteX4" fmla="*/ 499420 w 510882"/>
                <a:gd name="connsiteY4" fmla="*/ 0 h 56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882" h="562210">
                  <a:moveTo>
                    <a:pt x="499420" y="0"/>
                  </a:moveTo>
                  <a:lnTo>
                    <a:pt x="0" y="550759"/>
                  </a:lnTo>
                  <a:cubicBezTo>
                    <a:pt x="4367" y="554576"/>
                    <a:pt x="8733" y="558393"/>
                    <a:pt x="13100" y="562211"/>
                  </a:cubicBezTo>
                  <a:lnTo>
                    <a:pt x="510883" y="13087"/>
                  </a:lnTo>
                  <a:cubicBezTo>
                    <a:pt x="508153" y="8180"/>
                    <a:pt x="503241" y="4363"/>
                    <a:pt x="49942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1370F62-3799-0455-76E1-54569181BE2D}"/>
                </a:ext>
              </a:extLst>
            </p:cNvPr>
            <p:cNvSpPr/>
            <p:nvPr/>
          </p:nvSpPr>
          <p:spPr>
            <a:xfrm>
              <a:off x="1934591" y="3716804"/>
              <a:ext cx="507607" cy="556757"/>
            </a:xfrm>
            <a:custGeom>
              <a:avLst/>
              <a:gdLst>
                <a:gd name="connsiteX0" fmla="*/ 495600 w 507607"/>
                <a:gd name="connsiteY0" fmla="*/ 0 h 556757"/>
                <a:gd name="connsiteX1" fmla="*/ 0 w 507607"/>
                <a:gd name="connsiteY1" fmla="*/ 546397 h 556757"/>
                <a:gd name="connsiteX2" fmla="*/ 14737 w 507607"/>
                <a:gd name="connsiteY2" fmla="*/ 556758 h 556757"/>
                <a:gd name="connsiteX3" fmla="*/ 507608 w 507607"/>
                <a:gd name="connsiteY3" fmla="*/ 13633 h 556757"/>
                <a:gd name="connsiteX4" fmla="*/ 495600 w 507607"/>
                <a:gd name="connsiteY4" fmla="*/ 0 h 55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757">
                  <a:moveTo>
                    <a:pt x="495600" y="0"/>
                  </a:moveTo>
                  <a:lnTo>
                    <a:pt x="0" y="546397"/>
                  </a:lnTo>
                  <a:cubicBezTo>
                    <a:pt x="4912" y="550214"/>
                    <a:pt x="9825" y="553485"/>
                    <a:pt x="14737" y="556758"/>
                  </a:cubicBezTo>
                  <a:lnTo>
                    <a:pt x="507608" y="13633"/>
                  </a:lnTo>
                  <a:cubicBezTo>
                    <a:pt x="503787" y="9270"/>
                    <a:pt x="499966" y="4363"/>
                    <a:pt x="49560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CC4932D-4BD1-17BD-FCDB-9B23637BEE27}"/>
                </a:ext>
              </a:extLst>
            </p:cNvPr>
            <p:cNvSpPr/>
            <p:nvPr/>
          </p:nvSpPr>
          <p:spPr>
            <a:xfrm>
              <a:off x="1960790" y="3741343"/>
              <a:ext cx="499966" cy="548577"/>
            </a:xfrm>
            <a:custGeom>
              <a:avLst/>
              <a:gdLst>
                <a:gd name="connsiteX0" fmla="*/ 489596 w 499966"/>
                <a:gd name="connsiteY0" fmla="*/ 0 h 548577"/>
                <a:gd name="connsiteX1" fmla="*/ 0 w 499966"/>
                <a:gd name="connsiteY1" fmla="*/ 539853 h 548577"/>
                <a:gd name="connsiteX2" fmla="*/ 15829 w 499966"/>
                <a:gd name="connsiteY2" fmla="*/ 548578 h 548577"/>
                <a:gd name="connsiteX3" fmla="*/ 499966 w 499966"/>
                <a:gd name="connsiteY3" fmla="*/ 14723 h 548577"/>
                <a:gd name="connsiteX4" fmla="*/ 489596 w 499966"/>
                <a:gd name="connsiteY4" fmla="*/ 0 h 5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966" h="548577">
                  <a:moveTo>
                    <a:pt x="489596" y="0"/>
                  </a:moveTo>
                  <a:lnTo>
                    <a:pt x="0" y="539853"/>
                  </a:lnTo>
                  <a:cubicBezTo>
                    <a:pt x="5458" y="543125"/>
                    <a:pt x="10370" y="545851"/>
                    <a:pt x="15829" y="548578"/>
                  </a:cubicBezTo>
                  <a:lnTo>
                    <a:pt x="499966" y="14723"/>
                  </a:lnTo>
                  <a:cubicBezTo>
                    <a:pt x="496691" y="9816"/>
                    <a:pt x="493416" y="4908"/>
                    <a:pt x="48959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031BBBBD-E8F9-9AF8-64C2-B11B14767341}"/>
                </a:ext>
              </a:extLst>
            </p:cNvPr>
            <p:cNvSpPr/>
            <p:nvPr/>
          </p:nvSpPr>
          <p:spPr>
            <a:xfrm>
              <a:off x="1989172" y="3768063"/>
              <a:ext cx="490687" cy="535490"/>
            </a:xfrm>
            <a:custGeom>
              <a:avLst/>
              <a:gdLst>
                <a:gd name="connsiteX0" fmla="*/ 481409 w 490687"/>
                <a:gd name="connsiteY0" fmla="*/ 0 h 535490"/>
                <a:gd name="connsiteX1" fmla="*/ 0 w 490687"/>
                <a:gd name="connsiteY1" fmla="*/ 527856 h 535490"/>
                <a:gd name="connsiteX2" fmla="*/ 16920 w 490687"/>
                <a:gd name="connsiteY2" fmla="*/ 535490 h 535490"/>
                <a:gd name="connsiteX3" fmla="*/ 490687 w 490687"/>
                <a:gd name="connsiteY3" fmla="*/ 16359 h 535490"/>
                <a:gd name="connsiteX4" fmla="*/ 481409 w 490687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687" h="535490">
                  <a:moveTo>
                    <a:pt x="481409" y="0"/>
                  </a:moveTo>
                  <a:lnTo>
                    <a:pt x="0" y="527856"/>
                  </a:lnTo>
                  <a:cubicBezTo>
                    <a:pt x="5458" y="530583"/>
                    <a:pt x="10916" y="533309"/>
                    <a:pt x="16920" y="535490"/>
                  </a:cubicBezTo>
                  <a:lnTo>
                    <a:pt x="490687" y="16359"/>
                  </a:lnTo>
                  <a:cubicBezTo>
                    <a:pt x="487412" y="10361"/>
                    <a:pt x="484683" y="5453"/>
                    <a:pt x="48140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A0DFC9A0-8D7E-09DE-5C35-62610DDAF600}"/>
                </a:ext>
              </a:extLst>
            </p:cNvPr>
            <p:cNvSpPr/>
            <p:nvPr/>
          </p:nvSpPr>
          <p:spPr>
            <a:xfrm>
              <a:off x="2021375" y="3798600"/>
              <a:ext cx="471583" cy="518586"/>
            </a:xfrm>
            <a:custGeom>
              <a:avLst/>
              <a:gdLst>
                <a:gd name="connsiteX0" fmla="*/ 463942 w 471583"/>
                <a:gd name="connsiteY0" fmla="*/ 0 h 518586"/>
                <a:gd name="connsiteX1" fmla="*/ 0 w 471583"/>
                <a:gd name="connsiteY1" fmla="*/ 512042 h 518586"/>
                <a:gd name="connsiteX2" fmla="*/ 18012 w 471583"/>
                <a:gd name="connsiteY2" fmla="*/ 518586 h 518586"/>
                <a:gd name="connsiteX3" fmla="*/ 471584 w 471583"/>
                <a:gd name="connsiteY3" fmla="*/ 17450 h 518586"/>
                <a:gd name="connsiteX4" fmla="*/ 463942 w 471583"/>
                <a:gd name="connsiteY4" fmla="*/ 0 h 5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8586">
                  <a:moveTo>
                    <a:pt x="463942" y="0"/>
                  </a:moveTo>
                  <a:lnTo>
                    <a:pt x="0" y="512042"/>
                  </a:lnTo>
                  <a:cubicBezTo>
                    <a:pt x="6004" y="514224"/>
                    <a:pt x="12008" y="516405"/>
                    <a:pt x="18012" y="518586"/>
                  </a:cubicBezTo>
                  <a:lnTo>
                    <a:pt x="471584" y="17450"/>
                  </a:lnTo>
                  <a:cubicBezTo>
                    <a:pt x="469401" y="10906"/>
                    <a:pt x="467217" y="5453"/>
                    <a:pt x="46394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48BE621-A08A-3C3D-8B7A-FB891938C3FF}"/>
                </a:ext>
              </a:extLst>
            </p:cNvPr>
            <p:cNvSpPr/>
            <p:nvPr/>
          </p:nvSpPr>
          <p:spPr>
            <a:xfrm>
              <a:off x="2055762" y="3830773"/>
              <a:ext cx="450842" cy="495683"/>
            </a:xfrm>
            <a:custGeom>
              <a:avLst/>
              <a:gdLst>
                <a:gd name="connsiteX0" fmla="*/ 444293 w 450842"/>
                <a:gd name="connsiteY0" fmla="*/ 0 h 495683"/>
                <a:gd name="connsiteX1" fmla="*/ 0 w 450842"/>
                <a:gd name="connsiteY1" fmla="*/ 490775 h 495683"/>
                <a:gd name="connsiteX2" fmla="*/ 19649 w 450842"/>
                <a:gd name="connsiteY2" fmla="*/ 495683 h 495683"/>
                <a:gd name="connsiteX3" fmla="*/ 450843 w 450842"/>
                <a:gd name="connsiteY3" fmla="*/ 19631 h 495683"/>
                <a:gd name="connsiteX4" fmla="*/ 444293 w 450842"/>
                <a:gd name="connsiteY4" fmla="*/ 0 h 49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42" h="495683">
                  <a:moveTo>
                    <a:pt x="444293" y="0"/>
                  </a:moveTo>
                  <a:lnTo>
                    <a:pt x="0" y="490775"/>
                  </a:lnTo>
                  <a:cubicBezTo>
                    <a:pt x="6550" y="492411"/>
                    <a:pt x="13100" y="494047"/>
                    <a:pt x="19649" y="495683"/>
                  </a:cubicBezTo>
                  <a:lnTo>
                    <a:pt x="450843" y="19631"/>
                  </a:lnTo>
                  <a:cubicBezTo>
                    <a:pt x="449205" y="12542"/>
                    <a:pt x="446476" y="5998"/>
                    <a:pt x="444293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E41126ED-14CB-8854-BAD3-8853B826A2D6}"/>
                </a:ext>
              </a:extLst>
            </p:cNvPr>
            <p:cNvSpPr/>
            <p:nvPr/>
          </p:nvSpPr>
          <p:spPr>
            <a:xfrm>
              <a:off x="2091785" y="3866218"/>
              <a:ext cx="424643" cy="465145"/>
            </a:xfrm>
            <a:custGeom>
              <a:avLst/>
              <a:gdLst>
                <a:gd name="connsiteX0" fmla="*/ 419731 w 424643"/>
                <a:gd name="connsiteY0" fmla="*/ 0 h 465145"/>
                <a:gd name="connsiteX1" fmla="*/ 0 w 424643"/>
                <a:gd name="connsiteY1" fmla="*/ 462419 h 465145"/>
                <a:gd name="connsiteX2" fmla="*/ 21287 w 424643"/>
                <a:gd name="connsiteY2" fmla="*/ 465146 h 465145"/>
                <a:gd name="connsiteX3" fmla="*/ 424644 w 424643"/>
                <a:gd name="connsiteY3" fmla="*/ 20176 h 465145"/>
                <a:gd name="connsiteX4" fmla="*/ 419731 w 424643"/>
                <a:gd name="connsiteY4" fmla="*/ 0 h 4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43" h="465145">
                  <a:moveTo>
                    <a:pt x="419731" y="0"/>
                  </a:moveTo>
                  <a:lnTo>
                    <a:pt x="0" y="462419"/>
                  </a:lnTo>
                  <a:cubicBezTo>
                    <a:pt x="7096" y="463510"/>
                    <a:pt x="14191" y="464601"/>
                    <a:pt x="21287" y="465146"/>
                  </a:cubicBezTo>
                  <a:lnTo>
                    <a:pt x="424644" y="20176"/>
                  </a:lnTo>
                  <a:cubicBezTo>
                    <a:pt x="423006" y="14178"/>
                    <a:pt x="421369" y="7089"/>
                    <a:pt x="41973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17D0E69-21E6-42A5-FAEF-72EDF1E970BC}"/>
                </a:ext>
              </a:extLst>
            </p:cNvPr>
            <p:cNvSpPr/>
            <p:nvPr/>
          </p:nvSpPr>
          <p:spPr>
            <a:xfrm>
              <a:off x="2131630" y="3906025"/>
              <a:ext cx="390257" cy="427519"/>
            </a:xfrm>
            <a:custGeom>
              <a:avLst/>
              <a:gdLst>
                <a:gd name="connsiteX0" fmla="*/ 387528 w 390257"/>
                <a:gd name="connsiteY0" fmla="*/ 0 h 427519"/>
                <a:gd name="connsiteX1" fmla="*/ 0 w 390257"/>
                <a:gd name="connsiteY1" fmla="*/ 426974 h 427519"/>
                <a:gd name="connsiteX2" fmla="*/ 21287 w 390257"/>
                <a:gd name="connsiteY2" fmla="*/ 427520 h 427519"/>
                <a:gd name="connsiteX3" fmla="*/ 22924 w 390257"/>
                <a:gd name="connsiteY3" fmla="*/ 427520 h 427519"/>
                <a:gd name="connsiteX4" fmla="*/ 390257 w 390257"/>
                <a:gd name="connsiteY4" fmla="*/ 23448 h 427519"/>
                <a:gd name="connsiteX5" fmla="*/ 387528 w 390257"/>
                <a:gd name="connsiteY5" fmla="*/ 0 h 42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7519">
                  <a:moveTo>
                    <a:pt x="387528" y="0"/>
                  </a:moveTo>
                  <a:lnTo>
                    <a:pt x="0" y="426974"/>
                  </a:lnTo>
                  <a:cubicBezTo>
                    <a:pt x="7096" y="427520"/>
                    <a:pt x="14191" y="427520"/>
                    <a:pt x="21287" y="427520"/>
                  </a:cubicBezTo>
                  <a:cubicBezTo>
                    <a:pt x="21833" y="427520"/>
                    <a:pt x="22378" y="427520"/>
                    <a:pt x="22924" y="427520"/>
                  </a:cubicBezTo>
                  <a:lnTo>
                    <a:pt x="390257" y="23448"/>
                  </a:lnTo>
                  <a:cubicBezTo>
                    <a:pt x="389712" y="15268"/>
                    <a:pt x="388620" y="7634"/>
                    <a:pt x="38752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9DFAA783-8B8C-C915-114A-0F8A56B95ECE}"/>
                </a:ext>
              </a:extLst>
            </p:cNvPr>
            <p:cNvSpPr/>
            <p:nvPr/>
          </p:nvSpPr>
          <p:spPr>
            <a:xfrm>
              <a:off x="2174749" y="3949650"/>
              <a:ext cx="350413" cy="383895"/>
            </a:xfrm>
            <a:custGeom>
              <a:avLst/>
              <a:gdLst>
                <a:gd name="connsiteX0" fmla="*/ 350413 w 350413"/>
                <a:gd name="connsiteY0" fmla="*/ 13633 h 383895"/>
                <a:gd name="connsiteX1" fmla="*/ 349867 w 350413"/>
                <a:gd name="connsiteY1" fmla="*/ 0 h 383895"/>
                <a:gd name="connsiteX2" fmla="*/ 0 w 350413"/>
                <a:gd name="connsiteY2" fmla="*/ 383895 h 383895"/>
                <a:gd name="connsiteX3" fmla="*/ 26199 w 350413"/>
                <a:gd name="connsiteY3" fmla="*/ 381714 h 383895"/>
                <a:gd name="connsiteX4" fmla="*/ 349867 w 350413"/>
                <a:gd name="connsiteY4" fmla="*/ 26175 h 383895"/>
                <a:gd name="connsiteX5" fmla="*/ 350413 w 350413"/>
                <a:gd name="connsiteY5" fmla="*/ 13633 h 38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413" h="383895">
                  <a:moveTo>
                    <a:pt x="350413" y="13633"/>
                  </a:moveTo>
                  <a:cubicBezTo>
                    <a:pt x="350413" y="9270"/>
                    <a:pt x="350413" y="4908"/>
                    <a:pt x="349867" y="0"/>
                  </a:cubicBezTo>
                  <a:lnTo>
                    <a:pt x="0" y="383895"/>
                  </a:lnTo>
                  <a:cubicBezTo>
                    <a:pt x="8733" y="383350"/>
                    <a:pt x="17466" y="382805"/>
                    <a:pt x="26199" y="381714"/>
                  </a:cubicBezTo>
                  <a:lnTo>
                    <a:pt x="349867" y="26175"/>
                  </a:lnTo>
                  <a:cubicBezTo>
                    <a:pt x="350413" y="22358"/>
                    <a:pt x="350413" y="17995"/>
                    <a:pt x="350413" y="13633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11917AF7-AFB0-4B16-01D8-70D9BCAB9C33}"/>
                </a:ext>
              </a:extLst>
            </p:cNvPr>
            <p:cNvSpPr/>
            <p:nvPr/>
          </p:nvSpPr>
          <p:spPr>
            <a:xfrm>
              <a:off x="2224418" y="3998727"/>
              <a:ext cx="297468" cy="327183"/>
            </a:xfrm>
            <a:custGeom>
              <a:avLst/>
              <a:gdLst>
                <a:gd name="connsiteX0" fmla="*/ 297469 w 297468"/>
                <a:gd name="connsiteY0" fmla="*/ 0 h 327183"/>
                <a:gd name="connsiteX1" fmla="*/ 0 w 297468"/>
                <a:gd name="connsiteY1" fmla="*/ 327184 h 327183"/>
                <a:gd name="connsiteX2" fmla="*/ 30566 w 297468"/>
                <a:gd name="connsiteY2" fmla="*/ 320095 h 327183"/>
                <a:gd name="connsiteX3" fmla="*/ 293102 w 297468"/>
                <a:gd name="connsiteY3" fmla="*/ 31083 h 327183"/>
                <a:gd name="connsiteX4" fmla="*/ 297469 w 297468"/>
                <a:gd name="connsiteY4" fmla="*/ 0 h 32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68" h="327183">
                  <a:moveTo>
                    <a:pt x="297469" y="0"/>
                  </a:moveTo>
                  <a:lnTo>
                    <a:pt x="0" y="327184"/>
                  </a:lnTo>
                  <a:cubicBezTo>
                    <a:pt x="10370" y="325003"/>
                    <a:pt x="20741" y="322821"/>
                    <a:pt x="30566" y="320095"/>
                  </a:cubicBezTo>
                  <a:lnTo>
                    <a:pt x="293102" y="31083"/>
                  </a:lnTo>
                  <a:cubicBezTo>
                    <a:pt x="294740" y="21267"/>
                    <a:pt x="296377" y="10906"/>
                    <a:pt x="29746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C299AD7-BE33-9118-CEC2-E3F3B602018C}"/>
                </a:ext>
              </a:extLst>
            </p:cNvPr>
            <p:cNvSpPr/>
            <p:nvPr/>
          </p:nvSpPr>
          <p:spPr>
            <a:xfrm>
              <a:off x="2285004" y="4059257"/>
              <a:ext cx="227058" cy="249750"/>
            </a:xfrm>
            <a:custGeom>
              <a:avLst/>
              <a:gdLst>
                <a:gd name="connsiteX0" fmla="*/ 227059 w 227058"/>
                <a:gd name="connsiteY0" fmla="*/ 0 h 249750"/>
                <a:gd name="connsiteX1" fmla="*/ 0 w 227058"/>
                <a:gd name="connsiteY1" fmla="*/ 249750 h 249750"/>
                <a:gd name="connsiteX2" fmla="*/ 39844 w 227058"/>
                <a:gd name="connsiteY2" fmla="*/ 231755 h 249750"/>
                <a:gd name="connsiteX3" fmla="*/ 213413 w 227058"/>
                <a:gd name="connsiteY3" fmla="*/ 40898 h 249750"/>
                <a:gd name="connsiteX4" fmla="*/ 227059 w 227058"/>
                <a:gd name="connsiteY4" fmla="*/ 0 h 24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58" h="249750">
                  <a:moveTo>
                    <a:pt x="227059" y="0"/>
                  </a:moveTo>
                  <a:lnTo>
                    <a:pt x="0" y="249750"/>
                  </a:lnTo>
                  <a:cubicBezTo>
                    <a:pt x="13645" y="244297"/>
                    <a:pt x="27291" y="238298"/>
                    <a:pt x="39844" y="231755"/>
                  </a:cubicBezTo>
                  <a:lnTo>
                    <a:pt x="213413" y="40898"/>
                  </a:lnTo>
                  <a:cubicBezTo>
                    <a:pt x="218872" y="27810"/>
                    <a:pt x="223784" y="14178"/>
                    <a:pt x="22705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C7D7AA67-8592-341C-3461-65B66AF4F7D9}"/>
                </a:ext>
              </a:extLst>
            </p:cNvPr>
            <p:cNvSpPr/>
            <p:nvPr/>
          </p:nvSpPr>
          <p:spPr>
            <a:xfrm>
              <a:off x="2368513" y="4148141"/>
              <a:ext cx="105888" cy="115604"/>
            </a:xfrm>
            <a:custGeom>
              <a:avLst/>
              <a:gdLst>
                <a:gd name="connsiteX0" fmla="*/ 105888 w 105888"/>
                <a:gd name="connsiteY0" fmla="*/ 0 h 115604"/>
                <a:gd name="connsiteX1" fmla="*/ 0 w 105888"/>
                <a:gd name="connsiteY1" fmla="*/ 115605 h 115604"/>
                <a:gd name="connsiteX2" fmla="*/ 105888 w 105888"/>
                <a:gd name="connsiteY2" fmla="*/ 0 h 11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888" h="115604">
                  <a:moveTo>
                    <a:pt x="105888" y="0"/>
                  </a:moveTo>
                  <a:lnTo>
                    <a:pt x="0" y="115605"/>
                  </a:lnTo>
                  <a:cubicBezTo>
                    <a:pt x="43119" y="85068"/>
                    <a:pt x="79689" y="45805"/>
                    <a:pt x="10588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E54013-550A-02D0-8442-7B262002215B}"/>
              </a:ext>
            </a:extLst>
          </p:cNvPr>
          <p:cNvSpPr txBox="1"/>
          <p:nvPr/>
        </p:nvSpPr>
        <p:spPr>
          <a:xfrm>
            <a:off x="8236554" y="4840663"/>
            <a:ext cx="2913652" cy="176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“As online hate continues to evolve, so must our responses”</a:t>
            </a: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D0958-1A99-EE99-00C5-96376E52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419" y="2539543"/>
            <a:ext cx="2473876" cy="23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2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Placeholder 10">
            <a:extLst>
              <a:ext uri="{FF2B5EF4-FFF2-40B4-BE49-F238E27FC236}">
                <a16:creationId xmlns:a16="http://schemas.microsoft.com/office/drawing/2014/main" id="{984E6049-DDBF-6024-E18B-7A085C4E62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8887" t="-306" r="143" b="306"/>
          <a:stretch/>
        </p:blipFill>
        <p:spPr>
          <a:xfrm>
            <a:off x="802105" y="340963"/>
            <a:ext cx="6265122" cy="515839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C3ACE-FEFE-C4A1-73E7-A06621EAB290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n-US" dirty="0"/>
              <a:t>THANK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46FF4-8F35-7682-56FB-F00558D312AB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n-US" dirty="0"/>
              <a:t>YOU!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496C340A-7434-3131-E227-D29A19D83E0B}"/>
              </a:ext>
            </a:extLst>
          </p:cNvPr>
          <p:cNvSpPr/>
          <p:nvPr/>
        </p:nvSpPr>
        <p:spPr>
          <a:xfrm>
            <a:off x="409903" y="667758"/>
            <a:ext cx="895932" cy="895932"/>
          </a:xfrm>
          <a:prstGeom prst="ellipse">
            <a:avLst/>
          </a:prstGeom>
          <a:solidFill>
            <a:srgbClr val="198AB1">
              <a:alpha val="7984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aphic 4">
            <a:extLst>
              <a:ext uri="{FF2B5EF4-FFF2-40B4-BE49-F238E27FC236}">
                <a16:creationId xmlns:a16="http://schemas.microsoft.com/office/drawing/2014/main" id="{88D7DAA4-CDA4-CC80-8E11-A620CF6524EF}"/>
              </a:ext>
            </a:extLst>
          </p:cNvPr>
          <p:cNvGrpSpPr/>
          <p:nvPr/>
        </p:nvGrpSpPr>
        <p:grpSpPr>
          <a:xfrm>
            <a:off x="10871194" y="3484181"/>
            <a:ext cx="2641612" cy="2639151"/>
            <a:chOff x="1782854" y="3591929"/>
            <a:chExt cx="742307" cy="741615"/>
          </a:xfrm>
          <a:solidFill>
            <a:srgbClr val="FFD168">
              <a:alpha val="62000"/>
            </a:srgbClr>
          </a:solidFill>
        </p:grpSpPr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D58806B7-3E28-BAE0-50F2-9CE51A8ED59A}"/>
                </a:ext>
              </a:extLst>
            </p:cNvPr>
            <p:cNvSpPr/>
            <p:nvPr/>
          </p:nvSpPr>
          <p:spPr>
            <a:xfrm>
              <a:off x="1834161" y="3663910"/>
              <a:ext cx="98246" cy="107970"/>
            </a:xfrm>
            <a:custGeom>
              <a:avLst/>
              <a:gdLst>
                <a:gd name="connsiteX0" fmla="*/ 0 w 98246"/>
                <a:gd name="connsiteY0" fmla="*/ 107970 h 107970"/>
                <a:gd name="connsiteX1" fmla="*/ 98247 w 98246"/>
                <a:gd name="connsiteY1" fmla="*/ 0 h 107970"/>
                <a:gd name="connsiteX2" fmla="*/ 0 w 98246"/>
                <a:gd name="connsiteY2" fmla="*/ 107970 h 10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46" h="107970">
                  <a:moveTo>
                    <a:pt x="0" y="107970"/>
                  </a:moveTo>
                  <a:lnTo>
                    <a:pt x="98247" y="0"/>
                  </a:lnTo>
                  <a:cubicBezTo>
                    <a:pt x="58948" y="29446"/>
                    <a:pt x="25107" y="65982"/>
                    <a:pt x="0" y="10797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FD1AE46-7182-6DCB-2F3C-45B2314D9F1E}"/>
                </a:ext>
              </a:extLst>
            </p:cNvPr>
            <p:cNvSpPr/>
            <p:nvPr/>
          </p:nvSpPr>
          <p:spPr>
            <a:xfrm>
              <a:off x="1795954" y="3616468"/>
              <a:ext cx="223238" cy="245932"/>
            </a:xfrm>
            <a:custGeom>
              <a:avLst/>
              <a:gdLst>
                <a:gd name="connsiteX0" fmla="*/ 183394 w 223238"/>
                <a:gd name="connsiteY0" fmla="*/ 18540 h 245932"/>
                <a:gd name="connsiteX1" fmla="*/ 14737 w 223238"/>
                <a:gd name="connsiteY1" fmla="*/ 203944 h 245932"/>
                <a:gd name="connsiteX2" fmla="*/ 0 w 223238"/>
                <a:gd name="connsiteY2" fmla="*/ 245933 h 245932"/>
                <a:gd name="connsiteX3" fmla="*/ 223238 w 223238"/>
                <a:gd name="connsiteY3" fmla="*/ 0 h 245932"/>
                <a:gd name="connsiteX4" fmla="*/ 183394 w 223238"/>
                <a:gd name="connsiteY4" fmla="*/ 18540 h 24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38" h="245932">
                  <a:moveTo>
                    <a:pt x="183394" y="18540"/>
                  </a:moveTo>
                  <a:lnTo>
                    <a:pt x="14737" y="203944"/>
                  </a:lnTo>
                  <a:cubicBezTo>
                    <a:pt x="9279" y="217577"/>
                    <a:pt x="4367" y="231209"/>
                    <a:pt x="0" y="245933"/>
                  </a:cubicBezTo>
                  <a:lnTo>
                    <a:pt x="223238" y="0"/>
                  </a:lnTo>
                  <a:cubicBezTo>
                    <a:pt x="210139" y="5453"/>
                    <a:pt x="196493" y="11451"/>
                    <a:pt x="183394" y="1854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16CFECE8-16DE-FF31-CC14-BE2543BEDC1F}"/>
                </a:ext>
              </a:extLst>
            </p:cNvPr>
            <p:cNvSpPr/>
            <p:nvPr/>
          </p:nvSpPr>
          <p:spPr>
            <a:xfrm>
              <a:off x="1782854" y="3599018"/>
              <a:ext cx="295285" cy="325547"/>
            </a:xfrm>
            <a:custGeom>
              <a:avLst/>
              <a:gdLst>
                <a:gd name="connsiteX0" fmla="*/ 265266 w 295285"/>
                <a:gd name="connsiteY0" fmla="*/ 8180 h 325547"/>
                <a:gd name="connsiteX1" fmla="*/ 4912 w 295285"/>
                <a:gd name="connsiteY1" fmla="*/ 294465 h 325547"/>
                <a:gd name="connsiteX2" fmla="*/ 0 w 295285"/>
                <a:gd name="connsiteY2" fmla="*/ 325548 h 325547"/>
                <a:gd name="connsiteX3" fmla="*/ 295286 w 295285"/>
                <a:gd name="connsiteY3" fmla="*/ 0 h 325547"/>
                <a:gd name="connsiteX4" fmla="*/ 265266 w 295285"/>
                <a:gd name="connsiteY4" fmla="*/ 8180 h 32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85" h="325547">
                  <a:moveTo>
                    <a:pt x="265266" y="8180"/>
                  </a:moveTo>
                  <a:lnTo>
                    <a:pt x="4912" y="294465"/>
                  </a:lnTo>
                  <a:cubicBezTo>
                    <a:pt x="2729" y="304826"/>
                    <a:pt x="1092" y="315187"/>
                    <a:pt x="0" y="325548"/>
                  </a:cubicBezTo>
                  <a:lnTo>
                    <a:pt x="295286" y="0"/>
                  </a:lnTo>
                  <a:cubicBezTo>
                    <a:pt x="285461" y="2727"/>
                    <a:pt x="275636" y="5453"/>
                    <a:pt x="265266" y="818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7B086ACB-DCE7-1193-E837-AC6F34314AD3}"/>
                </a:ext>
              </a:extLst>
            </p:cNvPr>
            <p:cNvSpPr/>
            <p:nvPr/>
          </p:nvSpPr>
          <p:spPr>
            <a:xfrm>
              <a:off x="1782854" y="3592475"/>
              <a:ext cx="346592" cy="382259"/>
            </a:xfrm>
            <a:custGeom>
              <a:avLst/>
              <a:gdLst>
                <a:gd name="connsiteX0" fmla="*/ 320393 w 346592"/>
                <a:gd name="connsiteY0" fmla="*/ 2727 h 382259"/>
                <a:gd name="connsiteX1" fmla="*/ 546 w 346592"/>
                <a:gd name="connsiteY1" fmla="*/ 355540 h 382259"/>
                <a:gd name="connsiteX2" fmla="*/ 0 w 346592"/>
                <a:gd name="connsiteY2" fmla="*/ 370808 h 382259"/>
                <a:gd name="connsiteX3" fmla="*/ 546 w 346592"/>
                <a:gd name="connsiteY3" fmla="*/ 382260 h 382259"/>
                <a:gd name="connsiteX4" fmla="*/ 346592 w 346592"/>
                <a:gd name="connsiteY4" fmla="*/ 0 h 382259"/>
                <a:gd name="connsiteX5" fmla="*/ 320393 w 346592"/>
                <a:gd name="connsiteY5" fmla="*/ 2727 h 38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592" h="382259">
                  <a:moveTo>
                    <a:pt x="320393" y="2727"/>
                  </a:moveTo>
                  <a:lnTo>
                    <a:pt x="546" y="355540"/>
                  </a:lnTo>
                  <a:cubicBezTo>
                    <a:pt x="546" y="360447"/>
                    <a:pt x="0" y="365355"/>
                    <a:pt x="0" y="370808"/>
                  </a:cubicBezTo>
                  <a:cubicBezTo>
                    <a:pt x="0" y="374625"/>
                    <a:pt x="0" y="378442"/>
                    <a:pt x="546" y="382260"/>
                  </a:cubicBezTo>
                  <a:lnTo>
                    <a:pt x="346592" y="0"/>
                  </a:lnTo>
                  <a:cubicBezTo>
                    <a:pt x="337859" y="546"/>
                    <a:pt x="329126" y="1091"/>
                    <a:pt x="320393" y="2727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4C1C38A5-1A9F-C677-81CA-C68341A427DA}"/>
                </a:ext>
              </a:extLst>
            </p:cNvPr>
            <p:cNvSpPr/>
            <p:nvPr/>
          </p:nvSpPr>
          <p:spPr>
            <a:xfrm>
              <a:off x="1782854" y="3591929"/>
              <a:ext cx="390257" cy="425883"/>
            </a:xfrm>
            <a:custGeom>
              <a:avLst/>
              <a:gdLst>
                <a:gd name="connsiteX0" fmla="*/ 370608 w 390257"/>
                <a:gd name="connsiteY0" fmla="*/ 0 h 425883"/>
                <a:gd name="connsiteX1" fmla="*/ 366787 w 390257"/>
                <a:gd name="connsiteY1" fmla="*/ 0 h 425883"/>
                <a:gd name="connsiteX2" fmla="*/ 0 w 390257"/>
                <a:gd name="connsiteY2" fmla="*/ 402436 h 425883"/>
                <a:gd name="connsiteX3" fmla="*/ 2729 w 390257"/>
                <a:gd name="connsiteY3" fmla="*/ 425884 h 425883"/>
                <a:gd name="connsiteX4" fmla="*/ 390257 w 390257"/>
                <a:gd name="connsiteY4" fmla="*/ 545 h 425883"/>
                <a:gd name="connsiteX5" fmla="*/ 370608 w 390257"/>
                <a:gd name="connsiteY5" fmla="*/ 0 h 4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5883">
                  <a:moveTo>
                    <a:pt x="370608" y="0"/>
                  </a:moveTo>
                  <a:cubicBezTo>
                    <a:pt x="369517" y="0"/>
                    <a:pt x="368425" y="0"/>
                    <a:pt x="366787" y="0"/>
                  </a:cubicBezTo>
                  <a:lnTo>
                    <a:pt x="0" y="402436"/>
                  </a:lnTo>
                  <a:cubicBezTo>
                    <a:pt x="546" y="410070"/>
                    <a:pt x="1637" y="418250"/>
                    <a:pt x="2729" y="425884"/>
                  </a:cubicBezTo>
                  <a:lnTo>
                    <a:pt x="390257" y="545"/>
                  </a:lnTo>
                  <a:cubicBezTo>
                    <a:pt x="383708" y="0"/>
                    <a:pt x="377158" y="0"/>
                    <a:pt x="37060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B9AE86B5-034F-F0B5-3310-D07944B9C448}"/>
                </a:ext>
              </a:extLst>
            </p:cNvPr>
            <p:cNvSpPr/>
            <p:nvPr/>
          </p:nvSpPr>
          <p:spPr>
            <a:xfrm>
              <a:off x="1788858" y="3594110"/>
              <a:ext cx="424097" cy="463509"/>
            </a:xfrm>
            <a:custGeom>
              <a:avLst/>
              <a:gdLst>
                <a:gd name="connsiteX0" fmla="*/ 402811 w 424097"/>
                <a:gd name="connsiteY0" fmla="*/ 0 h 463509"/>
                <a:gd name="connsiteX1" fmla="*/ 0 w 424097"/>
                <a:gd name="connsiteY1" fmla="*/ 442243 h 463509"/>
                <a:gd name="connsiteX2" fmla="*/ 4912 w 424097"/>
                <a:gd name="connsiteY2" fmla="*/ 463510 h 463509"/>
                <a:gd name="connsiteX3" fmla="*/ 424098 w 424097"/>
                <a:gd name="connsiteY3" fmla="*/ 3272 h 463509"/>
                <a:gd name="connsiteX4" fmla="*/ 402811 w 424097"/>
                <a:gd name="connsiteY4" fmla="*/ 0 h 46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97" h="463509">
                  <a:moveTo>
                    <a:pt x="402811" y="0"/>
                  </a:moveTo>
                  <a:lnTo>
                    <a:pt x="0" y="442243"/>
                  </a:lnTo>
                  <a:cubicBezTo>
                    <a:pt x="1092" y="449332"/>
                    <a:pt x="3275" y="456421"/>
                    <a:pt x="4912" y="463510"/>
                  </a:cubicBezTo>
                  <a:lnTo>
                    <a:pt x="424098" y="3272"/>
                  </a:lnTo>
                  <a:cubicBezTo>
                    <a:pt x="417002" y="1636"/>
                    <a:pt x="409907" y="546"/>
                    <a:pt x="40281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9AA1E50A-29FF-59F9-7CE8-DBFA61277E0C}"/>
                </a:ext>
              </a:extLst>
            </p:cNvPr>
            <p:cNvSpPr/>
            <p:nvPr/>
          </p:nvSpPr>
          <p:spPr>
            <a:xfrm>
              <a:off x="1799775" y="3599563"/>
              <a:ext cx="448659" cy="494047"/>
            </a:xfrm>
            <a:custGeom>
              <a:avLst/>
              <a:gdLst>
                <a:gd name="connsiteX0" fmla="*/ 429556 w 448659"/>
                <a:gd name="connsiteY0" fmla="*/ 0 h 494047"/>
                <a:gd name="connsiteX1" fmla="*/ 0 w 448659"/>
                <a:gd name="connsiteY1" fmla="*/ 474962 h 494047"/>
                <a:gd name="connsiteX2" fmla="*/ 6550 w 448659"/>
                <a:gd name="connsiteY2" fmla="*/ 494047 h 494047"/>
                <a:gd name="connsiteX3" fmla="*/ 448660 w 448659"/>
                <a:gd name="connsiteY3" fmla="*/ 4908 h 494047"/>
                <a:gd name="connsiteX4" fmla="*/ 429556 w 448659"/>
                <a:gd name="connsiteY4" fmla="*/ 0 h 49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59" h="494047">
                  <a:moveTo>
                    <a:pt x="429556" y="0"/>
                  </a:moveTo>
                  <a:lnTo>
                    <a:pt x="0" y="474962"/>
                  </a:lnTo>
                  <a:cubicBezTo>
                    <a:pt x="2183" y="481505"/>
                    <a:pt x="3821" y="487504"/>
                    <a:pt x="6550" y="494047"/>
                  </a:cubicBezTo>
                  <a:lnTo>
                    <a:pt x="448660" y="4908"/>
                  </a:lnTo>
                  <a:cubicBezTo>
                    <a:pt x="442656" y="3272"/>
                    <a:pt x="436106" y="1636"/>
                    <a:pt x="42955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9DDC8E4-5C2B-5D0D-19CF-68844D45D98C}"/>
                </a:ext>
              </a:extLst>
            </p:cNvPr>
            <p:cNvSpPr/>
            <p:nvPr/>
          </p:nvSpPr>
          <p:spPr>
            <a:xfrm>
              <a:off x="1811237" y="3609379"/>
              <a:ext cx="471583" cy="516404"/>
            </a:xfrm>
            <a:custGeom>
              <a:avLst/>
              <a:gdLst>
                <a:gd name="connsiteX0" fmla="*/ 453572 w 471583"/>
                <a:gd name="connsiteY0" fmla="*/ 0 h 516404"/>
                <a:gd name="connsiteX1" fmla="*/ 0 w 471583"/>
                <a:gd name="connsiteY1" fmla="*/ 498955 h 516404"/>
                <a:gd name="connsiteX2" fmla="*/ 8187 w 471583"/>
                <a:gd name="connsiteY2" fmla="*/ 516404 h 516404"/>
                <a:gd name="connsiteX3" fmla="*/ 471584 w 471583"/>
                <a:gd name="connsiteY3" fmla="*/ 5998 h 516404"/>
                <a:gd name="connsiteX4" fmla="*/ 453572 w 471583"/>
                <a:gd name="connsiteY4" fmla="*/ 0 h 51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6404">
                  <a:moveTo>
                    <a:pt x="453572" y="0"/>
                  </a:moveTo>
                  <a:lnTo>
                    <a:pt x="0" y="498955"/>
                  </a:lnTo>
                  <a:cubicBezTo>
                    <a:pt x="2183" y="504953"/>
                    <a:pt x="5458" y="510951"/>
                    <a:pt x="8187" y="516404"/>
                  </a:cubicBezTo>
                  <a:lnTo>
                    <a:pt x="471584" y="5998"/>
                  </a:lnTo>
                  <a:cubicBezTo>
                    <a:pt x="465580" y="3817"/>
                    <a:pt x="459576" y="1636"/>
                    <a:pt x="45357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A4CD5DD1-390E-6EDC-6B54-C7BBBC77487E}"/>
                </a:ext>
              </a:extLst>
            </p:cNvPr>
            <p:cNvSpPr/>
            <p:nvPr/>
          </p:nvSpPr>
          <p:spPr>
            <a:xfrm>
              <a:off x="1826520" y="3620285"/>
              <a:ext cx="488504" cy="535490"/>
            </a:xfrm>
            <a:custGeom>
              <a:avLst/>
              <a:gdLst>
                <a:gd name="connsiteX0" fmla="*/ 472130 w 488504"/>
                <a:gd name="connsiteY0" fmla="*/ 0 h 535490"/>
                <a:gd name="connsiteX1" fmla="*/ 0 w 488504"/>
                <a:gd name="connsiteY1" fmla="*/ 519131 h 535490"/>
                <a:gd name="connsiteX2" fmla="*/ 9279 w 488504"/>
                <a:gd name="connsiteY2" fmla="*/ 535490 h 535490"/>
                <a:gd name="connsiteX3" fmla="*/ 488504 w 488504"/>
                <a:gd name="connsiteY3" fmla="*/ 7634 h 535490"/>
                <a:gd name="connsiteX4" fmla="*/ 472130 w 488504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504" h="535490">
                  <a:moveTo>
                    <a:pt x="472130" y="0"/>
                  </a:moveTo>
                  <a:lnTo>
                    <a:pt x="0" y="519131"/>
                  </a:lnTo>
                  <a:cubicBezTo>
                    <a:pt x="2729" y="524584"/>
                    <a:pt x="6004" y="530037"/>
                    <a:pt x="9279" y="535490"/>
                  </a:cubicBezTo>
                  <a:lnTo>
                    <a:pt x="488504" y="7634"/>
                  </a:lnTo>
                  <a:cubicBezTo>
                    <a:pt x="483592" y="4908"/>
                    <a:pt x="477588" y="2727"/>
                    <a:pt x="47213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F7DA3DBD-BFB3-7BFF-ABEE-D0B867B7B6DF}"/>
                </a:ext>
              </a:extLst>
            </p:cNvPr>
            <p:cNvSpPr/>
            <p:nvPr/>
          </p:nvSpPr>
          <p:spPr>
            <a:xfrm>
              <a:off x="1843440" y="3635554"/>
              <a:ext cx="501603" cy="546396"/>
            </a:xfrm>
            <a:custGeom>
              <a:avLst/>
              <a:gdLst>
                <a:gd name="connsiteX0" fmla="*/ 485775 w 501603"/>
                <a:gd name="connsiteY0" fmla="*/ 0 h 546396"/>
                <a:gd name="connsiteX1" fmla="*/ 0 w 501603"/>
                <a:gd name="connsiteY1" fmla="*/ 531673 h 546396"/>
                <a:gd name="connsiteX2" fmla="*/ 10370 w 501603"/>
                <a:gd name="connsiteY2" fmla="*/ 546397 h 546396"/>
                <a:gd name="connsiteX3" fmla="*/ 501604 w 501603"/>
                <a:gd name="connsiteY3" fmla="*/ 8725 h 546396"/>
                <a:gd name="connsiteX4" fmla="*/ 485775 w 501603"/>
                <a:gd name="connsiteY4" fmla="*/ 0 h 54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603" h="546396">
                  <a:moveTo>
                    <a:pt x="485775" y="0"/>
                  </a:moveTo>
                  <a:lnTo>
                    <a:pt x="0" y="531673"/>
                  </a:lnTo>
                  <a:cubicBezTo>
                    <a:pt x="3275" y="536581"/>
                    <a:pt x="7096" y="542034"/>
                    <a:pt x="10370" y="546397"/>
                  </a:cubicBezTo>
                  <a:lnTo>
                    <a:pt x="501604" y="8725"/>
                  </a:lnTo>
                  <a:cubicBezTo>
                    <a:pt x="496146" y="5998"/>
                    <a:pt x="491233" y="2727"/>
                    <a:pt x="485775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136626A3-D459-434B-B3A1-E640B01A3318}"/>
                </a:ext>
              </a:extLst>
            </p:cNvPr>
            <p:cNvSpPr/>
            <p:nvPr/>
          </p:nvSpPr>
          <p:spPr>
            <a:xfrm>
              <a:off x="1864727" y="3652458"/>
              <a:ext cx="507607" cy="556211"/>
            </a:xfrm>
            <a:custGeom>
              <a:avLst/>
              <a:gdLst>
                <a:gd name="connsiteX0" fmla="*/ 492871 w 507607"/>
                <a:gd name="connsiteY0" fmla="*/ 0 h 556211"/>
                <a:gd name="connsiteX1" fmla="*/ 0 w 507607"/>
                <a:gd name="connsiteY1" fmla="*/ 542579 h 556211"/>
                <a:gd name="connsiteX2" fmla="*/ 11462 w 507607"/>
                <a:gd name="connsiteY2" fmla="*/ 556212 h 556211"/>
                <a:gd name="connsiteX3" fmla="*/ 507608 w 507607"/>
                <a:gd name="connsiteY3" fmla="*/ 9815 h 556211"/>
                <a:gd name="connsiteX4" fmla="*/ 492871 w 507607"/>
                <a:gd name="connsiteY4" fmla="*/ 0 h 55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211">
                  <a:moveTo>
                    <a:pt x="492871" y="0"/>
                  </a:moveTo>
                  <a:lnTo>
                    <a:pt x="0" y="542579"/>
                  </a:lnTo>
                  <a:cubicBezTo>
                    <a:pt x="3821" y="546942"/>
                    <a:pt x="7641" y="551850"/>
                    <a:pt x="11462" y="556212"/>
                  </a:cubicBezTo>
                  <a:lnTo>
                    <a:pt x="507608" y="9815"/>
                  </a:lnTo>
                  <a:cubicBezTo>
                    <a:pt x="502695" y="6544"/>
                    <a:pt x="497783" y="3272"/>
                    <a:pt x="49287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A6D6C974-695C-0461-1A56-E3866F6A3663}"/>
                </a:ext>
              </a:extLst>
            </p:cNvPr>
            <p:cNvSpPr/>
            <p:nvPr/>
          </p:nvSpPr>
          <p:spPr>
            <a:xfrm>
              <a:off x="1885468" y="3671544"/>
              <a:ext cx="511428" cy="560029"/>
            </a:xfrm>
            <a:custGeom>
              <a:avLst/>
              <a:gdLst>
                <a:gd name="connsiteX0" fmla="*/ 497237 w 511428"/>
                <a:gd name="connsiteY0" fmla="*/ 0 h 560029"/>
                <a:gd name="connsiteX1" fmla="*/ 0 w 511428"/>
                <a:gd name="connsiteY1" fmla="*/ 547487 h 560029"/>
                <a:gd name="connsiteX2" fmla="*/ 12554 w 511428"/>
                <a:gd name="connsiteY2" fmla="*/ 560029 h 560029"/>
                <a:gd name="connsiteX3" fmla="*/ 511428 w 511428"/>
                <a:gd name="connsiteY3" fmla="*/ 11452 h 560029"/>
                <a:gd name="connsiteX4" fmla="*/ 497237 w 511428"/>
                <a:gd name="connsiteY4" fmla="*/ 0 h 56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428" h="560029">
                  <a:moveTo>
                    <a:pt x="497237" y="0"/>
                  </a:moveTo>
                  <a:lnTo>
                    <a:pt x="0" y="547487"/>
                  </a:lnTo>
                  <a:cubicBezTo>
                    <a:pt x="3821" y="551304"/>
                    <a:pt x="8187" y="556212"/>
                    <a:pt x="12554" y="560029"/>
                  </a:cubicBezTo>
                  <a:lnTo>
                    <a:pt x="511428" y="11452"/>
                  </a:lnTo>
                  <a:cubicBezTo>
                    <a:pt x="506516" y="7089"/>
                    <a:pt x="502149" y="3817"/>
                    <a:pt x="497237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9BBE69F3-BB8F-BA99-447B-EF941E587AA8}"/>
                </a:ext>
              </a:extLst>
            </p:cNvPr>
            <p:cNvSpPr/>
            <p:nvPr/>
          </p:nvSpPr>
          <p:spPr>
            <a:xfrm>
              <a:off x="1907846" y="3692265"/>
              <a:ext cx="510882" cy="562210"/>
            </a:xfrm>
            <a:custGeom>
              <a:avLst/>
              <a:gdLst>
                <a:gd name="connsiteX0" fmla="*/ 499420 w 510882"/>
                <a:gd name="connsiteY0" fmla="*/ 0 h 562210"/>
                <a:gd name="connsiteX1" fmla="*/ 0 w 510882"/>
                <a:gd name="connsiteY1" fmla="*/ 550759 h 562210"/>
                <a:gd name="connsiteX2" fmla="*/ 13100 w 510882"/>
                <a:gd name="connsiteY2" fmla="*/ 562211 h 562210"/>
                <a:gd name="connsiteX3" fmla="*/ 510883 w 510882"/>
                <a:gd name="connsiteY3" fmla="*/ 13087 h 562210"/>
                <a:gd name="connsiteX4" fmla="*/ 499420 w 510882"/>
                <a:gd name="connsiteY4" fmla="*/ 0 h 56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882" h="562210">
                  <a:moveTo>
                    <a:pt x="499420" y="0"/>
                  </a:moveTo>
                  <a:lnTo>
                    <a:pt x="0" y="550759"/>
                  </a:lnTo>
                  <a:cubicBezTo>
                    <a:pt x="4367" y="554576"/>
                    <a:pt x="8733" y="558393"/>
                    <a:pt x="13100" y="562211"/>
                  </a:cubicBezTo>
                  <a:lnTo>
                    <a:pt x="510883" y="13087"/>
                  </a:lnTo>
                  <a:cubicBezTo>
                    <a:pt x="508153" y="8180"/>
                    <a:pt x="503241" y="4363"/>
                    <a:pt x="49942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55CEF1E1-B741-7EDB-19F7-0300E91B13D7}"/>
                </a:ext>
              </a:extLst>
            </p:cNvPr>
            <p:cNvSpPr/>
            <p:nvPr/>
          </p:nvSpPr>
          <p:spPr>
            <a:xfrm>
              <a:off x="1934591" y="3716804"/>
              <a:ext cx="507607" cy="556757"/>
            </a:xfrm>
            <a:custGeom>
              <a:avLst/>
              <a:gdLst>
                <a:gd name="connsiteX0" fmla="*/ 495600 w 507607"/>
                <a:gd name="connsiteY0" fmla="*/ 0 h 556757"/>
                <a:gd name="connsiteX1" fmla="*/ 0 w 507607"/>
                <a:gd name="connsiteY1" fmla="*/ 546397 h 556757"/>
                <a:gd name="connsiteX2" fmla="*/ 14737 w 507607"/>
                <a:gd name="connsiteY2" fmla="*/ 556758 h 556757"/>
                <a:gd name="connsiteX3" fmla="*/ 507608 w 507607"/>
                <a:gd name="connsiteY3" fmla="*/ 13633 h 556757"/>
                <a:gd name="connsiteX4" fmla="*/ 495600 w 507607"/>
                <a:gd name="connsiteY4" fmla="*/ 0 h 55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757">
                  <a:moveTo>
                    <a:pt x="495600" y="0"/>
                  </a:moveTo>
                  <a:lnTo>
                    <a:pt x="0" y="546397"/>
                  </a:lnTo>
                  <a:cubicBezTo>
                    <a:pt x="4912" y="550214"/>
                    <a:pt x="9825" y="553485"/>
                    <a:pt x="14737" y="556758"/>
                  </a:cubicBezTo>
                  <a:lnTo>
                    <a:pt x="507608" y="13633"/>
                  </a:lnTo>
                  <a:cubicBezTo>
                    <a:pt x="503787" y="9270"/>
                    <a:pt x="499966" y="4363"/>
                    <a:pt x="49560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2411C269-101A-492D-6B42-B3AB19F68681}"/>
                </a:ext>
              </a:extLst>
            </p:cNvPr>
            <p:cNvSpPr/>
            <p:nvPr/>
          </p:nvSpPr>
          <p:spPr>
            <a:xfrm>
              <a:off x="1960790" y="3741343"/>
              <a:ext cx="499966" cy="548577"/>
            </a:xfrm>
            <a:custGeom>
              <a:avLst/>
              <a:gdLst>
                <a:gd name="connsiteX0" fmla="*/ 489596 w 499966"/>
                <a:gd name="connsiteY0" fmla="*/ 0 h 548577"/>
                <a:gd name="connsiteX1" fmla="*/ 0 w 499966"/>
                <a:gd name="connsiteY1" fmla="*/ 539853 h 548577"/>
                <a:gd name="connsiteX2" fmla="*/ 15829 w 499966"/>
                <a:gd name="connsiteY2" fmla="*/ 548578 h 548577"/>
                <a:gd name="connsiteX3" fmla="*/ 499966 w 499966"/>
                <a:gd name="connsiteY3" fmla="*/ 14723 h 548577"/>
                <a:gd name="connsiteX4" fmla="*/ 489596 w 499966"/>
                <a:gd name="connsiteY4" fmla="*/ 0 h 5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966" h="548577">
                  <a:moveTo>
                    <a:pt x="489596" y="0"/>
                  </a:moveTo>
                  <a:lnTo>
                    <a:pt x="0" y="539853"/>
                  </a:lnTo>
                  <a:cubicBezTo>
                    <a:pt x="5458" y="543125"/>
                    <a:pt x="10370" y="545851"/>
                    <a:pt x="15829" y="548578"/>
                  </a:cubicBezTo>
                  <a:lnTo>
                    <a:pt x="499966" y="14723"/>
                  </a:lnTo>
                  <a:cubicBezTo>
                    <a:pt x="496691" y="9816"/>
                    <a:pt x="493416" y="4908"/>
                    <a:pt x="48959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2C0C1071-E2A7-B880-305E-5EEF6E4C240B}"/>
                </a:ext>
              </a:extLst>
            </p:cNvPr>
            <p:cNvSpPr/>
            <p:nvPr/>
          </p:nvSpPr>
          <p:spPr>
            <a:xfrm>
              <a:off x="1989172" y="3768063"/>
              <a:ext cx="490687" cy="535490"/>
            </a:xfrm>
            <a:custGeom>
              <a:avLst/>
              <a:gdLst>
                <a:gd name="connsiteX0" fmla="*/ 481409 w 490687"/>
                <a:gd name="connsiteY0" fmla="*/ 0 h 535490"/>
                <a:gd name="connsiteX1" fmla="*/ 0 w 490687"/>
                <a:gd name="connsiteY1" fmla="*/ 527856 h 535490"/>
                <a:gd name="connsiteX2" fmla="*/ 16920 w 490687"/>
                <a:gd name="connsiteY2" fmla="*/ 535490 h 535490"/>
                <a:gd name="connsiteX3" fmla="*/ 490687 w 490687"/>
                <a:gd name="connsiteY3" fmla="*/ 16359 h 535490"/>
                <a:gd name="connsiteX4" fmla="*/ 481409 w 490687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687" h="535490">
                  <a:moveTo>
                    <a:pt x="481409" y="0"/>
                  </a:moveTo>
                  <a:lnTo>
                    <a:pt x="0" y="527856"/>
                  </a:lnTo>
                  <a:cubicBezTo>
                    <a:pt x="5458" y="530583"/>
                    <a:pt x="10916" y="533309"/>
                    <a:pt x="16920" y="535490"/>
                  </a:cubicBezTo>
                  <a:lnTo>
                    <a:pt x="490687" y="16359"/>
                  </a:lnTo>
                  <a:cubicBezTo>
                    <a:pt x="487412" y="10361"/>
                    <a:pt x="484683" y="5453"/>
                    <a:pt x="48140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70289766-FAF8-18C9-0FAC-E7A7FC26EF9B}"/>
                </a:ext>
              </a:extLst>
            </p:cNvPr>
            <p:cNvSpPr/>
            <p:nvPr/>
          </p:nvSpPr>
          <p:spPr>
            <a:xfrm>
              <a:off x="2021375" y="3798600"/>
              <a:ext cx="471583" cy="518586"/>
            </a:xfrm>
            <a:custGeom>
              <a:avLst/>
              <a:gdLst>
                <a:gd name="connsiteX0" fmla="*/ 463942 w 471583"/>
                <a:gd name="connsiteY0" fmla="*/ 0 h 518586"/>
                <a:gd name="connsiteX1" fmla="*/ 0 w 471583"/>
                <a:gd name="connsiteY1" fmla="*/ 512042 h 518586"/>
                <a:gd name="connsiteX2" fmla="*/ 18012 w 471583"/>
                <a:gd name="connsiteY2" fmla="*/ 518586 h 518586"/>
                <a:gd name="connsiteX3" fmla="*/ 471584 w 471583"/>
                <a:gd name="connsiteY3" fmla="*/ 17450 h 518586"/>
                <a:gd name="connsiteX4" fmla="*/ 463942 w 471583"/>
                <a:gd name="connsiteY4" fmla="*/ 0 h 5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8586">
                  <a:moveTo>
                    <a:pt x="463942" y="0"/>
                  </a:moveTo>
                  <a:lnTo>
                    <a:pt x="0" y="512042"/>
                  </a:lnTo>
                  <a:cubicBezTo>
                    <a:pt x="6004" y="514224"/>
                    <a:pt x="12008" y="516405"/>
                    <a:pt x="18012" y="518586"/>
                  </a:cubicBezTo>
                  <a:lnTo>
                    <a:pt x="471584" y="17450"/>
                  </a:lnTo>
                  <a:cubicBezTo>
                    <a:pt x="469401" y="10906"/>
                    <a:pt x="467217" y="5453"/>
                    <a:pt x="46394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0129B7E7-8916-3EF1-DAE8-05823E5FBB76}"/>
                </a:ext>
              </a:extLst>
            </p:cNvPr>
            <p:cNvSpPr/>
            <p:nvPr/>
          </p:nvSpPr>
          <p:spPr>
            <a:xfrm>
              <a:off x="2055762" y="3830773"/>
              <a:ext cx="450842" cy="495683"/>
            </a:xfrm>
            <a:custGeom>
              <a:avLst/>
              <a:gdLst>
                <a:gd name="connsiteX0" fmla="*/ 444293 w 450842"/>
                <a:gd name="connsiteY0" fmla="*/ 0 h 495683"/>
                <a:gd name="connsiteX1" fmla="*/ 0 w 450842"/>
                <a:gd name="connsiteY1" fmla="*/ 490775 h 495683"/>
                <a:gd name="connsiteX2" fmla="*/ 19649 w 450842"/>
                <a:gd name="connsiteY2" fmla="*/ 495683 h 495683"/>
                <a:gd name="connsiteX3" fmla="*/ 450843 w 450842"/>
                <a:gd name="connsiteY3" fmla="*/ 19631 h 495683"/>
                <a:gd name="connsiteX4" fmla="*/ 444293 w 450842"/>
                <a:gd name="connsiteY4" fmla="*/ 0 h 49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42" h="495683">
                  <a:moveTo>
                    <a:pt x="444293" y="0"/>
                  </a:moveTo>
                  <a:lnTo>
                    <a:pt x="0" y="490775"/>
                  </a:lnTo>
                  <a:cubicBezTo>
                    <a:pt x="6550" y="492411"/>
                    <a:pt x="13100" y="494047"/>
                    <a:pt x="19649" y="495683"/>
                  </a:cubicBezTo>
                  <a:lnTo>
                    <a:pt x="450843" y="19631"/>
                  </a:lnTo>
                  <a:cubicBezTo>
                    <a:pt x="449205" y="12542"/>
                    <a:pt x="446476" y="5998"/>
                    <a:pt x="444293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104086D8-E052-CE4F-AE33-FA63ECC902CF}"/>
                </a:ext>
              </a:extLst>
            </p:cNvPr>
            <p:cNvSpPr/>
            <p:nvPr/>
          </p:nvSpPr>
          <p:spPr>
            <a:xfrm>
              <a:off x="2091785" y="3866218"/>
              <a:ext cx="424643" cy="465145"/>
            </a:xfrm>
            <a:custGeom>
              <a:avLst/>
              <a:gdLst>
                <a:gd name="connsiteX0" fmla="*/ 419731 w 424643"/>
                <a:gd name="connsiteY0" fmla="*/ 0 h 465145"/>
                <a:gd name="connsiteX1" fmla="*/ 0 w 424643"/>
                <a:gd name="connsiteY1" fmla="*/ 462419 h 465145"/>
                <a:gd name="connsiteX2" fmla="*/ 21287 w 424643"/>
                <a:gd name="connsiteY2" fmla="*/ 465146 h 465145"/>
                <a:gd name="connsiteX3" fmla="*/ 424644 w 424643"/>
                <a:gd name="connsiteY3" fmla="*/ 20176 h 465145"/>
                <a:gd name="connsiteX4" fmla="*/ 419731 w 424643"/>
                <a:gd name="connsiteY4" fmla="*/ 0 h 4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43" h="465145">
                  <a:moveTo>
                    <a:pt x="419731" y="0"/>
                  </a:moveTo>
                  <a:lnTo>
                    <a:pt x="0" y="462419"/>
                  </a:lnTo>
                  <a:cubicBezTo>
                    <a:pt x="7096" y="463510"/>
                    <a:pt x="14191" y="464601"/>
                    <a:pt x="21287" y="465146"/>
                  </a:cubicBezTo>
                  <a:lnTo>
                    <a:pt x="424644" y="20176"/>
                  </a:lnTo>
                  <a:cubicBezTo>
                    <a:pt x="423006" y="14178"/>
                    <a:pt x="421369" y="7089"/>
                    <a:pt x="41973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0D01AA34-DB83-12F3-7B7B-08CA705325D9}"/>
                </a:ext>
              </a:extLst>
            </p:cNvPr>
            <p:cNvSpPr/>
            <p:nvPr/>
          </p:nvSpPr>
          <p:spPr>
            <a:xfrm>
              <a:off x="2131630" y="3906025"/>
              <a:ext cx="390257" cy="427519"/>
            </a:xfrm>
            <a:custGeom>
              <a:avLst/>
              <a:gdLst>
                <a:gd name="connsiteX0" fmla="*/ 387528 w 390257"/>
                <a:gd name="connsiteY0" fmla="*/ 0 h 427519"/>
                <a:gd name="connsiteX1" fmla="*/ 0 w 390257"/>
                <a:gd name="connsiteY1" fmla="*/ 426974 h 427519"/>
                <a:gd name="connsiteX2" fmla="*/ 21287 w 390257"/>
                <a:gd name="connsiteY2" fmla="*/ 427520 h 427519"/>
                <a:gd name="connsiteX3" fmla="*/ 22924 w 390257"/>
                <a:gd name="connsiteY3" fmla="*/ 427520 h 427519"/>
                <a:gd name="connsiteX4" fmla="*/ 390257 w 390257"/>
                <a:gd name="connsiteY4" fmla="*/ 23448 h 427519"/>
                <a:gd name="connsiteX5" fmla="*/ 387528 w 390257"/>
                <a:gd name="connsiteY5" fmla="*/ 0 h 42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7519">
                  <a:moveTo>
                    <a:pt x="387528" y="0"/>
                  </a:moveTo>
                  <a:lnTo>
                    <a:pt x="0" y="426974"/>
                  </a:lnTo>
                  <a:cubicBezTo>
                    <a:pt x="7096" y="427520"/>
                    <a:pt x="14191" y="427520"/>
                    <a:pt x="21287" y="427520"/>
                  </a:cubicBezTo>
                  <a:cubicBezTo>
                    <a:pt x="21833" y="427520"/>
                    <a:pt x="22378" y="427520"/>
                    <a:pt x="22924" y="427520"/>
                  </a:cubicBezTo>
                  <a:lnTo>
                    <a:pt x="390257" y="23448"/>
                  </a:lnTo>
                  <a:cubicBezTo>
                    <a:pt x="389712" y="15268"/>
                    <a:pt x="388620" y="7634"/>
                    <a:pt x="38752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EAAA97CE-047D-7F2C-88B1-C95ADBA79F23}"/>
                </a:ext>
              </a:extLst>
            </p:cNvPr>
            <p:cNvSpPr/>
            <p:nvPr/>
          </p:nvSpPr>
          <p:spPr>
            <a:xfrm>
              <a:off x="2174749" y="3949650"/>
              <a:ext cx="350413" cy="383895"/>
            </a:xfrm>
            <a:custGeom>
              <a:avLst/>
              <a:gdLst>
                <a:gd name="connsiteX0" fmla="*/ 350413 w 350413"/>
                <a:gd name="connsiteY0" fmla="*/ 13633 h 383895"/>
                <a:gd name="connsiteX1" fmla="*/ 349867 w 350413"/>
                <a:gd name="connsiteY1" fmla="*/ 0 h 383895"/>
                <a:gd name="connsiteX2" fmla="*/ 0 w 350413"/>
                <a:gd name="connsiteY2" fmla="*/ 383895 h 383895"/>
                <a:gd name="connsiteX3" fmla="*/ 26199 w 350413"/>
                <a:gd name="connsiteY3" fmla="*/ 381714 h 383895"/>
                <a:gd name="connsiteX4" fmla="*/ 349867 w 350413"/>
                <a:gd name="connsiteY4" fmla="*/ 26175 h 383895"/>
                <a:gd name="connsiteX5" fmla="*/ 350413 w 350413"/>
                <a:gd name="connsiteY5" fmla="*/ 13633 h 38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413" h="383895">
                  <a:moveTo>
                    <a:pt x="350413" y="13633"/>
                  </a:moveTo>
                  <a:cubicBezTo>
                    <a:pt x="350413" y="9270"/>
                    <a:pt x="350413" y="4908"/>
                    <a:pt x="349867" y="0"/>
                  </a:cubicBezTo>
                  <a:lnTo>
                    <a:pt x="0" y="383895"/>
                  </a:lnTo>
                  <a:cubicBezTo>
                    <a:pt x="8733" y="383350"/>
                    <a:pt x="17466" y="382805"/>
                    <a:pt x="26199" y="381714"/>
                  </a:cubicBezTo>
                  <a:lnTo>
                    <a:pt x="349867" y="26175"/>
                  </a:lnTo>
                  <a:cubicBezTo>
                    <a:pt x="350413" y="22358"/>
                    <a:pt x="350413" y="17995"/>
                    <a:pt x="350413" y="13633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83F6B771-EB80-C38B-2922-699919DAAAC2}"/>
                </a:ext>
              </a:extLst>
            </p:cNvPr>
            <p:cNvSpPr/>
            <p:nvPr/>
          </p:nvSpPr>
          <p:spPr>
            <a:xfrm>
              <a:off x="2224418" y="3998727"/>
              <a:ext cx="297468" cy="327183"/>
            </a:xfrm>
            <a:custGeom>
              <a:avLst/>
              <a:gdLst>
                <a:gd name="connsiteX0" fmla="*/ 297469 w 297468"/>
                <a:gd name="connsiteY0" fmla="*/ 0 h 327183"/>
                <a:gd name="connsiteX1" fmla="*/ 0 w 297468"/>
                <a:gd name="connsiteY1" fmla="*/ 327184 h 327183"/>
                <a:gd name="connsiteX2" fmla="*/ 30566 w 297468"/>
                <a:gd name="connsiteY2" fmla="*/ 320095 h 327183"/>
                <a:gd name="connsiteX3" fmla="*/ 293102 w 297468"/>
                <a:gd name="connsiteY3" fmla="*/ 31083 h 327183"/>
                <a:gd name="connsiteX4" fmla="*/ 297469 w 297468"/>
                <a:gd name="connsiteY4" fmla="*/ 0 h 32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68" h="327183">
                  <a:moveTo>
                    <a:pt x="297469" y="0"/>
                  </a:moveTo>
                  <a:lnTo>
                    <a:pt x="0" y="327184"/>
                  </a:lnTo>
                  <a:cubicBezTo>
                    <a:pt x="10370" y="325003"/>
                    <a:pt x="20741" y="322821"/>
                    <a:pt x="30566" y="320095"/>
                  </a:cubicBezTo>
                  <a:lnTo>
                    <a:pt x="293102" y="31083"/>
                  </a:lnTo>
                  <a:cubicBezTo>
                    <a:pt x="294740" y="21267"/>
                    <a:pt x="296377" y="10906"/>
                    <a:pt x="29746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FDD1B28C-EA43-FF0A-9411-D705E356EC55}"/>
                </a:ext>
              </a:extLst>
            </p:cNvPr>
            <p:cNvSpPr/>
            <p:nvPr/>
          </p:nvSpPr>
          <p:spPr>
            <a:xfrm>
              <a:off x="2285004" y="4059257"/>
              <a:ext cx="227058" cy="249750"/>
            </a:xfrm>
            <a:custGeom>
              <a:avLst/>
              <a:gdLst>
                <a:gd name="connsiteX0" fmla="*/ 227059 w 227058"/>
                <a:gd name="connsiteY0" fmla="*/ 0 h 249750"/>
                <a:gd name="connsiteX1" fmla="*/ 0 w 227058"/>
                <a:gd name="connsiteY1" fmla="*/ 249750 h 249750"/>
                <a:gd name="connsiteX2" fmla="*/ 39844 w 227058"/>
                <a:gd name="connsiteY2" fmla="*/ 231755 h 249750"/>
                <a:gd name="connsiteX3" fmla="*/ 213413 w 227058"/>
                <a:gd name="connsiteY3" fmla="*/ 40898 h 249750"/>
                <a:gd name="connsiteX4" fmla="*/ 227059 w 227058"/>
                <a:gd name="connsiteY4" fmla="*/ 0 h 24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58" h="249750">
                  <a:moveTo>
                    <a:pt x="227059" y="0"/>
                  </a:moveTo>
                  <a:lnTo>
                    <a:pt x="0" y="249750"/>
                  </a:lnTo>
                  <a:cubicBezTo>
                    <a:pt x="13645" y="244297"/>
                    <a:pt x="27291" y="238298"/>
                    <a:pt x="39844" y="231755"/>
                  </a:cubicBezTo>
                  <a:lnTo>
                    <a:pt x="213413" y="40898"/>
                  </a:lnTo>
                  <a:cubicBezTo>
                    <a:pt x="218872" y="27810"/>
                    <a:pt x="223784" y="14178"/>
                    <a:pt x="22705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378BB153-0DE0-39F4-041B-544BDD2E4F76}"/>
                </a:ext>
              </a:extLst>
            </p:cNvPr>
            <p:cNvSpPr/>
            <p:nvPr/>
          </p:nvSpPr>
          <p:spPr>
            <a:xfrm>
              <a:off x="2368513" y="4148141"/>
              <a:ext cx="105888" cy="115604"/>
            </a:xfrm>
            <a:custGeom>
              <a:avLst/>
              <a:gdLst>
                <a:gd name="connsiteX0" fmla="*/ 105888 w 105888"/>
                <a:gd name="connsiteY0" fmla="*/ 0 h 115604"/>
                <a:gd name="connsiteX1" fmla="*/ 0 w 105888"/>
                <a:gd name="connsiteY1" fmla="*/ 115605 h 115604"/>
                <a:gd name="connsiteX2" fmla="*/ 105888 w 105888"/>
                <a:gd name="connsiteY2" fmla="*/ 0 h 11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888" h="115604">
                  <a:moveTo>
                    <a:pt x="105888" y="0"/>
                  </a:moveTo>
                  <a:lnTo>
                    <a:pt x="0" y="115605"/>
                  </a:lnTo>
                  <a:cubicBezTo>
                    <a:pt x="43119" y="85068"/>
                    <a:pt x="79689" y="45805"/>
                    <a:pt x="10588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10DB5BE-60B5-88A7-CC4A-BAE68C5FC298}"/>
              </a:ext>
            </a:extLst>
          </p:cNvPr>
          <p:cNvSpPr txBox="1"/>
          <p:nvPr/>
        </p:nvSpPr>
        <p:spPr>
          <a:xfrm>
            <a:off x="7595047" y="4141602"/>
            <a:ext cx="6754304" cy="28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elena.perotti@wan-ifra.org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C51373-05B3-CA42-CDC2-A56FC1967D22}"/>
              </a:ext>
            </a:extLst>
          </p:cNvPr>
          <p:cNvSpPr txBox="1"/>
          <p:nvPr/>
        </p:nvSpPr>
        <p:spPr>
          <a:xfrm>
            <a:off x="7660544" y="3720930"/>
            <a:ext cx="7136090" cy="28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429139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733BA2-BC92-C2D0-C761-BBED1A26EDF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-8010" y="578092"/>
            <a:ext cx="4598864" cy="3993907"/>
          </a:xfrm>
        </p:spPr>
        <p:txBody>
          <a:bodyPr/>
          <a:lstStyle/>
          <a:p>
            <a:r>
              <a:rPr lang="en-GB" dirty="0"/>
              <a:t>Towards a comprehensive mechanism to tackle online gender-based hate speech, in the service of online media</a:t>
            </a:r>
          </a:p>
        </p:txBody>
      </p:sp>
      <p:grpSp>
        <p:nvGrpSpPr>
          <p:cNvPr id="2" name="Graphic 4">
            <a:extLst>
              <a:ext uri="{FF2B5EF4-FFF2-40B4-BE49-F238E27FC236}">
                <a16:creationId xmlns:a16="http://schemas.microsoft.com/office/drawing/2014/main" id="{73CE3AA2-8D55-EE69-6A02-876ED65CAD9C}"/>
              </a:ext>
            </a:extLst>
          </p:cNvPr>
          <p:cNvGrpSpPr/>
          <p:nvPr/>
        </p:nvGrpSpPr>
        <p:grpSpPr>
          <a:xfrm rot="5972197" flipH="1">
            <a:off x="10230734" y="6544231"/>
            <a:ext cx="1988628" cy="1318666"/>
            <a:chOff x="5072479" y="4905026"/>
            <a:chExt cx="803439" cy="532763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B7C661EE-9A5D-8455-2A90-842F0CB55D81}"/>
                </a:ext>
              </a:extLst>
            </p:cNvPr>
            <p:cNvSpPr/>
            <p:nvPr/>
          </p:nvSpPr>
          <p:spPr>
            <a:xfrm>
              <a:off x="5072479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196BD53-C8B6-BC6B-E50F-8E63DFC157BA}"/>
                </a:ext>
              </a:extLst>
            </p:cNvPr>
            <p:cNvSpPr/>
            <p:nvPr/>
          </p:nvSpPr>
          <p:spPr>
            <a:xfrm>
              <a:off x="5160355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37DDB13-EA40-F1E4-F2A2-F7470E0389B9}"/>
                </a:ext>
              </a:extLst>
            </p:cNvPr>
            <p:cNvSpPr/>
            <p:nvPr/>
          </p:nvSpPr>
          <p:spPr>
            <a:xfrm>
              <a:off x="5248231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217EE5B-DC95-92D8-0138-FF7B2389170D}"/>
                </a:ext>
              </a:extLst>
            </p:cNvPr>
            <p:cNvSpPr/>
            <p:nvPr/>
          </p:nvSpPr>
          <p:spPr>
            <a:xfrm>
              <a:off x="5335562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CA3E87B6-8A4C-474E-244C-6EEE410ED61A}"/>
              </a:ext>
            </a:extLst>
          </p:cNvPr>
          <p:cNvSpPr/>
          <p:nvPr/>
        </p:nvSpPr>
        <p:spPr>
          <a:xfrm>
            <a:off x="9471971" y="-522323"/>
            <a:ext cx="1044645" cy="1044645"/>
          </a:xfrm>
          <a:prstGeom prst="ellipse">
            <a:avLst/>
          </a:prstGeom>
          <a:solidFill>
            <a:srgbClr val="4DBD98">
              <a:alpha val="7596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246737-29CE-B3A6-8F92-9615B5FF1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411" y="953515"/>
            <a:ext cx="3648175" cy="3388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8815A4-6105-8ECA-98F5-7D611508A8E3}"/>
              </a:ext>
            </a:extLst>
          </p:cNvPr>
          <p:cNvSpPr txBox="1"/>
          <p:nvPr/>
        </p:nvSpPr>
        <p:spPr>
          <a:xfrm>
            <a:off x="854285" y="4917224"/>
            <a:ext cx="10483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CERV (Citizens, Equality, Rights and Values) funded project to support and develop open, rights-based, democratic, equal and inclusive societies based on the rule of law.</a:t>
            </a:r>
          </a:p>
          <a:p>
            <a:r>
              <a:rPr lang="en-GB" sz="2400" dirty="0"/>
              <a:t>Pillars include: Gender Equality, Fight of gender-based violence</a:t>
            </a:r>
          </a:p>
        </p:txBody>
      </p:sp>
    </p:spTree>
    <p:extLst>
      <p:ext uri="{BB962C8B-B14F-4D97-AF65-F5344CB8AC3E}">
        <p14:creationId xmlns:p14="http://schemas.microsoft.com/office/powerpoint/2010/main" val="409010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0F1559-17A0-08E1-1B64-488C6B996A5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GB" b="1" dirty="0"/>
              <a:t>Key Facts About the Organisation: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Non-profit established in 1948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Holds consultative status at UN, UNESCO, COE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Includes national news publisher associations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Comprises 72 associations from 66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Represents over 18,000 publications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Mission:</a:t>
            </a:r>
          </a:p>
          <a:p>
            <a:endParaRPr lang="en-GB" dirty="0"/>
          </a:p>
          <a:p>
            <a:r>
              <a:rPr lang="en-GB" dirty="0"/>
              <a:t>Uphold freedom of expression, and protect the rights of journalists and publishers around the world to operate independent media.</a:t>
            </a:r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E344A-9A6A-3FD6-3A11-2E336C8A0638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-8011" y="578092"/>
            <a:ext cx="9717619" cy="671785"/>
          </a:xfrm>
        </p:spPr>
        <p:txBody>
          <a:bodyPr/>
          <a:lstStyle/>
          <a:p>
            <a:r>
              <a:rPr lang="en-US" dirty="0"/>
              <a:t>World Association of New Publishers</a:t>
            </a:r>
          </a:p>
        </p:txBody>
      </p:sp>
      <p:grpSp>
        <p:nvGrpSpPr>
          <p:cNvPr id="40" name="Graphic 4">
            <a:extLst>
              <a:ext uri="{FF2B5EF4-FFF2-40B4-BE49-F238E27FC236}">
                <a16:creationId xmlns:a16="http://schemas.microsoft.com/office/drawing/2014/main" id="{3BBDC193-1738-8DA5-E239-0906E50FE53B}"/>
              </a:ext>
            </a:extLst>
          </p:cNvPr>
          <p:cNvGrpSpPr/>
          <p:nvPr/>
        </p:nvGrpSpPr>
        <p:grpSpPr>
          <a:xfrm>
            <a:off x="10042087" y="-1319576"/>
            <a:ext cx="2641612" cy="2639151"/>
            <a:chOff x="1782854" y="3591929"/>
            <a:chExt cx="742307" cy="741615"/>
          </a:xfrm>
          <a:solidFill>
            <a:srgbClr val="FFD168">
              <a:alpha val="62000"/>
            </a:srgbClr>
          </a:solidFill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476224F-4ABD-3CD3-A811-D453B7D80244}"/>
                </a:ext>
              </a:extLst>
            </p:cNvPr>
            <p:cNvSpPr/>
            <p:nvPr/>
          </p:nvSpPr>
          <p:spPr>
            <a:xfrm>
              <a:off x="1834161" y="3663910"/>
              <a:ext cx="98246" cy="107970"/>
            </a:xfrm>
            <a:custGeom>
              <a:avLst/>
              <a:gdLst>
                <a:gd name="connsiteX0" fmla="*/ 0 w 98246"/>
                <a:gd name="connsiteY0" fmla="*/ 107970 h 107970"/>
                <a:gd name="connsiteX1" fmla="*/ 98247 w 98246"/>
                <a:gd name="connsiteY1" fmla="*/ 0 h 107970"/>
                <a:gd name="connsiteX2" fmla="*/ 0 w 98246"/>
                <a:gd name="connsiteY2" fmla="*/ 107970 h 10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46" h="107970">
                  <a:moveTo>
                    <a:pt x="0" y="107970"/>
                  </a:moveTo>
                  <a:lnTo>
                    <a:pt x="98247" y="0"/>
                  </a:lnTo>
                  <a:cubicBezTo>
                    <a:pt x="58948" y="29446"/>
                    <a:pt x="25107" y="65982"/>
                    <a:pt x="0" y="10797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D8C2216-2F55-17EF-A6A7-F7870FD1322E}"/>
                </a:ext>
              </a:extLst>
            </p:cNvPr>
            <p:cNvSpPr/>
            <p:nvPr/>
          </p:nvSpPr>
          <p:spPr>
            <a:xfrm>
              <a:off x="1795954" y="3616468"/>
              <a:ext cx="223238" cy="245932"/>
            </a:xfrm>
            <a:custGeom>
              <a:avLst/>
              <a:gdLst>
                <a:gd name="connsiteX0" fmla="*/ 183394 w 223238"/>
                <a:gd name="connsiteY0" fmla="*/ 18540 h 245932"/>
                <a:gd name="connsiteX1" fmla="*/ 14737 w 223238"/>
                <a:gd name="connsiteY1" fmla="*/ 203944 h 245932"/>
                <a:gd name="connsiteX2" fmla="*/ 0 w 223238"/>
                <a:gd name="connsiteY2" fmla="*/ 245933 h 245932"/>
                <a:gd name="connsiteX3" fmla="*/ 223238 w 223238"/>
                <a:gd name="connsiteY3" fmla="*/ 0 h 245932"/>
                <a:gd name="connsiteX4" fmla="*/ 183394 w 223238"/>
                <a:gd name="connsiteY4" fmla="*/ 18540 h 24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38" h="245932">
                  <a:moveTo>
                    <a:pt x="183394" y="18540"/>
                  </a:moveTo>
                  <a:lnTo>
                    <a:pt x="14737" y="203944"/>
                  </a:lnTo>
                  <a:cubicBezTo>
                    <a:pt x="9279" y="217577"/>
                    <a:pt x="4367" y="231209"/>
                    <a:pt x="0" y="245933"/>
                  </a:cubicBezTo>
                  <a:lnTo>
                    <a:pt x="223238" y="0"/>
                  </a:lnTo>
                  <a:cubicBezTo>
                    <a:pt x="210139" y="5453"/>
                    <a:pt x="196493" y="11451"/>
                    <a:pt x="183394" y="1854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A7083AD-50CA-9128-6E09-6014CC9A16D7}"/>
                </a:ext>
              </a:extLst>
            </p:cNvPr>
            <p:cNvSpPr/>
            <p:nvPr/>
          </p:nvSpPr>
          <p:spPr>
            <a:xfrm>
              <a:off x="1782854" y="3599018"/>
              <a:ext cx="295285" cy="325547"/>
            </a:xfrm>
            <a:custGeom>
              <a:avLst/>
              <a:gdLst>
                <a:gd name="connsiteX0" fmla="*/ 265266 w 295285"/>
                <a:gd name="connsiteY0" fmla="*/ 8180 h 325547"/>
                <a:gd name="connsiteX1" fmla="*/ 4912 w 295285"/>
                <a:gd name="connsiteY1" fmla="*/ 294465 h 325547"/>
                <a:gd name="connsiteX2" fmla="*/ 0 w 295285"/>
                <a:gd name="connsiteY2" fmla="*/ 325548 h 325547"/>
                <a:gd name="connsiteX3" fmla="*/ 295286 w 295285"/>
                <a:gd name="connsiteY3" fmla="*/ 0 h 325547"/>
                <a:gd name="connsiteX4" fmla="*/ 265266 w 295285"/>
                <a:gd name="connsiteY4" fmla="*/ 8180 h 32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85" h="325547">
                  <a:moveTo>
                    <a:pt x="265266" y="8180"/>
                  </a:moveTo>
                  <a:lnTo>
                    <a:pt x="4912" y="294465"/>
                  </a:lnTo>
                  <a:cubicBezTo>
                    <a:pt x="2729" y="304826"/>
                    <a:pt x="1092" y="315187"/>
                    <a:pt x="0" y="325548"/>
                  </a:cubicBezTo>
                  <a:lnTo>
                    <a:pt x="295286" y="0"/>
                  </a:lnTo>
                  <a:cubicBezTo>
                    <a:pt x="285461" y="2727"/>
                    <a:pt x="275636" y="5453"/>
                    <a:pt x="265266" y="818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745F2AD-7F06-3011-B459-A3646EB2DD27}"/>
                </a:ext>
              </a:extLst>
            </p:cNvPr>
            <p:cNvSpPr/>
            <p:nvPr/>
          </p:nvSpPr>
          <p:spPr>
            <a:xfrm>
              <a:off x="1782854" y="3592475"/>
              <a:ext cx="346592" cy="382259"/>
            </a:xfrm>
            <a:custGeom>
              <a:avLst/>
              <a:gdLst>
                <a:gd name="connsiteX0" fmla="*/ 320393 w 346592"/>
                <a:gd name="connsiteY0" fmla="*/ 2727 h 382259"/>
                <a:gd name="connsiteX1" fmla="*/ 546 w 346592"/>
                <a:gd name="connsiteY1" fmla="*/ 355540 h 382259"/>
                <a:gd name="connsiteX2" fmla="*/ 0 w 346592"/>
                <a:gd name="connsiteY2" fmla="*/ 370808 h 382259"/>
                <a:gd name="connsiteX3" fmla="*/ 546 w 346592"/>
                <a:gd name="connsiteY3" fmla="*/ 382260 h 382259"/>
                <a:gd name="connsiteX4" fmla="*/ 346592 w 346592"/>
                <a:gd name="connsiteY4" fmla="*/ 0 h 382259"/>
                <a:gd name="connsiteX5" fmla="*/ 320393 w 346592"/>
                <a:gd name="connsiteY5" fmla="*/ 2727 h 38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592" h="382259">
                  <a:moveTo>
                    <a:pt x="320393" y="2727"/>
                  </a:moveTo>
                  <a:lnTo>
                    <a:pt x="546" y="355540"/>
                  </a:lnTo>
                  <a:cubicBezTo>
                    <a:pt x="546" y="360447"/>
                    <a:pt x="0" y="365355"/>
                    <a:pt x="0" y="370808"/>
                  </a:cubicBezTo>
                  <a:cubicBezTo>
                    <a:pt x="0" y="374625"/>
                    <a:pt x="0" y="378442"/>
                    <a:pt x="546" y="382260"/>
                  </a:cubicBezTo>
                  <a:lnTo>
                    <a:pt x="346592" y="0"/>
                  </a:lnTo>
                  <a:cubicBezTo>
                    <a:pt x="337859" y="546"/>
                    <a:pt x="329126" y="1091"/>
                    <a:pt x="320393" y="2727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3A5E8A1-EBBC-EDAE-8733-41441BC99A4C}"/>
                </a:ext>
              </a:extLst>
            </p:cNvPr>
            <p:cNvSpPr/>
            <p:nvPr/>
          </p:nvSpPr>
          <p:spPr>
            <a:xfrm>
              <a:off x="1782854" y="3591929"/>
              <a:ext cx="390257" cy="425883"/>
            </a:xfrm>
            <a:custGeom>
              <a:avLst/>
              <a:gdLst>
                <a:gd name="connsiteX0" fmla="*/ 370608 w 390257"/>
                <a:gd name="connsiteY0" fmla="*/ 0 h 425883"/>
                <a:gd name="connsiteX1" fmla="*/ 366787 w 390257"/>
                <a:gd name="connsiteY1" fmla="*/ 0 h 425883"/>
                <a:gd name="connsiteX2" fmla="*/ 0 w 390257"/>
                <a:gd name="connsiteY2" fmla="*/ 402436 h 425883"/>
                <a:gd name="connsiteX3" fmla="*/ 2729 w 390257"/>
                <a:gd name="connsiteY3" fmla="*/ 425884 h 425883"/>
                <a:gd name="connsiteX4" fmla="*/ 390257 w 390257"/>
                <a:gd name="connsiteY4" fmla="*/ 545 h 425883"/>
                <a:gd name="connsiteX5" fmla="*/ 370608 w 390257"/>
                <a:gd name="connsiteY5" fmla="*/ 0 h 4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5883">
                  <a:moveTo>
                    <a:pt x="370608" y="0"/>
                  </a:moveTo>
                  <a:cubicBezTo>
                    <a:pt x="369517" y="0"/>
                    <a:pt x="368425" y="0"/>
                    <a:pt x="366787" y="0"/>
                  </a:cubicBezTo>
                  <a:lnTo>
                    <a:pt x="0" y="402436"/>
                  </a:lnTo>
                  <a:cubicBezTo>
                    <a:pt x="546" y="410070"/>
                    <a:pt x="1637" y="418250"/>
                    <a:pt x="2729" y="425884"/>
                  </a:cubicBezTo>
                  <a:lnTo>
                    <a:pt x="390257" y="545"/>
                  </a:lnTo>
                  <a:cubicBezTo>
                    <a:pt x="383708" y="0"/>
                    <a:pt x="377158" y="0"/>
                    <a:pt x="37060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AC79CD6B-BEC6-FB93-8F78-2216B2503CB4}"/>
                </a:ext>
              </a:extLst>
            </p:cNvPr>
            <p:cNvSpPr/>
            <p:nvPr/>
          </p:nvSpPr>
          <p:spPr>
            <a:xfrm>
              <a:off x="1788858" y="3594110"/>
              <a:ext cx="424097" cy="463509"/>
            </a:xfrm>
            <a:custGeom>
              <a:avLst/>
              <a:gdLst>
                <a:gd name="connsiteX0" fmla="*/ 402811 w 424097"/>
                <a:gd name="connsiteY0" fmla="*/ 0 h 463509"/>
                <a:gd name="connsiteX1" fmla="*/ 0 w 424097"/>
                <a:gd name="connsiteY1" fmla="*/ 442243 h 463509"/>
                <a:gd name="connsiteX2" fmla="*/ 4912 w 424097"/>
                <a:gd name="connsiteY2" fmla="*/ 463510 h 463509"/>
                <a:gd name="connsiteX3" fmla="*/ 424098 w 424097"/>
                <a:gd name="connsiteY3" fmla="*/ 3272 h 463509"/>
                <a:gd name="connsiteX4" fmla="*/ 402811 w 424097"/>
                <a:gd name="connsiteY4" fmla="*/ 0 h 46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97" h="463509">
                  <a:moveTo>
                    <a:pt x="402811" y="0"/>
                  </a:moveTo>
                  <a:lnTo>
                    <a:pt x="0" y="442243"/>
                  </a:lnTo>
                  <a:cubicBezTo>
                    <a:pt x="1092" y="449332"/>
                    <a:pt x="3275" y="456421"/>
                    <a:pt x="4912" y="463510"/>
                  </a:cubicBezTo>
                  <a:lnTo>
                    <a:pt x="424098" y="3272"/>
                  </a:lnTo>
                  <a:cubicBezTo>
                    <a:pt x="417002" y="1636"/>
                    <a:pt x="409907" y="546"/>
                    <a:pt x="40281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C9A5355-398C-E51B-5012-3066A6F42D5E}"/>
                </a:ext>
              </a:extLst>
            </p:cNvPr>
            <p:cNvSpPr/>
            <p:nvPr/>
          </p:nvSpPr>
          <p:spPr>
            <a:xfrm>
              <a:off x="1799775" y="3599563"/>
              <a:ext cx="448659" cy="494047"/>
            </a:xfrm>
            <a:custGeom>
              <a:avLst/>
              <a:gdLst>
                <a:gd name="connsiteX0" fmla="*/ 429556 w 448659"/>
                <a:gd name="connsiteY0" fmla="*/ 0 h 494047"/>
                <a:gd name="connsiteX1" fmla="*/ 0 w 448659"/>
                <a:gd name="connsiteY1" fmla="*/ 474962 h 494047"/>
                <a:gd name="connsiteX2" fmla="*/ 6550 w 448659"/>
                <a:gd name="connsiteY2" fmla="*/ 494047 h 494047"/>
                <a:gd name="connsiteX3" fmla="*/ 448660 w 448659"/>
                <a:gd name="connsiteY3" fmla="*/ 4908 h 494047"/>
                <a:gd name="connsiteX4" fmla="*/ 429556 w 448659"/>
                <a:gd name="connsiteY4" fmla="*/ 0 h 49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59" h="494047">
                  <a:moveTo>
                    <a:pt x="429556" y="0"/>
                  </a:moveTo>
                  <a:lnTo>
                    <a:pt x="0" y="474962"/>
                  </a:lnTo>
                  <a:cubicBezTo>
                    <a:pt x="2183" y="481505"/>
                    <a:pt x="3821" y="487504"/>
                    <a:pt x="6550" y="494047"/>
                  </a:cubicBezTo>
                  <a:lnTo>
                    <a:pt x="448660" y="4908"/>
                  </a:lnTo>
                  <a:cubicBezTo>
                    <a:pt x="442656" y="3272"/>
                    <a:pt x="436106" y="1636"/>
                    <a:pt x="42955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D45CCB2D-1A64-0452-7C84-318B7D69D8E9}"/>
                </a:ext>
              </a:extLst>
            </p:cNvPr>
            <p:cNvSpPr/>
            <p:nvPr/>
          </p:nvSpPr>
          <p:spPr>
            <a:xfrm>
              <a:off x="1811237" y="3609379"/>
              <a:ext cx="471583" cy="516404"/>
            </a:xfrm>
            <a:custGeom>
              <a:avLst/>
              <a:gdLst>
                <a:gd name="connsiteX0" fmla="*/ 453572 w 471583"/>
                <a:gd name="connsiteY0" fmla="*/ 0 h 516404"/>
                <a:gd name="connsiteX1" fmla="*/ 0 w 471583"/>
                <a:gd name="connsiteY1" fmla="*/ 498955 h 516404"/>
                <a:gd name="connsiteX2" fmla="*/ 8187 w 471583"/>
                <a:gd name="connsiteY2" fmla="*/ 516404 h 516404"/>
                <a:gd name="connsiteX3" fmla="*/ 471584 w 471583"/>
                <a:gd name="connsiteY3" fmla="*/ 5998 h 516404"/>
                <a:gd name="connsiteX4" fmla="*/ 453572 w 471583"/>
                <a:gd name="connsiteY4" fmla="*/ 0 h 51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6404">
                  <a:moveTo>
                    <a:pt x="453572" y="0"/>
                  </a:moveTo>
                  <a:lnTo>
                    <a:pt x="0" y="498955"/>
                  </a:lnTo>
                  <a:cubicBezTo>
                    <a:pt x="2183" y="504953"/>
                    <a:pt x="5458" y="510951"/>
                    <a:pt x="8187" y="516404"/>
                  </a:cubicBezTo>
                  <a:lnTo>
                    <a:pt x="471584" y="5998"/>
                  </a:lnTo>
                  <a:cubicBezTo>
                    <a:pt x="465580" y="3817"/>
                    <a:pt x="459576" y="1636"/>
                    <a:pt x="45357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D68E0C9-CBF2-FE5D-E9CC-218F032F6409}"/>
                </a:ext>
              </a:extLst>
            </p:cNvPr>
            <p:cNvSpPr/>
            <p:nvPr/>
          </p:nvSpPr>
          <p:spPr>
            <a:xfrm>
              <a:off x="1826520" y="3620285"/>
              <a:ext cx="488504" cy="535490"/>
            </a:xfrm>
            <a:custGeom>
              <a:avLst/>
              <a:gdLst>
                <a:gd name="connsiteX0" fmla="*/ 472130 w 488504"/>
                <a:gd name="connsiteY0" fmla="*/ 0 h 535490"/>
                <a:gd name="connsiteX1" fmla="*/ 0 w 488504"/>
                <a:gd name="connsiteY1" fmla="*/ 519131 h 535490"/>
                <a:gd name="connsiteX2" fmla="*/ 9279 w 488504"/>
                <a:gd name="connsiteY2" fmla="*/ 535490 h 535490"/>
                <a:gd name="connsiteX3" fmla="*/ 488504 w 488504"/>
                <a:gd name="connsiteY3" fmla="*/ 7634 h 535490"/>
                <a:gd name="connsiteX4" fmla="*/ 472130 w 488504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504" h="535490">
                  <a:moveTo>
                    <a:pt x="472130" y="0"/>
                  </a:moveTo>
                  <a:lnTo>
                    <a:pt x="0" y="519131"/>
                  </a:lnTo>
                  <a:cubicBezTo>
                    <a:pt x="2729" y="524584"/>
                    <a:pt x="6004" y="530037"/>
                    <a:pt x="9279" y="535490"/>
                  </a:cubicBezTo>
                  <a:lnTo>
                    <a:pt x="488504" y="7634"/>
                  </a:lnTo>
                  <a:cubicBezTo>
                    <a:pt x="483592" y="4908"/>
                    <a:pt x="477588" y="2727"/>
                    <a:pt x="47213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ECBBB6F-DE40-E6EC-5D85-1ED5A9B1D5E2}"/>
                </a:ext>
              </a:extLst>
            </p:cNvPr>
            <p:cNvSpPr/>
            <p:nvPr/>
          </p:nvSpPr>
          <p:spPr>
            <a:xfrm>
              <a:off x="1843440" y="3635554"/>
              <a:ext cx="501603" cy="546396"/>
            </a:xfrm>
            <a:custGeom>
              <a:avLst/>
              <a:gdLst>
                <a:gd name="connsiteX0" fmla="*/ 485775 w 501603"/>
                <a:gd name="connsiteY0" fmla="*/ 0 h 546396"/>
                <a:gd name="connsiteX1" fmla="*/ 0 w 501603"/>
                <a:gd name="connsiteY1" fmla="*/ 531673 h 546396"/>
                <a:gd name="connsiteX2" fmla="*/ 10370 w 501603"/>
                <a:gd name="connsiteY2" fmla="*/ 546397 h 546396"/>
                <a:gd name="connsiteX3" fmla="*/ 501604 w 501603"/>
                <a:gd name="connsiteY3" fmla="*/ 8725 h 546396"/>
                <a:gd name="connsiteX4" fmla="*/ 485775 w 501603"/>
                <a:gd name="connsiteY4" fmla="*/ 0 h 54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603" h="546396">
                  <a:moveTo>
                    <a:pt x="485775" y="0"/>
                  </a:moveTo>
                  <a:lnTo>
                    <a:pt x="0" y="531673"/>
                  </a:lnTo>
                  <a:cubicBezTo>
                    <a:pt x="3275" y="536581"/>
                    <a:pt x="7096" y="542034"/>
                    <a:pt x="10370" y="546397"/>
                  </a:cubicBezTo>
                  <a:lnTo>
                    <a:pt x="501604" y="8725"/>
                  </a:lnTo>
                  <a:cubicBezTo>
                    <a:pt x="496146" y="5998"/>
                    <a:pt x="491233" y="2727"/>
                    <a:pt x="485775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0CDAA27D-555C-5629-DF92-17C70AC25B04}"/>
                </a:ext>
              </a:extLst>
            </p:cNvPr>
            <p:cNvSpPr/>
            <p:nvPr/>
          </p:nvSpPr>
          <p:spPr>
            <a:xfrm>
              <a:off x="1864727" y="3652458"/>
              <a:ext cx="507607" cy="556211"/>
            </a:xfrm>
            <a:custGeom>
              <a:avLst/>
              <a:gdLst>
                <a:gd name="connsiteX0" fmla="*/ 492871 w 507607"/>
                <a:gd name="connsiteY0" fmla="*/ 0 h 556211"/>
                <a:gd name="connsiteX1" fmla="*/ 0 w 507607"/>
                <a:gd name="connsiteY1" fmla="*/ 542579 h 556211"/>
                <a:gd name="connsiteX2" fmla="*/ 11462 w 507607"/>
                <a:gd name="connsiteY2" fmla="*/ 556212 h 556211"/>
                <a:gd name="connsiteX3" fmla="*/ 507608 w 507607"/>
                <a:gd name="connsiteY3" fmla="*/ 9815 h 556211"/>
                <a:gd name="connsiteX4" fmla="*/ 492871 w 507607"/>
                <a:gd name="connsiteY4" fmla="*/ 0 h 55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211">
                  <a:moveTo>
                    <a:pt x="492871" y="0"/>
                  </a:moveTo>
                  <a:lnTo>
                    <a:pt x="0" y="542579"/>
                  </a:lnTo>
                  <a:cubicBezTo>
                    <a:pt x="3821" y="546942"/>
                    <a:pt x="7641" y="551850"/>
                    <a:pt x="11462" y="556212"/>
                  </a:cubicBezTo>
                  <a:lnTo>
                    <a:pt x="507608" y="9815"/>
                  </a:lnTo>
                  <a:cubicBezTo>
                    <a:pt x="502695" y="6544"/>
                    <a:pt x="497783" y="3272"/>
                    <a:pt x="49287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67D64B6-9144-87F4-519D-35AFA3EB2070}"/>
                </a:ext>
              </a:extLst>
            </p:cNvPr>
            <p:cNvSpPr/>
            <p:nvPr/>
          </p:nvSpPr>
          <p:spPr>
            <a:xfrm>
              <a:off x="1885468" y="3671544"/>
              <a:ext cx="511428" cy="560029"/>
            </a:xfrm>
            <a:custGeom>
              <a:avLst/>
              <a:gdLst>
                <a:gd name="connsiteX0" fmla="*/ 497237 w 511428"/>
                <a:gd name="connsiteY0" fmla="*/ 0 h 560029"/>
                <a:gd name="connsiteX1" fmla="*/ 0 w 511428"/>
                <a:gd name="connsiteY1" fmla="*/ 547487 h 560029"/>
                <a:gd name="connsiteX2" fmla="*/ 12554 w 511428"/>
                <a:gd name="connsiteY2" fmla="*/ 560029 h 560029"/>
                <a:gd name="connsiteX3" fmla="*/ 511428 w 511428"/>
                <a:gd name="connsiteY3" fmla="*/ 11452 h 560029"/>
                <a:gd name="connsiteX4" fmla="*/ 497237 w 511428"/>
                <a:gd name="connsiteY4" fmla="*/ 0 h 56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428" h="560029">
                  <a:moveTo>
                    <a:pt x="497237" y="0"/>
                  </a:moveTo>
                  <a:lnTo>
                    <a:pt x="0" y="547487"/>
                  </a:lnTo>
                  <a:cubicBezTo>
                    <a:pt x="3821" y="551304"/>
                    <a:pt x="8187" y="556212"/>
                    <a:pt x="12554" y="560029"/>
                  </a:cubicBezTo>
                  <a:lnTo>
                    <a:pt x="511428" y="11452"/>
                  </a:lnTo>
                  <a:cubicBezTo>
                    <a:pt x="506516" y="7089"/>
                    <a:pt x="502149" y="3817"/>
                    <a:pt x="497237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190DA349-0483-0097-B87B-056F03C95139}"/>
                </a:ext>
              </a:extLst>
            </p:cNvPr>
            <p:cNvSpPr/>
            <p:nvPr/>
          </p:nvSpPr>
          <p:spPr>
            <a:xfrm>
              <a:off x="1907846" y="3692265"/>
              <a:ext cx="510882" cy="562210"/>
            </a:xfrm>
            <a:custGeom>
              <a:avLst/>
              <a:gdLst>
                <a:gd name="connsiteX0" fmla="*/ 499420 w 510882"/>
                <a:gd name="connsiteY0" fmla="*/ 0 h 562210"/>
                <a:gd name="connsiteX1" fmla="*/ 0 w 510882"/>
                <a:gd name="connsiteY1" fmla="*/ 550759 h 562210"/>
                <a:gd name="connsiteX2" fmla="*/ 13100 w 510882"/>
                <a:gd name="connsiteY2" fmla="*/ 562211 h 562210"/>
                <a:gd name="connsiteX3" fmla="*/ 510883 w 510882"/>
                <a:gd name="connsiteY3" fmla="*/ 13087 h 562210"/>
                <a:gd name="connsiteX4" fmla="*/ 499420 w 510882"/>
                <a:gd name="connsiteY4" fmla="*/ 0 h 56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882" h="562210">
                  <a:moveTo>
                    <a:pt x="499420" y="0"/>
                  </a:moveTo>
                  <a:lnTo>
                    <a:pt x="0" y="550759"/>
                  </a:lnTo>
                  <a:cubicBezTo>
                    <a:pt x="4367" y="554576"/>
                    <a:pt x="8733" y="558393"/>
                    <a:pt x="13100" y="562211"/>
                  </a:cubicBezTo>
                  <a:lnTo>
                    <a:pt x="510883" y="13087"/>
                  </a:lnTo>
                  <a:cubicBezTo>
                    <a:pt x="508153" y="8180"/>
                    <a:pt x="503241" y="4363"/>
                    <a:pt x="49942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D5883F0-07B0-DB47-5A58-EF0002F8B829}"/>
                </a:ext>
              </a:extLst>
            </p:cNvPr>
            <p:cNvSpPr/>
            <p:nvPr/>
          </p:nvSpPr>
          <p:spPr>
            <a:xfrm>
              <a:off x="1934591" y="3716804"/>
              <a:ext cx="507607" cy="556757"/>
            </a:xfrm>
            <a:custGeom>
              <a:avLst/>
              <a:gdLst>
                <a:gd name="connsiteX0" fmla="*/ 495600 w 507607"/>
                <a:gd name="connsiteY0" fmla="*/ 0 h 556757"/>
                <a:gd name="connsiteX1" fmla="*/ 0 w 507607"/>
                <a:gd name="connsiteY1" fmla="*/ 546397 h 556757"/>
                <a:gd name="connsiteX2" fmla="*/ 14737 w 507607"/>
                <a:gd name="connsiteY2" fmla="*/ 556758 h 556757"/>
                <a:gd name="connsiteX3" fmla="*/ 507608 w 507607"/>
                <a:gd name="connsiteY3" fmla="*/ 13633 h 556757"/>
                <a:gd name="connsiteX4" fmla="*/ 495600 w 507607"/>
                <a:gd name="connsiteY4" fmla="*/ 0 h 55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757">
                  <a:moveTo>
                    <a:pt x="495600" y="0"/>
                  </a:moveTo>
                  <a:lnTo>
                    <a:pt x="0" y="546397"/>
                  </a:lnTo>
                  <a:cubicBezTo>
                    <a:pt x="4912" y="550214"/>
                    <a:pt x="9825" y="553485"/>
                    <a:pt x="14737" y="556758"/>
                  </a:cubicBezTo>
                  <a:lnTo>
                    <a:pt x="507608" y="13633"/>
                  </a:lnTo>
                  <a:cubicBezTo>
                    <a:pt x="503787" y="9270"/>
                    <a:pt x="499966" y="4363"/>
                    <a:pt x="49560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7EC3F70-59CC-72C1-CD38-285430D7EFC4}"/>
                </a:ext>
              </a:extLst>
            </p:cNvPr>
            <p:cNvSpPr/>
            <p:nvPr/>
          </p:nvSpPr>
          <p:spPr>
            <a:xfrm>
              <a:off x="1960790" y="3741343"/>
              <a:ext cx="499966" cy="548577"/>
            </a:xfrm>
            <a:custGeom>
              <a:avLst/>
              <a:gdLst>
                <a:gd name="connsiteX0" fmla="*/ 489596 w 499966"/>
                <a:gd name="connsiteY0" fmla="*/ 0 h 548577"/>
                <a:gd name="connsiteX1" fmla="*/ 0 w 499966"/>
                <a:gd name="connsiteY1" fmla="*/ 539853 h 548577"/>
                <a:gd name="connsiteX2" fmla="*/ 15829 w 499966"/>
                <a:gd name="connsiteY2" fmla="*/ 548578 h 548577"/>
                <a:gd name="connsiteX3" fmla="*/ 499966 w 499966"/>
                <a:gd name="connsiteY3" fmla="*/ 14723 h 548577"/>
                <a:gd name="connsiteX4" fmla="*/ 489596 w 499966"/>
                <a:gd name="connsiteY4" fmla="*/ 0 h 5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966" h="548577">
                  <a:moveTo>
                    <a:pt x="489596" y="0"/>
                  </a:moveTo>
                  <a:lnTo>
                    <a:pt x="0" y="539853"/>
                  </a:lnTo>
                  <a:cubicBezTo>
                    <a:pt x="5458" y="543125"/>
                    <a:pt x="10370" y="545851"/>
                    <a:pt x="15829" y="548578"/>
                  </a:cubicBezTo>
                  <a:lnTo>
                    <a:pt x="499966" y="14723"/>
                  </a:lnTo>
                  <a:cubicBezTo>
                    <a:pt x="496691" y="9816"/>
                    <a:pt x="493416" y="4908"/>
                    <a:pt x="48959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569965AF-4E82-DD6D-585C-164FA34A5D6E}"/>
                </a:ext>
              </a:extLst>
            </p:cNvPr>
            <p:cNvSpPr/>
            <p:nvPr/>
          </p:nvSpPr>
          <p:spPr>
            <a:xfrm>
              <a:off x="1989172" y="3768063"/>
              <a:ext cx="490687" cy="535490"/>
            </a:xfrm>
            <a:custGeom>
              <a:avLst/>
              <a:gdLst>
                <a:gd name="connsiteX0" fmla="*/ 481409 w 490687"/>
                <a:gd name="connsiteY0" fmla="*/ 0 h 535490"/>
                <a:gd name="connsiteX1" fmla="*/ 0 w 490687"/>
                <a:gd name="connsiteY1" fmla="*/ 527856 h 535490"/>
                <a:gd name="connsiteX2" fmla="*/ 16920 w 490687"/>
                <a:gd name="connsiteY2" fmla="*/ 535490 h 535490"/>
                <a:gd name="connsiteX3" fmla="*/ 490687 w 490687"/>
                <a:gd name="connsiteY3" fmla="*/ 16359 h 535490"/>
                <a:gd name="connsiteX4" fmla="*/ 481409 w 490687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687" h="535490">
                  <a:moveTo>
                    <a:pt x="481409" y="0"/>
                  </a:moveTo>
                  <a:lnTo>
                    <a:pt x="0" y="527856"/>
                  </a:lnTo>
                  <a:cubicBezTo>
                    <a:pt x="5458" y="530583"/>
                    <a:pt x="10916" y="533309"/>
                    <a:pt x="16920" y="535490"/>
                  </a:cubicBezTo>
                  <a:lnTo>
                    <a:pt x="490687" y="16359"/>
                  </a:lnTo>
                  <a:cubicBezTo>
                    <a:pt x="487412" y="10361"/>
                    <a:pt x="484683" y="5453"/>
                    <a:pt x="48140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DC3BDB1-4BC9-572C-0474-E1AD37CBDEF0}"/>
                </a:ext>
              </a:extLst>
            </p:cNvPr>
            <p:cNvSpPr/>
            <p:nvPr/>
          </p:nvSpPr>
          <p:spPr>
            <a:xfrm>
              <a:off x="2021375" y="3798600"/>
              <a:ext cx="471583" cy="518586"/>
            </a:xfrm>
            <a:custGeom>
              <a:avLst/>
              <a:gdLst>
                <a:gd name="connsiteX0" fmla="*/ 463942 w 471583"/>
                <a:gd name="connsiteY0" fmla="*/ 0 h 518586"/>
                <a:gd name="connsiteX1" fmla="*/ 0 w 471583"/>
                <a:gd name="connsiteY1" fmla="*/ 512042 h 518586"/>
                <a:gd name="connsiteX2" fmla="*/ 18012 w 471583"/>
                <a:gd name="connsiteY2" fmla="*/ 518586 h 518586"/>
                <a:gd name="connsiteX3" fmla="*/ 471584 w 471583"/>
                <a:gd name="connsiteY3" fmla="*/ 17450 h 518586"/>
                <a:gd name="connsiteX4" fmla="*/ 463942 w 471583"/>
                <a:gd name="connsiteY4" fmla="*/ 0 h 5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8586">
                  <a:moveTo>
                    <a:pt x="463942" y="0"/>
                  </a:moveTo>
                  <a:lnTo>
                    <a:pt x="0" y="512042"/>
                  </a:lnTo>
                  <a:cubicBezTo>
                    <a:pt x="6004" y="514224"/>
                    <a:pt x="12008" y="516405"/>
                    <a:pt x="18012" y="518586"/>
                  </a:cubicBezTo>
                  <a:lnTo>
                    <a:pt x="471584" y="17450"/>
                  </a:lnTo>
                  <a:cubicBezTo>
                    <a:pt x="469401" y="10906"/>
                    <a:pt x="467217" y="5453"/>
                    <a:pt x="46394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14E6DE2B-3F78-ACCD-5DE5-86603F69A2A4}"/>
                </a:ext>
              </a:extLst>
            </p:cNvPr>
            <p:cNvSpPr/>
            <p:nvPr/>
          </p:nvSpPr>
          <p:spPr>
            <a:xfrm>
              <a:off x="2055762" y="3830773"/>
              <a:ext cx="450842" cy="495683"/>
            </a:xfrm>
            <a:custGeom>
              <a:avLst/>
              <a:gdLst>
                <a:gd name="connsiteX0" fmla="*/ 444293 w 450842"/>
                <a:gd name="connsiteY0" fmla="*/ 0 h 495683"/>
                <a:gd name="connsiteX1" fmla="*/ 0 w 450842"/>
                <a:gd name="connsiteY1" fmla="*/ 490775 h 495683"/>
                <a:gd name="connsiteX2" fmla="*/ 19649 w 450842"/>
                <a:gd name="connsiteY2" fmla="*/ 495683 h 495683"/>
                <a:gd name="connsiteX3" fmla="*/ 450843 w 450842"/>
                <a:gd name="connsiteY3" fmla="*/ 19631 h 495683"/>
                <a:gd name="connsiteX4" fmla="*/ 444293 w 450842"/>
                <a:gd name="connsiteY4" fmla="*/ 0 h 49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42" h="495683">
                  <a:moveTo>
                    <a:pt x="444293" y="0"/>
                  </a:moveTo>
                  <a:lnTo>
                    <a:pt x="0" y="490775"/>
                  </a:lnTo>
                  <a:cubicBezTo>
                    <a:pt x="6550" y="492411"/>
                    <a:pt x="13100" y="494047"/>
                    <a:pt x="19649" y="495683"/>
                  </a:cubicBezTo>
                  <a:lnTo>
                    <a:pt x="450843" y="19631"/>
                  </a:lnTo>
                  <a:cubicBezTo>
                    <a:pt x="449205" y="12542"/>
                    <a:pt x="446476" y="5998"/>
                    <a:pt x="444293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5E974BF-3DCD-EF7D-4240-3E88DEE266B0}"/>
                </a:ext>
              </a:extLst>
            </p:cNvPr>
            <p:cNvSpPr/>
            <p:nvPr/>
          </p:nvSpPr>
          <p:spPr>
            <a:xfrm>
              <a:off x="2091785" y="3866218"/>
              <a:ext cx="424643" cy="465145"/>
            </a:xfrm>
            <a:custGeom>
              <a:avLst/>
              <a:gdLst>
                <a:gd name="connsiteX0" fmla="*/ 419731 w 424643"/>
                <a:gd name="connsiteY0" fmla="*/ 0 h 465145"/>
                <a:gd name="connsiteX1" fmla="*/ 0 w 424643"/>
                <a:gd name="connsiteY1" fmla="*/ 462419 h 465145"/>
                <a:gd name="connsiteX2" fmla="*/ 21287 w 424643"/>
                <a:gd name="connsiteY2" fmla="*/ 465146 h 465145"/>
                <a:gd name="connsiteX3" fmla="*/ 424644 w 424643"/>
                <a:gd name="connsiteY3" fmla="*/ 20176 h 465145"/>
                <a:gd name="connsiteX4" fmla="*/ 419731 w 424643"/>
                <a:gd name="connsiteY4" fmla="*/ 0 h 4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43" h="465145">
                  <a:moveTo>
                    <a:pt x="419731" y="0"/>
                  </a:moveTo>
                  <a:lnTo>
                    <a:pt x="0" y="462419"/>
                  </a:lnTo>
                  <a:cubicBezTo>
                    <a:pt x="7096" y="463510"/>
                    <a:pt x="14191" y="464601"/>
                    <a:pt x="21287" y="465146"/>
                  </a:cubicBezTo>
                  <a:lnTo>
                    <a:pt x="424644" y="20176"/>
                  </a:lnTo>
                  <a:cubicBezTo>
                    <a:pt x="423006" y="14178"/>
                    <a:pt x="421369" y="7089"/>
                    <a:pt x="41973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3604B0B-0944-1E90-8AE9-5A14FE71810E}"/>
                </a:ext>
              </a:extLst>
            </p:cNvPr>
            <p:cNvSpPr/>
            <p:nvPr/>
          </p:nvSpPr>
          <p:spPr>
            <a:xfrm>
              <a:off x="2131630" y="3906025"/>
              <a:ext cx="390257" cy="427519"/>
            </a:xfrm>
            <a:custGeom>
              <a:avLst/>
              <a:gdLst>
                <a:gd name="connsiteX0" fmla="*/ 387528 w 390257"/>
                <a:gd name="connsiteY0" fmla="*/ 0 h 427519"/>
                <a:gd name="connsiteX1" fmla="*/ 0 w 390257"/>
                <a:gd name="connsiteY1" fmla="*/ 426974 h 427519"/>
                <a:gd name="connsiteX2" fmla="*/ 21287 w 390257"/>
                <a:gd name="connsiteY2" fmla="*/ 427520 h 427519"/>
                <a:gd name="connsiteX3" fmla="*/ 22924 w 390257"/>
                <a:gd name="connsiteY3" fmla="*/ 427520 h 427519"/>
                <a:gd name="connsiteX4" fmla="*/ 390257 w 390257"/>
                <a:gd name="connsiteY4" fmla="*/ 23448 h 427519"/>
                <a:gd name="connsiteX5" fmla="*/ 387528 w 390257"/>
                <a:gd name="connsiteY5" fmla="*/ 0 h 42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7519">
                  <a:moveTo>
                    <a:pt x="387528" y="0"/>
                  </a:moveTo>
                  <a:lnTo>
                    <a:pt x="0" y="426974"/>
                  </a:lnTo>
                  <a:cubicBezTo>
                    <a:pt x="7096" y="427520"/>
                    <a:pt x="14191" y="427520"/>
                    <a:pt x="21287" y="427520"/>
                  </a:cubicBezTo>
                  <a:cubicBezTo>
                    <a:pt x="21833" y="427520"/>
                    <a:pt x="22378" y="427520"/>
                    <a:pt x="22924" y="427520"/>
                  </a:cubicBezTo>
                  <a:lnTo>
                    <a:pt x="390257" y="23448"/>
                  </a:lnTo>
                  <a:cubicBezTo>
                    <a:pt x="389712" y="15268"/>
                    <a:pt x="388620" y="7634"/>
                    <a:pt x="38752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0A960F72-E116-A958-A0EC-AC3E168E2E72}"/>
                </a:ext>
              </a:extLst>
            </p:cNvPr>
            <p:cNvSpPr/>
            <p:nvPr/>
          </p:nvSpPr>
          <p:spPr>
            <a:xfrm>
              <a:off x="2174749" y="3949650"/>
              <a:ext cx="350413" cy="383895"/>
            </a:xfrm>
            <a:custGeom>
              <a:avLst/>
              <a:gdLst>
                <a:gd name="connsiteX0" fmla="*/ 350413 w 350413"/>
                <a:gd name="connsiteY0" fmla="*/ 13633 h 383895"/>
                <a:gd name="connsiteX1" fmla="*/ 349867 w 350413"/>
                <a:gd name="connsiteY1" fmla="*/ 0 h 383895"/>
                <a:gd name="connsiteX2" fmla="*/ 0 w 350413"/>
                <a:gd name="connsiteY2" fmla="*/ 383895 h 383895"/>
                <a:gd name="connsiteX3" fmla="*/ 26199 w 350413"/>
                <a:gd name="connsiteY3" fmla="*/ 381714 h 383895"/>
                <a:gd name="connsiteX4" fmla="*/ 349867 w 350413"/>
                <a:gd name="connsiteY4" fmla="*/ 26175 h 383895"/>
                <a:gd name="connsiteX5" fmla="*/ 350413 w 350413"/>
                <a:gd name="connsiteY5" fmla="*/ 13633 h 38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413" h="383895">
                  <a:moveTo>
                    <a:pt x="350413" y="13633"/>
                  </a:moveTo>
                  <a:cubicBezTo>
                    <a:pt x="350413" y="9270"/>
                    <a:pt x="350413" y="4908"/>
                    <a:pt x="349867" y="0"/>
                  </a:cubicBezTo>
                  <a:lnTo>
                    <a:pt x="0" y="383895"/>
                  </a:lnTo>
                  <a:cubicBezTo>
                    <a:pt x="8733" y="383350"/>
                    <a:pt x="17466" y="382805"/>
                    <a:pt x="26199" y="381714"/>
                  </a:cubicBezTo>
                  <a:lnTo>
                    <a:pt x="349867" y="26175"/>
                  </a:lnTo>
                  <a:cubicBezTo>
                    <a:pt x="350413" y="22358"/>
                    <a:pt x="350413" y="17995"/>
                    <a:pt x="350413" y="13633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3AF66E45-B3BF-D992-7B00-F025AA2E3289}"/>
                </a:ext>
              </a:extLst>
            </p:cNvPr>
            <p:cNvSpPr/>
            <p:nvPr/>
          </p:nvSpPr>
          <p:spPr>
            <a:xfrm>
              <a:off x="2224418" y="3998727"/>
              <a:ext cx="297468" cy="327183"/>
            </a:xfrm>
            <a:custGeom>
              <a:avLst/>
              <a:gdLst>
                <a:gd name="connsiteX0" fmla="*/ 297469 w 297468"/>
                <a:gd name="connsiteY0" fmla="*/ 0 h 327183"/>
                <a:gd name="connsiteX1" fmla="*/ 0 w 297468"/>
                <a:gd name="connsiteY1" fmla="*/ 327184 h 327183"/>
                <a:gd name="connsiteX2" fmla="*/ 30566 w 297468"/>
                <a:gd name="connsiteY2" fmla="*/ 320095 h 327183"/>
                <a:gd name="connsiteX3" fmla="*/ 293102 w 297468"/>
                <a:gd name="connsiteY3" fmla="*/ 31083 h 327183"/>
                <a:gd name="connsiteX4" fmla="*/ 297469 w 297468"/>
                <a:gd name="connsiteY4" fmla="*/ 0 h 32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68" h="327183">
                  <a:moveTo>
                    <a:pt x="297469" y="0"/>
                  </a:moveTo>
                  <a:lnTo>
                    <a:pt x="0" y="327184"/>
                  </a:lnTo>
                  <a:cubicBezTo>
                    <a:pt x="10370" y="325003"/>
                    <a:pt x="20741" y="322821"/>
                    <a:pt x="30566" y="320095"/>
                  </a:cubicBezTo>
                  <a:lnTo>
                    <a:pt x="293102" y="31083"/>
                  </a:lnTo>
                  <a:cubicBezTo>
                    <a:pt x="294740" y="21267"/>
                    <a:pt x="296377" y="10906"/>
                    <a:pt x="29746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AB91EACB-D4F0-4B9D-C334-8688C0FC7976}"/>
                </a:ext>
              </a:extLst>
            </p:cNvPr>
            <p:cNvSpPr/>
            <p:nvPr/>
          </p:nvSpPr>
          <p:spPr>
            <a:xfrm>
              <a:off x="2285004" y="4059257"/>
              <a:ext cx="227058" cy="249750"/>
            </a:xfrm>
            <a:custGeom>
              <a:avLst/>
              <a:gdLst>
                <a:gd name="connsiteX0" fmla="*/ 227059 w 227058"/>
                <a:gd name="connsiteY0" fmla="*/ 0 h 249750"/>
                <a:gd name="connsiteX1" fmla="*/ 0 w 227058"/>
                <a:gd name="connsiteY1" fmla="*/ 249750 h 249750"/>
                <a:gd name="connsiteX2" fmla="*/ 39844 w 227058"/>
                <a:gd name="connsiteY2" fmla="*/ 231755 h 249750"/>
                <a:gd name="connsiteX3" fmla="*/ 213413 w 227058"/>
                <a:gd name="connsiteY3" fmla="*/ 40898 h 249750"/>
                <a:gd name="connsiteX4" fmla="*/ 227059 w 227058"/>
                <a:gd name="connsiteY4" fmla="*/ 0 h 24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58" h="249750">
                  <a:moveTo>
                    <a:pt x="227059" y="0"/>
                  </a:moveTo>
                  <a:lnTo>
                    <a:pt x="0" y="249750"/>
                  </a:lnTo>
                  <a:cubicBezTo>
                    <a:pt x="13645" y="244297"/>
                    <a:pt x="27291" y="238298"/>
                    <a:pt x="39844" y="231755"/>
                  </a:cubicBezTo>
                  <a:lnTo>
                    <a:pt x="213413" y="40898"/>
                  </a:lnTo>
                  <a:cubicBezTo>
                    <a:pt x="218872" y="27810"/>
                    <a:pt x="223784" y="14178"/>
                    <a:pt x="22705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8365D85-5402-0866-6DD3-5B7054E342CA}"/>
                </a:ext>
              </a:extLst>
            </p:cNvPr>
            <p:cNvSpPr/>
            <p:nvPr/>
          </p:nvSpPr>
          <p:spPr>
            <a:xfrm>
              <a:off x="2368513" y="4148141"/>
              <a:ext cx="105888" cy="115604"/>
            </a:xfrm>
            <a:custGeom>
              <a:avLst/>
              <a:gdLst>
                <a:gd name="connsiteX0" fmla="*/ 105888 w 105888"/>
                <a:gd name="connsiteY0" fmla="*/ 0 h 115604"/>
                <a:gd name="connsiteX1" fmla="*/ 0 w 105888"/>
                <a:gd name="connsiteY1" fmla="*/ 115605 h 115604"/>
                <a:gd name="connsiteX2" fmla="*/ 105888 w 105888"/>
                <a:gd name="connsiteY2" fmla="*/ 0 h 11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888" h="115604">
                  <a:moveTo>
                    <a:pt x="105888" y="0"/>
                  </a:moveTo>
                  <a:lnTo>
                    <a:pt x="0" y="115605"/>
                  </a:lnTo>
                  <a:cubicBezTo>
                    <a:pt x="43119" y="85068"/>
                    <a:pt x="79689" y="45805"/>
                    <a:pt x="10588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301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6563C-C804-C29D-AC15-2005B9B0F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9DE62-A5FD-CD9D-A2E4-0F047A7FBFE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66777" y="2682362"/>
            <a:ext cx="10483429" cy="3933404"/>
          </a:xfrm>
        </p:spPr>
        <p:txBody>
          <a:bodyPr/>
          <a:lstStyle/>
          <a:p>
            <a:r>
              <a:rPr lang="en-GB" sz="3600" dirty="0"/>
              <a:t>« Online media platforms are both arenas for hate speech and essential actors in its prevention, </a:t>
            </a:r>
          </a:p>
          <a:p>
            <a:r>
              <a:rPr lang="en-GB" sz="3600" dirty="0"/>
              <a:t>while many lack the tools, policies, or training to effectively moderate harmful content. »</a:t>
            </a:r>
          </a:p>
          <a:p>
            <a:endParaRPr lang="en-GB" sz="3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B343D-0A1D-AF23-DCC1-E48FB3652B89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-8011" y="578092"/>
            <a:ext cx="9717619" cy="671785"/>
          </a:xfrm>
          <a:solidFill>
            <a:srgbClr val="00A8F6"/>
          </a:solidFill>
        </p:spPr>
        <p:txBody>
          <a:bodyPr/>
          <a:lstStyle/>
          <a:p>
            <a:r>
              <a:rPr lang="en-US" dirty="0"/>
              <a:t>Premise</a:t>
            </a:r>
          </a:p>
        </p:txBody>
      </p:sp>
      <p:grpSp>
        <p:nvGrpSpPr>
          <p:cNvPr id="40" name="Graphic 4">
            <a:extLst>
              <a:ext uri="{FF2B5EF4-FFF2-40B4-BE49-F238E27FC236}">
                <a16:creationId xmlns:a16="http://schemas.microsoft.com/office/drawing/2014/main" id="{EBE37E2E-4D8A-9AED-3497-0133133E6C4E}"/>
              </a:ext>
            </a:extLst>
          </p:cNvPr>
          <p:cNvGrpSpPr/>
          <p:nvPr/>
        </p:nvGrpSpPr>
        <p:grpSpPr>
          <a:xfrm>
            <a:off x="10042087" y="-1319576"/>
            <a:ext cx="2641612" cy="2639151"/>
            <a:chOff x="1782854" y="3591929"/>
            <a:chExt cx="742307" cy="741615"/>
          </a:xfrm>
          <a:solidFill>
            <a:srgbClr val="4DBD98">
              <a:alpha val="62000"/>
            </a:srgbClr>
          </a:solidFill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3C6D73C-3FAD-C522-6F7A-FCAA9BEAD69F}"/>
                </a:ext>
              </a:extLst>
            </p:cNvPr>
            <p:cNvSpPr/>
            <p:nvPr/>
          </p:nvSpPr>
          <p:spPr>
            <a:xfrm>
              <a:off x="1834161" y="3663910"/>
              <a:ext cx="98246" cy="107970"/>
            </a:xfrm>
            <a:custGeom>
              <a:avLst/>
              <a:gdLst>
                <a:gd name="connsiteX0" fmla="*/ 0 w 98246"/>
                <a:gd name="connsiteY0" fmla="*/ 107970 h 107970"/>
                <a:gd name="connsiteX1" fmla="*/ 98247 w 98246"/>
                <a:gd name="connsiteY1" fmla="*/ 0 h 107970"/>
                <a:gd name="connsiteX2" fmla="*/ 0 w 98246"/>
                <a:gd name="connsiteY2" fmla="*/ 107970 h 10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46" h="107970">
                  <a:moveTo>
                    <a:pt x="0" y="107970"/>
                  </a:moveTo>
                  <a:lnTo>
                    <a:pt x="98247" y="0"/>
                  </a:lnTo>
                  <a:cubicBezTo>
                    <a:pt x="58948" y="29446"/>
                    <a:pt x="25107" y="65982"/>
                    <a:pt x="0" y="10797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10FDF40-6227-0630-CFA0-AA42574C1B1F}"/>
                </a:ext>
              </a:extLst>
            </p:cNvPr>
            <p:cNvSpPr/>
            <p:nvPr/>
          </p:nvSpPr>
          <p:spPr>
            <a:xfrm>
              <a:off x="1795954" y="3616468"/>
              <a:ext cx="223238" cy="245932"/>
            </a:xfrm>
            <a:custGeom>
              <a:avLst/>
              <a:gdLst>
                <a:gd name="connsiteX0" fmla="*/ 183394 w 223238"/>
                <a:gd name="connsiteY0" fmla="*/ 18540 h 245932"/>
                <a:gd name="connsiteX1" fmla="*/ 14737 w 223238"/>
                <a:gd name="connsiteY1" fmla="*/ 203944 h 245932"/>
                <a:gd name="connsiteX2" fmla="*/ 0 w 223238"/>
                <a:gd name="connsiteY2" fmla="*/ 245933 h 245932"/>
                <a:gd name="connsiteX3" fmla="*/ 223238 w 223238"/>
                <a:gd name="connsiteY3" fmla="*/ 0 h 245932"/>
                <a:gd name="connsiteX4" fmla="*/ 183394 w 223238"/>
                <a:gd name="connsiteY4" fmla="*/ 18540 h 24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38" h="245932">
                  <a:moveTo>
                    <a:pt x="183394" y="18540"/>
                  </a:moveTo>
                  <a:lnTo>
                    <a:pt x="14737" y="203944"/>
                  </a:lnTo>
                  <a:cubicBezTo>
                    <a:pt x="9279" y="217577"/>
                    <a:pt x="4367" y="231209"/>
                    <a:pt x="0" y="245933"/>
                  </a:cubicBezTo>
                  <a:lnTo>
                    <a:pt x="223238" y="0"/>
                  </a:lnTo>
                  <a:cubicBezTo>
                    <a:pt x="210139" y="5453"/>
                    <a:pt x="196493" y="11451"/>
                    <a:pt x="183394" y="1854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4C971AA3-B9F6-D23F-19ED-866F7D236D34}"/>
                </a:ext>
              </a:extLst>
            </p:cNvPr>
            <p:cNvSpPr/>
            <p:nvPr/>
          </p:nvSpPr>
          <p:spPr>
            <a:xfrm>
              <a:off x="1782854" y="3599018"/>
              <a:ext cx="295285" cy="325547"/>
            </a:xfrm>
            <a:custGeom>
              <a:avLst/>
              <a:gdLst>
                <a:gd name="connsiteX0" fmla="*/ 265266 w 295285"/>
                <a:gd name="connsiteY0" fmla="*/ 8180 h 325547"/>
                <a:gd name="connsiteX1" fmla="*/ 4912 w 295285"/>
                <a:gd name="connsiteY1" fmla="*/ 294465 h 325547"/>
                <a:gd name="connsiteX2" fmla="*/ 0 w 295285"/>
                <a:gd name="connsiteY2" fmla="*/ 325548 h 325547"/>
                <a:gd name="connsiteX3" fmla="*/ 295286 w 295285"/>
                <a:gd name="connsiteY3" fmla="*/ 0 h 325547"/>
                <a:gd name="connsiteX4" fmla="*/ 265266 w 295285"/>
                <a:gd name="connsiteY4" fmla="*/ 8180 h 32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85" h="325547">
                  <a:moveTo>
                    <a:pt x="265266" y="8180"/>
                  </a:moveTo>
                  <a:lnTo>
                    <a:pt x="4912" y="294465"/>
                  </a:lnTo>
                  <a:cubicBezTo>
                    <a:pt x="2729" y="304826"/>
                    <a:pt x="1092" y="315187"/>
                    <a:pt x="0" y="325548"/>
                  </a:cubicBezTo>
                  <a:lnTo>
                    <a:pt x="295286" y="0"/>
                  </a:lnTo>
                  <a:cubicBezTo>
                    <a:pt x="285461" y="2727"/>
                    <a:pt x="275636" y="5453"/>
                    <a:pt x="265266" y="818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FD06EBC-AFA4-49E0-D91A-020EDD5DD9DC}"/>
                </a:ext>
              </a:extLst>
            </p:cNvPr>
            <p:cNvSpPr/>
            <p:nvPr/>
          </p:nvSpPr>
          <p:spPr>
            <a:xfrm>
              <a:off x="1782854" y="3592475"/>
              <a:ext cx="346592" cy="382259"/>
            </a:xfrm>
            <a:custGeom>
              <a:avLst/>
              <a:gdLst>
                <a:gd name="connsiteX0" fmla="*/ 320393 w 346592"/>
                <a:gd name="connsiteY0" fmla="*/ 2727 h 382259"/>
                <a:gd name="connsiteX1" fmla="*/ 546 w 346592"/>
                <a:gd name="connsiteY1" fmla="*/ 355540 h 382259"/>
                <a:gd name="connsiteX2" fmla="*/ 0 w 346592"/>
                <a:gd name="connsiteY2" fmla="*/ 370808 h 382259"/>
                <a:gd name="connsiteX3" fmla="*/ 546 w 346592"/>
                <a:gd name="connsiteY3" fmla="*/ 382260 h 382259"/>
                <a:gd name="connsiteX4" fmla="*/ 346592 w 346592"/>
                <a:gd name="connsiteY4" fmla="*/ 0 h 382259"/>
                <a:gd name="connsiteX5" fmla="*/ 320393 w 346592"/>
                <a:gd name="connsiteY5" fmla="*/ 2727 h 38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592" h="382259">
                  <a:moveTo>
                    <a:pt x="320393" y="2727"/>
                  </a:moveTo>
                  <a:lnTo>
                    <a:pt x="546" y="355540"/>
                  </a:lnTo>
                  <a:cubicBezTo>
                    <a:pt x="546" y="360447"/>
                    <a:pt x="0" y="365355"/>
                    <a:pt x="0" y="370808"/>
                  </a:cubicBezTo>
                  <a:cubicBezTo>
                    <a:pt x="0" y="374625"/>
                    <a:pt x="0" y="378442"/>
                    <a:pt x="546" y="382260"/>
                  </a:cubicBezTo>
                  <a:lnTo>
                    <a:pt x="346592" y="0"/>
                  </a:lnTo>
                  <a:cubicBezTo>
                    <a:pt x="337859" y="546"/>
                    <a:pt x="329126" y="1091"/>
                    <a:pt x="320393" y="2727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04A7CFC0-0FCE-30DB-2FBE-0710E335E2DA}"/>
                </a:ext>
              </a:extLst>
            </p:cNvPr>
            <p:cNvSpPr/>
            <p:nvPr/>
          </p:nvSpPr>
          <p:spPr>
            <a:xfrm>
              <a:off x="1782854" y="3591929"/>
              <a:ext cx="390257" cy="425883"/>
            </a:xfrm>
            <a:custGeom>
              <a:avLst/>
              <a:gdLst>
                <a:gd name="connsiteX0" fmla="*/ 370608 w 390257"/>
                <a:gd name="connsiteY0" fmla="*/ 0 h 425883"/>
                <a:gd name="connsiteX1" fmla="*/ 366787 w 390257"/>
                <a:gd name="connsiteY1" fmla="*/ 0 h 425883"/>
                <a:gd name="connsiteX2" fmla="*/ 0 w 390257"/>
                <a:gd name="connsiteY2" fmla="*/ 402436 h 425883"/>
                <a:gd name="connsiteX3" fmla="*/ 2729 w 390257"/>
                <a:gd name="connsiteY3" fmla="*/ 425884 h 425883"/>
                <a:gd name="connsiteX4" fmla="*/ 390257 w 390257"/>
                <a:gd name="connsiteY4" fmla="*/ 545 h 425883"/>
                <a:gd name="connsiteX5" fmla="*/ 370608 w 390257"/>
                <a:gd name="connsiteY5" fmla="*/ 0 h 4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5883">
                  <a:moveTo>
                    <a:pt x="370608" y="0"/>
                  </a:moveTo>
                  <a:cubicBezTo>
                    <a:pt x="369517" y="0"/>
                    <a:pt x="368425" y="0"/>
                    <a:pt x="366787" y="0"/>
                  </a:cubicBezTo>
                  <a:lnTo>
                    <a:pt x="0" y="402436"/>
                  </a:lnTo>
                  <a:cubicBezTo>
                    <a:pt x="546" y="410070"/>
                    <a:pt x="1637" y="418250"/>
                    <a:pt x="2729" y="425884"/>
                  </a:cubicBezTo>
                  <a:lnTo>
                    <a:pt x="390257" y="545"/>
                  </a:lnTo>
                  <a:cubicBezTo>
                    <a:pt x="383708" y="0"/>
                    <a:pt x="377158" y="0"/>
                    <a:pt x="37060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FAAEDF1-2F0B-557A-938D-68A9DF12C628}"/>
                </a:ext>
              </a:extLst>
            </p:cNvPr>
            <p:cNvSpPr/>
            <p:nvPr/>
          </p:nvSpPr>
          <p:spPr>
            <a:xfrm>
              <a:off x="1788858" y="3594110"/>
              <a:ext cx="424097" cy="463509"/>
            </a:xfrm>
            <a:custGeom>
              <a:avLst/>
              <a:gdLst>
                <a:gd name="connsiteX0" fmla="*/ 402811 w 424097"/>
                <a:gd name="connsiteY0" fmla="*/ 0 h 463509"/>
                <a:gd name="connsiteX1" fmla="*/ 0 w 424097"/>
                <a:gd name="connsiteY1" fmla="*/ 442243 h 463509"/>
                <a:gd name="connsiteX2" fmla="*/ 4912 w 424097"/>
                <a:gd name="connsiteY2" fmla="*/ 463510 h 463509"/>
                <a:gd name="connsiteX3" fmla="*/ 424098 w 424097"/>
                <a:gd name="connsiteY3" fmla="*/ 3272 h 463509"/>
                <a:gd name="connsiteX4" fmla="*/ 402811 w 424097"/>
                <a:gd name="connsiteY4" fmla="*/ 0 h 46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97" h="463509">
                  <a:moveTo>
                    <a:pt x="402811" y="0"/>
                  </a:moveTo>
                  <a:lnTo>
                    <a:pt x="0" y="442243"/>
                  </a:lnTo>
                  <a:cubicBezTo>
                    <a:pt x="1092" y="449332"/>
                    <a:pt x="3275" y="456421"/>
                    <a:pt x="4912" y="463510"/>
                  </a:cubicBezTo>
                  <a:lnTo>
                    <a:pt x="424098" y="3272"/>
                  </a:lnTo>
                  <a:cubicBezTo>
                    <a:pt x="417002" y="1636"/>
                    <a:pt x="409907" y="546"/>
                    <a:pt x="40281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01BF8DA-BC14-A7C1-A130-A798C1E5D29F}"/>
                </a:ext>
              </a:extLst>
            </p:cNvPr>
            <p:cNvSpPr/>
            <p:nvPr/>
          </p:nvSpPr>
          <p:spPr>
            <a:xfrm>
              <a:off x="1799775" y="3599563"/>
              <a:ext cx="448659" cy="494047"/>
            </a:xfrm>
            <a:custGeom>
              <a:avLst/>
              <a:gdLst>
                <a:gd name="connsiteX0" fmla="*/ 429556 w 448659"/>
                <a:gd name="connsiteY0" fmla="*/ 0 h 494047"/>
                <a:gd name="connsiteX1" fmla="*/ 0 w 448659"/>
                <a:gd name="connsiteY1" fmla="*/ 474962 h 494047"/>
                <a:gd name="connsiteX2" fmla="*/ 6550 w 448659"/>
                <a:gd name="connsiteY2" fmla="*/ 494047 h 494047"/>
                <a:gd name="connsiteX3" fmla="*/ 448660 w 448659"/>
                <a:gd name="connsiteY3" fmla="*/ 4908 h 494047"/>
                <a:gd name="connsiteX4" fmla="*/ 429556 w 448659"/>
                <a:gd name="connsiteY4" fmla="*/ 0 h 49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59" h="494047">
                  <a:moveTo>
                    <a:pt x="429556" y="0"/>
                  </a:moveTo>
                  <a:lnTo>
                    <a:pt x="0" y="474962"/>
                  </a:lnTo>
                  <a:cubicBezTo>
                    <a:pt x="2183" y="481505"/>
                    <a:pt x="3821" y="487504"/>
                    <a:pt x="6550" y="494047"/>
                  </a:cubicBezTo>
                  <a:lnTo>
                    <a:pt x="448660" y="4908"/>
                  </a:lnTo>
                  <a:cubicBezTo>
                    <a:pt x="442656" y="3272"/>
                    <a:pt x="436106" y="1636"/>
                    <a:pt x="42955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3AD7BB98-4B75-DA5A-AAFD-DA1B66AE8790}"/>
                </a:ext>
              </a:extLst>
            </p:cNvPr>
            <p:cNvSpPr/>
            <p:nvPr/>
          </p:nvSpPr>
          <p:spPr>
            <a:xfrm>
              <a:off x="1811237" y="3609379"/>
              <a:ext cx="471583" cy="516404"/>
            </a:xfrm>
            <a:custGeom>
              <a:avLst/>
              <a:gdLst>
                <a:gd name="connsiteX0" fmla="*/ 453572 w 471583"/>
                <a:gd name="connsiteY0" fmla="*/ 0 h 516404"/>
                <a:gd name="connsiteX1" fmla="*/ 0 w 471583"/>
                <a:gd name="connsiteY1" fmla="*/ 498955 h 516404"/>
                <a:gd name="connsiteX2" fmla="*/ 8187 w 471583"/>
                <a:gd name="connsiteY2" fmla="*/ 516404 h 516404"/>
                <a:gd name="connsiteX3" fmla="*/ 471584 w 471583"/>
                <a:gd name="connsiteY3" fmla="*/ 5998 h 516404"/>
                <a:gd name="connsiteX4" fmla="*/ 453572 w 471583"/>
                <a:gd name="connsiteY4" fmla="*/ 0 h 51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6404">
                  <a:moveTo>
                    <a:pt x="453572" y="0"/>
                  </a:moveTo>
                  <a:lnTo>
                    <a:pt x="0" y="498955"/>
                  </a:lnTo>
                  <a:cubicBezTo>
                    <a:pt x="2183" y="504953"/>
                    <a:pt x="5458" y="510951"/>
                    <a:pt x="8187" y="516404"/>
                  </a:cubicBezTo>
                  <a:lnTo>
                    <a:pt x="471584" y="5998"/>
                  </a:lnTo>
                  <a:cubicBezTo>
                    <a:pt x="465580" y="3817"/>
                    <a:pt x="459576" y="1636"/>
                    <a:pt x="45357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C7CB3D-E598-EF2D-F473-F19A9098B2DC}"/>
                </a:ext>
              </a:extLst>
            </p:cNvPr>
            <p:cNvSpPr/>
            <p:nvPr/>
          </p:nvSpPr>
          <p:spPr>
            <a:xfrm>
              <a:off x="1826520" y="3620285"/>
              <a:ext cx="488504" cy="535490"/>
            </a:xfrm>
            <a:custGeom>
              <a:avLst/>
              <a:gdLst>
                <a:gd name="connsiteX0" fmla="*/ 472130 w 488504"/>
                <a:gd name="connsiteY0" fmla="*/ 0 h 535490"/>
                <a:gd name="connsiteX1" fmla="*/ 0 w 488504"/>
                <a:gd name="connsiteY1" fmla="*/ 519131 h 535490"/>
                <a:gd name="connsiteX2" fmla="*/ 9279 w 488504"/>
                <a:gd name="connsiteY2" fmla="*/ 535490 h 535490"/>
                <a:gd name="connsiteX3" fmla="*/ 488504 w 488504"/>
                <a:gd name="connsiteY3" fmla="*/ 7634 h 535490"/>
                <a:gd name="connsiteX4" fmla="*/ 472130 w 488504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504" h="535490">
                  <a:moveTo>
                    <a:pt x="472130" y="0"/>
                  </a:moveTo>
                  <a:lnTo>
                    <a:pt x="0" y="519131"/>
                  </a:lnTo>
                  <a:cubicBezTo>
                    <a:pt x="2729" y="524584"/>
                    <a:pt x="6004" y="530037"/>
                    <a:pt x="9279" y="535490"/>
                  </a:cubicBezTo>
                  <a:lnTo>
                    <a:pt x="488504" y="7634"/>
                  </a:lnTo>
                  <a:cubicBezTo>
                    <a:pt x="483592" y="4908"/>
                    <a:pt x="477588" y="2727"/>
                    <a:pt x="47213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A0D3D938-15FC-1987-3545-98A426659D77}"/>
                </a:ext>
              </a:extLst>
            </p:cNvPr>
            <p:cNvSpPr/>
            <p:nvPr/>
          </p:nvSpPr>
          <p:spPr>
            <a:xfrm>
              <a:off x="1843440" y="3635554"/>
              <a:ext cx="501603" cy="546396"/>
            </a:xfrm>
            <a:custGeom>
              <a:avLst/>
              <a:gdLst>
                <a:gd name="connsiteX0" fmla="*/ 485775 w 501603"/>
                <a:gd name="connsiteY0" fmla="*/ 0 h 546396"/>
                <a:gd name="connsiteX1" fmla="*/ 0 w 501603"/>
                <a:gd name="connsiteY1" fmla="*/ 531673 h 546396"/>
                <a:gd name="connsiteX2" fmla="*/ 10370 w 501603"/>
                <a:gd name="connsiteY2" fmla="*/ 546397 h 546396"/>
                <a:gd name="connsiteX3" fmla="*/ 501604 w 501603"/>
                <a:gd name="connsiteY3" fmla="*/ 8725 h 546396"/>
                <a:gd name="connsiteX4" fmla="*/ 485775 w 501603"/>
                <a:gd name="connsiteY4" fmla="*/ 0 h 54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603" h="546396">
                  <a:moveTo>
                    <a:pt x="485775" y="0"/>
                  </a:moveTo>
                  <a:lnTo>
                    <a:pt x="0" y="531673"/>
                  </a:lnTo>
                  <a:cubicBezTo>
                    <a:pt x="3275" y="536581"/>
                    <a:pt x="7096" y="542034"/>
                    <a:pt x="10370" y="546397"/>
                  </a:cubicBezTo>
                  <a:lnTo>
                    <a:pt x="501604" y="8725"/>
                  </a:lnTo>
                  <a:cubicBezTo>
                    <a:pt x="496146" y="5998"/>
                    <a:pt x="491233" y="2727"/>
                    <a:pt x="485775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B103ECAC-D74C-F678-AF6E-CB544953A812}"/>
                </a:ext>
              </a:extLst>
            </p:cNvPr>
            <p:cNvSpPr/>
            <p:nvPr/>
          </p:nvSpPr>
          <p:spPr>
            <a:xfrm>
              <a:off x="1864727" y="3652458"/>
              <a:ext cx="507607" cy="556211"/>
            </a:xfrm>
            <a:custGeom>
              <a:avLst/>
              <a:gdLst>
                <a:gd name="connsiteX0" fmla="*/ 492871 w 507607"/>
                <a:gd name="connsiteY0" fmla="*/ 0 h 556211"/>
                <a:gd name="connsiteX1" fmla="*/ 0 w 507607"/>
                <a:gd name="connsiteY1" fmla="*/ 542579 h 556211"/>
                <a:gd name="connsiteX2" fmla="*/ 11462 w 507607"/>
                <a:gd name="connsiteY2" fmla="*/ 556212 h 556211"/>
                <a:gd name="connsiteX3" fmla="*/ 507608 w 507607"/>
                <a:gd name="connsiteY3" fmla="*/ 9815 h 556211"/>
                <a:gd name="connsiteX4" fmla="*/ 492871 w 507607"/>
                <a:gd name="connsiteY4" fmla="*/ 0 h 55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211">
                  <a:moveTo>
                    <a:pt x="492871" y="0"/>
                  </a:moveTo>
                  <a:lnTo>
                    <a:pt x="0" y="542579"/>
                  </a:lnTo>
                  <a:cubicBezTo>
                    <a:pt x="3821" y="546942"/>
                    <a:pt x="7641" y="551850"/>
                    <a:pt x="11462" y="556212"/>
                  </a:cubicBezTo>
                  <a:lnTo>
                    <a:pt x="507608" y="9815"/>
                  </a:lnTo>
                  <a:cubicBezTo>
                    <a:pt x="502695" y="6544"/>
                    <a:pt x="497783" y="3272"/>
                    <a:pt x="49287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B5119887-814B-E6CB-0D9A-8E32B948433D}"/>
                </a:ext>
              </a:extLst>
            </p:cNvPr>
            <p:cNvSpPr/>
            <p:nvPr/>
          </p:nvSpPr>
          <p:spPr>
            <a:xfrm>
              <a:off x="1885468" y="3671544"/>
              <a:ext cx="511428" cy="560029"/>
            </a:xfrm>
            <a:custGeom>
              <a:avLst/>
              <a:gdLst>
                <a:gd name="connsiteX0" fmla="*/ 497237 w 511428"/>
                <a:gd name="connsiteY0" fmla="*/ 0 h 560029"/>
                <a:gd name="connsiteX1" fmla="*/ 0 w 511428"/>
                <a:gd name="connsiteY1" fmla="*/ 547487 h 560029"/>
                <a:gd name="connsiteX2" fmla="*/ 12554 w 511428"/>
                <a:gd name="connsiteY2" fmla="*/ 560029 h 560029"/>
                <a:gd name="connsiteX3" fmla="*/ 511428 w 511428"/>
                <a:gd name="connsiteY3" fmla="*/ 11452 h 560029"/>
                <a:gd name="connsiteX4" fmla="*/ 497237 w 511428"/>
                <a:gd name="connsiteY4" fmla="*/ 0 h 56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428" h="560029">
                  <a:moveTo>
                    <a:pt x="497237" y="0"/>
                  </a:moveTo>
                  <a:lnTo>
                    <a:pt x="0" y="547487"/>
                  </a:lnTo>
                  <a:cubicBezTo>
                    <a:pt x="3821" y="551304"/>
                    <a:pt x="8187" y="556212"/>
                    <a:pt x="12554" y="560029"/>
                  </a:cubicBezTo>
                  <a:lnTo>
                    <a:pt x="511428" y="11452"/>
                  </a:lnTo>
                  <a:cubicBezTo>
                    <a:pt x="506516" y="7089"/>
                    <a:pt x="502149" y="3817"/>
                    <a:pt x="497237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D6CCDBC-77AA-542B-2CDC-9A5F81D1ED3C}"/>
                </a:ext>
              </a:extLst>
            </p:cNvPr>
            <p:cNvSpPr/>
            <p:nvPr/>
          </p:nvSpPr>
          <p:spPr>
            <a:xfrm>
              <a:off x="1907846" y="3692265"/>
              <a:ext cx="510882" cy="562210"/>
            </a:xfrm>
            <a:custGeom>
              <a:avLst/>
              <a:gdLst>
                <a:gd name="connsiteX0" fmla="*/ 499420 w 510882"/>
                <a:gd name="connsiteY0" fmla="*/ 0 h 562210"/>
                <a:gd name="connsiteX1" fmla="*/ 0 w 510882"/>
                <a:gd name="connsiteY1" fmla="*/ 550759 h 562210"/>
                <a:gd name="connsiteX2" fmla="*/ 13100 w 510882"/>
                <a:gd name="connsiteY2" fmla="*/ 562211 h 562210"/>
                <a:gd name="connsiteX3" fmla="*/ 510883 w 510882"/>
                <a:gd name="connsiteY3" fmla="*/ 13087 h 562210"/>
                <a:gd name="connsiteX4" fmla="*/ 499420 w 510882"/>
                <a:gd name="connsiteY4" fmla="*/ 0 h 56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882" h="562210">
                  <a:moveTo>
                    <a:pt x="499420" y="0"/>
                  </a:moveTo>
                  <a:lnTo>
                    <a:pt x="0" y="550759"/>
                  </a:lnTo>
                  <a:cubicBezTo>
                    <a:pt x="4367" y="554576"/>
                    <a:pt x="8733" y="558393"/>
                    <a:pt x="13100" y="562211"/>
                  </a:cubicBezTo>
                  <a:lnTo>
                    <a:pt x="510883" y="13087"/>
                  </a:lnTo>
                  <a:cubicBezTo>
                    <a:pt x="508153" y="8180"/>
                    <a:pt x="503241" y="4363"/>
                    <a:pt x="49942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C8FE223-D73E-1CB4-C024-64A409D09C7A}"/>
                </a:ext>
              </a:extLst>
            </p:cNvPr>
            <p:cNvSpPr/>
            <p:nvPr/>
          </p:nvSpPr>
          <p:spPr>
            <a:xfrm>
              <a:off x="1934591" y="3716804"/>
              <a:ext cx="507607" cy="556757"/>
            </a:xfrm>
            <a:custGeom>
              <a:avLst/>
              <a:gdLst>
                <a:gd name="connsiteX0" fmla="*/ 495600 w 507607"/>
                <a:gd name="connsiteY0" fmla="*/ 0 h 556757"/>
                <a:gd name="connsiteX1" fmla="*/ 0 w 507607"/>
                <a:gd name="connsiteY1" fmla="*/ 546397 h 556757"/>
                <a:gd name="connsiteX2" fmla="*/ 14737 w 507607"/>
                <a:gd name="connsiteY2" fmla="*/ 556758 h 556757"/>
                <a:gd name="connsiteX3" fmla="*/ 507608 w 507607"/>
                <a:gd name="connsiteY3" fmla="*/ 13633 h 556757"/>
                <a:gd name="connsiteX4" fmla="*/ 495600 w 507607"/>
                <a:gd name="connsiteY4" fmla="*/ 0 h 55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757">
                  <a:moveTo>
                    <a:pt x="495600" y="0"/>
                  </a:moveTo>
                  <a:lnTo>
                    <a:pt x="0" y="546397"/>
                  </a:lnTo>
                  <a:cubicBezTo>
                    <a:pt x="4912" y="550214"/>
                    <a:pt x="9825" y="553485"/>
                    <a:pt x="14737" y="556758"/>
                  </a:cubicBezTo>
                  <a:lnTo>
                    <a:pt x="507608" y="13633"/>
                  </a:lnTo>
                  <a:cubicBezTo>
                    <a:pt x="503787" y="9270"/>
                    <a:pt x="499966" y="4363"/>
                    <a:pt x="49560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8CA9DCD-14ED-3BD1-9166-BD923AAAA53D}"/>
                </a:ext>
              </a:extLst>
            </p:cNvPr>
            <p:cNvSpPr/>
            <p:nvPr/>
          </p:nvSpPr>
          <p:spPr>
            <a:xfrm>
              <a:off x="1960790" y="3741343"/>
              <a:ext cx="499966" cy="548577"/>
            </a:xfrm>
            <a:custGeom>
              <a:avLst/>
              <a:gdLst>
                <a:gd name="connsiteX0" fmla="*/ 489596 w 499966"/>
                <a:gd name="connsiteY0" fmla="*/ 0 h 548577"/>
                <a:gd name="connsiteX1" fmla="*/ 0 w 499966"/>
                <a:gd name="connsiteY1" fmla="*/ 539853 h 548577"/>
                <a:gd name="connsiteX2" fmla="*/ 15829 w 499966"/>
                <a:gd name="connsiteY2" fmla="*/ 548578 h 548577"/>
                <a:gd name="connsiteX3" fmla="*/ 499966 w 499966"/>
                <a:gd name="connsiteY3" fmla="*/ 14723 h 548577"/>
                <a:gd name="connsiteX4" fmla="*/ 489596 w 499966"/>
                <a:gd name="connsiteY4" fmla="*/ 0 h 5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966" h="548577">
                  <a:moveTo>
                    <a:pt x="489596" y="0"/>
                  </a:moveTo>
                  <a:lnTo>
                    <a:pt x="0" y="539853"/>
                  </a:lnTo>
                  <a:cubicBezTo>
                    <a:pt x="5458" y="543125"/>
                    <a:pt x="10370" y="545851"/>
                    <a:pt x="15829" y="548578"/>
                  </a:cubicBezTo>
                  <a:lnTo>
                    <a:pt x="499966" y="14723"/>
                  </a:lnTo>
                  <a:cubicBezTo>
                    <a:pt x="496691" y="9816"/>
                    <a:pt x="493416" y="4908"/>
                    <a:pt x="48959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56A956EB-9C3C-00B0-27F1-7657D4476526}"/>
                </a:ext>
              </a:extLst>
            </p:cNvPr>
            <p:cNvSpPr/>
            <p:nvPr/>
          </p:nvSpPr>
          <p:spPr>
            <a:xfrm>
              <a:off x="1989172" y="3768063"/>
              <a:ext cx="490687" cy="535490"/>
            </a:xfrm>
            <a:custGeom>
              <a:avLst/>
              <a:gdLst>
                <a:gd name="connsiteX0" fmla="*/ 481409 w 490687"/>
                <a:gd name="connsiteY0" fmla="*/ 0 h 535490"/>
                <a:gd name="connsiteX1" fmla="*/ 0 w 490687"/>
                <a:gd name="connsiteY1" fmla="*/ 527856 h 535490"/>
                <a:gd name="connsiteX2" fmla="*/ 16920 w 490687"/>
                <a:gd name="connsiteY2" fmla="*/ 535490 h 535490"/>
                <a:gd name="connsiteX3" fmla="*/ 490687 w 490687"/>
                <a:gd name="connsiteY3" fmla="*/ 16359 h 535490"/>
                <a:gd name="connsiteX4" fmla="*/ 481409 w 490687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687" h="535490">
                  <a:moveTo>
                    <a:pt x="481409" y="0"/>
                  </a:moveTo>
                  <a:lnTo>
                    <a:pt x="0" y="527856"/>
                  </a:lnTo>
                  <a:cubicBezTo>
                    <a:pt x="5458" y="530583"/>
                    <a:pt x="10916" y="533309"/>
                    <a:pt x="16920" y="535490"/>
                  </a:cubicBezTo>
                  <a:lnTo>
                    <a:pt x="490687" y="16359"/>
                  </a:lnTo>
                  <a:cubicBezTo>
                    <a:pt x="487412" y="10361"/>
                    <a:pt x="484683" y="5453"/>
                    <a:pt x="48140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DF89B05-BBD3-9341-B814-5AC60B625BBE}"/>
                </a:ext>
              </a:extLst>
            </p:cNvPr>
            <p:cNvSpPr/>
            <p:nvPr/>
          </p:nvSpPr>
          <p:spPr>
            <a:xfrm>
              <a:off x="2021375" y="3798600"/>
              <a:ext cx="471583" cy="518586"/>
            </a:xfrm>
            <a:custGeom>
              <a:avLst/>
              <a:gdLst>
                <a:gd name="connsiteX0" fmla="*/ 463942 w 471583"/>
                <a:gd name="connsiteY0" fmla="*/ 0 h 518586"/>
                <a:gd name="connsiteX1" fmla="*/ 0 w 471583"/>
                <a:gd name="connsiteY1" fmla="*/ 512042 h 518586"/>
                <a:gd name="connsiteX2" fmla="*/ 18012 w 471583"/>
                <a:gd name="connsiteY2" fmla="*/ 518586 h 518586"/>
                <a:gd name="connsiteX3" fmla="*/ 471584 w 471583"/>
                <a:gd name="connsiteY3" fmla="*/ 17450 h 518586"/>
                <a:gd name="connsiteX4" fmla="*/ 463942 w 471583"/>
                <a:gd name="connsiteY4" fmla="*/ 0 h 5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8586">
                  <a:moveTo>
                    <a:pt x="463942" y="0"/>
                  </a:moveTo>
                  <a:lnTo>
                    <a:pt x="0" y="512042"/>
                  </a:lnTo>
                  <a:cubicBezTo>
                    <a:pt x="6004" y="514224"/>
                    <a:pt x="12008" y="516405"/>
                    <a:pt x="18012" y="518586"/>
                  </a:cubicBezTo>
                  <a:lnTo>
                    <a:pt x="471584" y="17450"/>
                  </a:lnTo>
                  <a:cubicBezTo>
                    <a:pt x="469401" y="10906"/>
                    <a:pt x="467217" y="5453"/>
                    <a:pt x="46394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BA7333D4-9B37-5E8F-7723-A9BA191C05BF}"/>
                </a:ext>
              </a:extLst>
            </p:cNvPr>
            <p:cNvSpPr/>
            <p:nvPr/>
          </p:nvSpPr>
          <p:spPr>
            <a:xfrm>
              <a:off x="2055762" y="3830773"/>
              <a:ext cx="450842" cy="495683"/>
            </a:xfrm>
            <a:custGeom>
              <a:avLst/>
              <a:gdLst>
                <a:gd name="connsiteX0" fmla="*/ 444293 w 450842"/>
                <a:gd name="connsiteY0" fmla="*/ 0 h 495683"/>
                <a:gd name="connsiteX1" fmla="*/ 0 w 450842"/>
                <a:gd name="connsiteY1" fmla="*/ 490775 h 495683"/>
                <a:gd name="connsiteX2" fmla="*/ 19649 w 450842"/>
                <a:gd name="connsiteY2" fmla="*/ 495683 h 495683"/>
                <a:gd name="connsiteX3" fmla="*/ 450843 w 450842"/>
                <a:gd name="connsiteY3" fmla="*/ 19631 h 495683"/>
                <a:gd name="connsiteX4" fmla="*/ 444293 w 450842"/>
                <a:gd name="connsiteY4" fmla="*/ 0 h 49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42" h="495683">
                  <a:moveTo>
                    <a:pt x="444293" y="0"/>
                  </a:moveTo>
                  <a:lnTo>
                    <a:pt x="0" y="490775"/>
                  </a:lnTo>
                  <a:cubicBezTo>
                    <a:pt x="6550" y="492411"/>
                    <a:pt x="13100" y="494047"/>
                    <a:pt x="19649" y="495683"/>
                  </a:cubicBezTo>
                  <a:lnTo>
                    <a:pt x="450843" y="19631"/>
                  </a:lnTo>
                  <a:cubicBezTo>
                    <a:pt x="449205" y="12542"/>
                    <a:pt x="446476" y="5998"/>
                    <a:pt x="444293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A84BD3C-D198-0879-269B-6CBB5D627E44}"/>
                </a:ext>
              </a:extLst>
            </p:cNvPr>
            <p:cNvSpPr/>
            <p:nvPr/>
          </p:nvSpPr>
          <p:spPr>
            <a:xfrm>
              <a:off x="2091785" y="3866218"/>
              <a:ext cx="424643" cy="465145"/>
            </a:xfrm>
            <a:custGeom>
              <a:avLst/>
              <a:gdLst>
                <a:gd name="connsiteX0" fmla="*/ 419731 w 424643"/>
                <a:gd name="connsiteY0" fmla="*/ 0 h 465145"/>
                <a:gd name="connsiteX1" fmla="*/ 0 w 424643"/>
                <a:gd name="connsiteY1" fmla="*/ 462419 h 465145"/>
                <a:gd name="connsiteX2" fmla="*/ 21287 w 424643"/>
                <a:gd name="connsiteY2" fmla="*/ 465146 h 465145"/>
                <a:gd name="connsiteX3" fmla="*/ 424644 w 424643"/>
                <a:gd name="connsiteY3" fmla="*/ 20176 h 465145"/>
                <a:gd name="connsiteX4" fmla="*/ 419731 w 424643"/>
                <a:gd name="connsiteY4" fmla="*/ 0 h 4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43" h="465145">
                  <a:moveTo>
                    <a:pt x="419731" y="0"/>
                  </a:moveTo>
                  <a:lnTo>
                    <a:pt x="0" y="462419"/>
                  </a:lnTo>
                  <a:cubicBezTo>
                    <a:pt x="7096" y="463510"/>
                    <a:pt x="14191" y="464601"/>
                    <a:pt x="21287" y="465146"/>
                  </a:cubicBezTo>
                  <a:lnTo>
                    <a:pt x="424644" y="20176"/>
                  </a:lnTo>
                  <a:cubicBezTo>
                    <a:pt x="423006" y="14178"/>
                    <a:pt x="421369" y="7089"/>
                    <a:pt x="41973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521C54-AF35-EB65-F1A0-E0ABD26279D0}"/>
                </a:ext>
              </a:extLst>
            </p:cNvPr>
            <p:cNvSpPr/>
            <p:nvPr/>
          </p:nvSpPr>
          <p:spPr>
            <a:xfrm>
              <a:off x="2131630" y="3906025"/>
              <a:ext cx="390257" cy="427519"/>
            </a:xfrm>
            <a:custGeom>
              <a:avLst/>
              <a:gdLst>
                <a:gd name="connsiteX0" fmla="*/ 387528 w 390257"/>
                <a:gd name="connsiteY0" fmla="*/ 0 h 427519"/>
                <a:gd name="connsiteX1" fmla="*/ 0 w 390257"/>
                <a:gd name="connsiteY1" fmla="*/ 426974 h 427519"/>
                <a:gd name="connsiteX2" fmla="*/ 21287 w 390257"/>
                <a:gd name="connsiteY2" fmla="*/ 427520 h 427519"/>
                <a:gd name="connsiteX3" fmla="*/ 22924 w 390257"/>
                <a:gd name="connsiteY3" fmla="*/ 427520 h 427519"/>
                <a:gd name="connsiteX4" fmla="*/ 390257 w 390257"/>
                <a:gd name="connsiteY4" fmla="*/ 23448 h 427519"/>
                <a:gd name="connsiteX5" fmla="*/ 387528 w 390257"/>
                <a:gd name="connsiteY5" fmla="*/ 0 h 42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7519">
                  <a:moveTo>
                    <a:pt x="387528" y="0"/>
                  </a:moveTo>
                  <a:lnTo>
                    <a:pt x="0" y="426974"/>
                  </a:lnTo>
                  <a:cubicBezTo>
                    <a:pt x="7096" y="427520"/>
                    <a:pt x="14191" y="427520"/>
                    <a:pt x="21287" y="427520"/>
                  </a:cubicBezTo>
                  <a:cubicBezTo>
                    <a:pt x="21833" y="427520"/>
                    <a:pt x="22378" y="427520"/>
                    <a:pt x="22924" y="427520"/>
                  </a:cubicBezTo>
                  <a:lnTo>
                    <a:pt x="390257" y="23448"/>
                  </a:lnTo>
                  <a:cubicBezTo>
                    <a:pt x="389712" y="15268"/>
                    <a:pt x="388620" y="7634"/>
                    <a:pt x="38752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81FB345B-E24F-54D3-7A28-81A97F110A73}"/>
                </a:ext>
              </a:extLst>
            </p:cNvPr>
            <p:cNvSpPr/>
            <p:nvPr/>
          </p:nvSpPr>
          <p:spPr>
            <a:xfrm>
              <a:off x="2174749" y="3949650"/>
              <a:ext cx="350413" cy="383895"/>
            </a:xfrm>
            <a:custGeom>
              <a:avLst/>
              <a:gdLst>
                <a:gd name="connsiteX0" fmla="*/ 350413 w 350413"/>
                <a:gd name="connsiteY0" fmla="*/ 13633 h 383895"/>
                <a:gd name="connsiteX1" fmla="*/ 349867 w 350413"/>
                <a:gd name="connsiteY1" fmla="*/ 0 h 383895"/>
                <a:gd name="connsiteX2" fmla="*/ 0 w 350413"/>
                <a:gd name="connsiteY2" fmla="*/ 383895 h 383895"/>
                <a:gd name="connsiteX3" fmla="*/ 26199 w 350413"/>
                <a:gd name="connsiteY3" fmla="*/ 381714 h 383895"/>
                <a:gd name="connsiteX4" fmla="*/ 349867 w 350413"/>
                <a:gd name="connsiteY4" fmla="*/ 26175 h 383895"/>
                <a:gd name="connsiteX5" fmla="*/ 350413 w 350413"/>
                <a:gd name="connsiteY5" fmla="*/ 13633 h 38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413" h="383895">
                  <a:moveTo>
                    <a:pt x="350413" y="13633"/>
                  </a:moveTo>
                  <a:cubicBezTo>
                    <a:pt x="350413" y="9270"/>
                    <a:pt x="350413" y="4908"/>
                    <a:pt x="349867" y="0"/>
                  </a:cubicBezTo>
                  <a:lnTo>
                    <a:pt x="0" y="383895"/>
                  </a:lnTo>
                  <a:cubicBezTo>
                    <a:pt x="8733" y="383350"/>
                    <a:pt x="17466" y="382805"/>
                    <a:pt x="26199" y="381714"/>
                  </a:cubicBezTo>
                  <a:lnTo>
                    <a:pt x="349867" y="26175"/>
                  </a:lnTo>
                  <a:cubicBezTo>
                    <a:pt x="350413" y="22358"/>
                    <a:pt x="350413" y="17995"/>
                    <a:pt x="350413" y="13633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75EF12B-0B32-E83B-4594-B9CB600F7883}"/>
                </a:ext>
              </a:extLst>
            </p:cNvPr>
            <p:cNvSpPr/>
            <p:nvPr/>
          </p:nvSpPr>
          <p:spPr>
            <a:xfrm>
              <a:off x="2224418" y="3998727"/>
              <a:ext cx="297468" cy="327183"/>
            </a:xfrm>
            <a:custGeom>
              <a:avLst/>
              <a:gdLst>
                <a:gd name="connsiteX0" fmla="*/ 297469 w 297468"/>
                <a:gd name="connsiteY0" fmla="*/ 0 h 327183"/>
                <a:gd name="connsiteX1" fmla="*/ 0 w 297468"/>
                <a:gd name="connsiteY1" fmla="*/ 327184 h 327183"/>
                <a:gd name="connsiteX2" fmla="*/ 30566 w 297468"/>
                <a:gd name="connsiteY2" fmla="*/ 320095 h 327183"/>
                <a:gd name="connsiteX3" fmla="*/ 293102 w 297468"/>
                <a:gd name="connsiteY3" fmla="*/ 31083 h 327183"/>
                <a:gd name="connsiteX4" fmla="*/ 297469 w 297468"/>
                <a:gd name="connsiteY4" fmla="*/ 0 h 32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68" h="327183">
                  <a:moveTo>
                    <a:pt x="297469" y="0"/>
                  </a:moveTo>
                  <a:lnTo>
                    <a:pt x="0" y="327184"/>
                  </a:lnTo>
                  <a:cubicBezTo>
                    <a:pt x="10370" y="325003"/>
                    <a:pt x="20741" y="322821"/>
                    <a:pt x="30566" y="320095"/>
                  </a:cubicBezTo>
                  <a:lnTo>
                    <a:pt x="293102" y="31083"/>
                  </a:lnTo>
                  <a:cubicBezTo>
                    <a:pt x="294740" y="21267"/>
                    <a:pt x="296377" y="10906"/>
                    <a:pt x="29746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9423507-21CF-37D8-2EC3-9A521C5ACD97}"/>
                </a:ext>
              </a:extLst>
            </p:cNvPr>
            <p:cNvSpPr/>
            <p:nvPr/>
          </p:nvSpPr>
          <p:spPr>
            <a:xfrm>
              <a:off x="2285004" y="4059257"/>
              <a:ext cx="227058" cy="249750"/>
            </a:xfrm>
            <a:custGeom>
              <a:avLst/>
              <a:gdLst>
                <a:gd name="connsiteX0" fmla="*/ 227059 w 227058"/>
                <a:gd name="connsiteY0" fmla="*/ 0 h 249750"/>
                <a:gd name="connsiteX1" fmla="*/ 0 w 227058"/>
                <a:gd name="connsiteY1" fmla="*/ 249750 h 249750"/>
                <a:gd name="connsiteX2" fmla="*/ 39844 w 227058"/>
                <a:gd name="connsiteY2" fmla="*/ 231755 h 249750"/>
                <a:gd name="connsiteX3" fmla="*/ 213413 w 227058"/>
                <a:gd name="connsiteY3" fmla="*/ 40898 h 249750"/>
                <a:gd name="connsiteX4" fmla="*/ 227059 w 227058"/>
                <a:gd name="connsiteY4" fmla="*/ 0 h 24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58" h="249750">
                  <a:moveTo>
                    <a:pt x="227059" y="0"/>
                  </a:moveTo>
                  <a:lnTo>
                    <a:pt x="0" y="249750"/>
                  </a:lnTo>
                  <a:cubicBezTo>
                    <a:pt x="13645" y="244297"/>
                    <a:pt x="27291" y="238298"/>
                    <a:pt x="39844" y="231755"/>
                  </a:cubicBezTo>
                  <a:lnTo>
                    <a:pt x="213413" y="40898"/>
                  </a:lnTo>
                  <a:cubicBezTo>
                    <a:pt x="218872" y="27810"/>
                    <a:pt x="223784" y="14178"/>
                    <a:pt x="22705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179A166-77A4-D396-F29B-BDEED594384F}"/>
                </a:ext>
              </a:extLst>
            </p:cNvPr>
            <p:cNvSpPr/>
            <p:nvPr/>
          </p:nvSpPr>
          <p:spPr>
            <a:xfrm>
              <a:off x="2368513" y="4148141"/>
              <a:ext cx="105888" cy="115604"/>
            </a:xfrm>
            <a:custGeom>
              <a:avLst/>
              <a:gdLst>
                <a:gd name="connsiteX0" fmla="*/ 105888 w 105888"/>
                <a:gd name="connsiteY0" fmla="*/ 0 h 115604"/>
                <a:gd name="connsiteX1" fmla="*/ 0 w 105888"/>
                <a:gd name="connsiteY1" fmla="*/ 115605 h 115604"/>
                <a:gd name="connsiteX2" fmla="*/ 105888 w 105888"/>
                <a:gd name="connsiteY2" fmla="*/ 0 h 11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888" h="115604">
                  <a:moveTo>
                    <a:pt x="105888" y="0"/>
                  </a:moveTo>
                  <a:lnTo>
                    <a:pt x="0" y="115605"/>
                  </a:lnTo>
                  <a:cubicBezTo>
                    <a:pt x="43119" y="85068"/>
                    <a:pt x="79689" y="45805"/>
                    <a:pt x="10588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F566FE9-5BCB-09B2-6969-1E04E7A31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429" y="4246171"/>
            <a:ext cx="2187365" cy="203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5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4E61E9-FC22-C235-9881-E7E0C234C9F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CHASE responds to the EU challenge of tackling online gender-based hate speech.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It has catastrophic consequences, fuelling physical violence, victimization, and often leads to hate crimes.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The overall objective of CHASE is to establish and put into practice in Cyprus, Italy, Greece and France, a comprehensive mechanism for online media to effectively detect and respond to cases of online gender-based hate speech.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733BA2-BC92-C2D0-C761-BBED1A26EDF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-8011" y="578092"/>
            <a:ext cx="9651632" cy="671785"/>
          </a:xfrm>
          <a:solidFill>
            <a:srgbClr val="4DBD98"/>
          </a:solidFill>
        </p:spPr>
        <p:txBody>
          <a:bodyPr/>
          <a:lstStyle/>
          <a:p>
            <a:r>
              <a:rPr lang="en-US" dirty="0"/>
              <a:t>CHASE PROJECT’S MAIN OBJECTIVE</a:t>
            </a:r>
          </a:p>
        </p:txBody>
      </p:sp>
      <p:grpSp>
        <p:nvGrpSpPr>
          <p:cNvPr id="2" name="Graphic 4">
            <a:extLst>
              <a:ext uri="{FF2B5EF4-FFF2-40B4-BE49-F238E27FC236}">
                <a16:creationId xmlns:a16="http://schemas.microsoft.com/office/drawing/2014/main" id="{73CE3AA2-8D55-EE69-6A02-876ED65CAD9C}"/>
              </a:ext>
            </a:extLst>
          </p:cNvPr>
          <p:cNvGrpSpPr/>
          <p:nvPr/>
        </p:nvGrpSpPr>
        <p:grpSpPr>
          <a:xfrm rot="5972197" flipH="1">
            <a:off x="10230734" y="6544231"/>
            <a:ext cx="1988628" cy="1318666"/>
            <a:chOff x="5072479" y="4905026"/>
            <a:chExt cx="803439" cy="532763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B7C661EE-9A5D-8455-2A90-842F0CB55D81}"/>
                </a:ext>
              </a:extLst>
            </p:cNvPr>
            <p:cNvSpPr/>
            <p:nvPr/>
          </p:nvSpPr>
          <p:spPr>
            <a:xfrm>
              <a:off x="5072479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196BD53-C8B6-BC6B-E50F-8E63DFC157BA}"/>
                </a:ext>
              </a:extLst>
            </p:cNvPr>
            <p:cNvSpPr/>
            <p:nvPr/>
          </p:nvSpPr>
          <p:spPr>
            <a:xfrm>
              <a:off x="5160355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37DDB13-EA40-F1E4-F2A2-F7470E0389B9}"/>
                </a:ext>
              </a:extLst>
            </p:cNvPr>
            <p:cNvSpPr/>
            <p:nvPr/>
          </p:nvSpPr>
          <p:spPr>
            <a:xfrm>
              <a:off x="5248231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217EE5B-DC95-92D8-0138-FF7B2389170D}"/>
                </a:ext>
              </a:extLst>
            </p:cNvPr>
            <p:cNvSpPr/>
            <p:nvPr/>
          </p:nvSpPr>
          <p:spPr>
            <a:xfrm>
              <a:off x="5335562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CA3E87B6-8A4C-474E-244C-6EEE410ED61A}"/>
              </a:ext>
            </a:extLst>
          </p:cNvPr>
          <p:cNvSpPr/>
          <p:nvPr/>
        </p:nvSpPr>
        <p:spPr>
          <a:xfrm>
            <a:off x="9471971" y="-522323"/>
            <a:ext cx="1044645" cy="1044645"/>
          </a:xfrm>
          <a:prstGeom prst="ellipse">
            <a:avLst/>
          </a:prstGeom>
          <a:solidFill>
            <a:srgbClr val="FFC000">
              <a:alpha val="7596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0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2645" y="2019949"/>
            <a:ext cx="2408663" cy="2642236"/>
          </a:xfrm>
          <a:custGeom>
            <a:avLst/>
            <a:gdLst/>
            <a:ahLst/>
            <a:cxnLst/>
            <a:rect l="0" t="0" r="0" b="0"/>
            <a:pathLst>
              <a:path w="2408663" h="2642236">
                <a:moveTo>
                  <a:pt x="2408663" y="2496629"/>
                </a:moveTo>
                <a:cubicBezTo>
                  <a:pt x="2408663" y="2508004"/>
                  <a:pt x="2404816" y="2519043"/>
                  <a:pt x="2397707" y="2527908"/>
                </a:cubicBezTo>
                <a:lnTo>
                  <a:pt x="2323272" y="2621244"/>
                </a:lnTo>
                <a:cubicBezTo>
                  <a:pt x="2313905" y="2634375"/>
                  <a:pt x="2298684" y="2642236"/>
                  <a:pt x="2282459" y="2642236"/>
                </a:cubicBezTo>
                <a:lnTo>
                  <a:pt x="50180" y="2642236"/>
                </a:lnTo>
                <a:cubicBezTo>
                  <a:pt x="22497" y="2642236"/>
                  <a:pt x="0" y="2619739"/>
                  <a:pt x="0" y="2592056"/>
                </a:cubicBezTo>
                <a:lnTo>
                  <a:pt x="0" y="577510"/>
                </a:lnTo>
                <a:cubicBezTo>
                  <a:pt x="0" y="552495"/>
                  <a:pt x="18315" y="531269"/>
                  <a:pt x="42904" y="527656"/>
                </a:cubicBezTo>
                <a:lnTo>
                  <a:pt x="770354" y="437598"/>
                </a:lnTo>
                <a:cubicBezTo>
                  <a:pt x="1186684" y="386071"/>
                  <a:pt x="1595321" y="283427"/>
                  <a:pt x="1986478" y="131180"/>
                </a:cubicBezTo>
                <a:cubicBezTo>
                  <a:pt x="2008306" y="122699"/>
                  <a:pt x="2027040" y="115574"/>
                  <a:pt x="2041593" y="110447"/>
                </a:cubicBezTo>
                <a:cubicBezTo>
                  <a:pt x="2079312" y="97107"/>
                  <a:pt x="2116863" y="84177"/>
                  <a:pt x="2154081" y="71590"/>
                </a:cubicBezTo>
                <a:cubicBezTo>
                  <a:pt x="2216890" y="50356"/>
                  <a:pt x="2280034" y="29798"/>
                  <a:pt x="2343428" y="10069"/>
                </a:cubicBezTo>
                <a:cubicBezTo>
                  <a:pt x="2375795" y="0"/>
                  <a:pt x="2408663" y="24086"/>
                  <a:pt x="2408663" y="58083"/>
                </a:cubicBezTo>
                <a:lnTo>
                  <a:pt x="2408663" y="2496629"/>
                </a:lnTo>
              </a:path>
            </a:pathLst>
          </a:custGeom>
          <a:solidFill>
            <a:srgbClr val="00A8F6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2382645" y="2019951"/>
            <a:ext cx="2408663" cy="2642235"/>
          </a:xfrm>
          <a:custGeom>
            <a:avLst/>
            <a:gdLst/>
            <a:ahLst/>
            <a:cxnLst/>
            <a:rect l="0" t="0" r="0" b="0"/>
            <a:pathLst>
              <a:path w="2408663" h="2642235">
                <a:moveTo>
                  <a:pt x="2408663" y="735376"/>
                </a:moveTo>
                <a:lnTo>
                  <a:pt x="2408663" y="58078"/>
                </a:lnTo>
                <a:cubicBezTo>
                  <a:pt x="2408663" y="24087"/>
                  <a:pt x="2375795" y="0"/>
                  <a:pt x="2343428" y="10071"/>
                </a:cubicBezTo>
                <a:cubicBezTo>
                  <a:pt x="2280034" y="29794"/>
                  <a:pt x="2216890" y="50356"/>
                  <a:pt x="2154081" y="71589"/>
                </a:cubicBezTo>
                <a:cubicBezTo>
                  <a:pt x="2116863" y="84179"/>
                  <a:pt x="2079312" y="97104"/>
                  <a:pt x="2041593" y="110448"/>
                </a:cubicBezTo>
                <a:cubicBezTo>
                  <a:pt x="2027040" y="115569"/>
                  <a:pt x="2008306" y="122702"/>
                  <a:pt x="1986478" y="131179"/>
                </a:cubicBezTo>
                <a:cubicBezTo>
                  <a:pt x="1595321" y="283424"/>
                  <a:pt x="1186684" y="386068"/>
                  <a:pt x="770354" y="437599"/>
                </a:cubicBezTo>
                <a:lnTo>
                  <a:pt x="42904" y="527654"/>
                </a:lnTo>
                <a:cubicBezTo>
                  <a:pt x="18315" y="531264"/>
                  <a:pt x="0" y="552497"/>
                  <a:pt x="0" y="577507"/>
                </a:cubicBezTo>
                <a:lnTo>
                  <a:pt x="0" y="735376"/>
                </a:lnTo>
                <a:moveTo>
                  <a:pt x="0" y="735376"/>
                </a:moveTo>
                <a:lnTo>
                  <a:pt x="0" y="1538264"/>
                </a:lnTo>
                <a:moveTo>
                  <a:pt x="2408663" y="1538264"/>
                </a:moveTo>
                <a:lnTo>
                  <a:pt x="2408663" y="735376"/>
                </a:lnTo>
                <a:moveTo>
                  <a:pt x="0" y="1538264"/>
                </a:moveTo>
                <a:lnTo>
                  <a:pt x="0" y="2592054"/>
                </a:lnTo>
                <a:cubicBezTo>
                  <a:pt x="0" y="2619737"/>
                  <a:pt x="22497" y="2642235"/>
                  <a:pt x="50180" y="2642235"/>
                </a:cubicBezTo>
                <a:lnTo>
                  <a:pt x="2282459" y="2642235"/>
                </a:lnTo>
                <a:cubicBezTo>
                  <a:pt x="2298684" y="2642235"/>
                  <a:pt x="2313905" y="2634373"/>
                  <a:pt x="2323272" y="2621243"/>
                </a:cubicBezTo>
                <a:lnTo>
                  <a:pt x="2397707" y="2527907"/>
                </a:lnTo>
                <a:cubicBezTo>
                  <a:pt x="2404816" y="2519042"/>
                  <a:pt x="2408663" y="2508002"/>
                  <a:pt x="2408663" y="2496628"/>
                </a:cubicBezTo>
                <a:lnTo>
                  <a:pt x="2408663" y="1538264"/>
                </a:lnTo>
              </a:path>
            </a:pathLst>
          </a:custGeom>
          <a:noFill/>
          <a:ln w="12544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4891670" y="1768530"/>
            <a:ext cx="2408663" cy="2581702"/>
          </a:xfrm>
          <a:custGeom>
            <a:avLst/>
            <a:gdLst/>
            <a:ahLst/>
            <a:cxnLst/>
            <a:rect l="0" t="0" r="0" b="0"/>
            <a:pathLst>
              <a:path w="2408663" h="2581702">
                <a:moveTo>
                  <a:pt x="0" y="2513289"/>
                </a:moveTo>
                <a:cubicBezTo>
                  <a:pt x="0" y="2560793"/>
                  <a:pt x="59798" y="2581702"/>
                  <a:pt x="89404" y="2544568"/>
                </a:cubicBezTo>
                <a:lnTo>
                  <a:pt x="235095" y="2361995"/>
                </a:lnTo>
                <a:cubicBezTo>
                  <a:pt x="337881" y="2233198"/>
                  <a:pt x="469187" y="2129994"/>
                  <a:pt x="618558" y="2060494"/>
                </a:cubicBezTo>
                <a:lnTo>
                  <a:pt x="746518" y="2000946"/>
                </a:lnTo>
                <a:cubicBezTo>
                  <a:pt x="1039070" y="1876750"/>
                  <a:pt x="1369592" y="1876750"/>
                  <a:pt x="1662145" y="2000946"/>
                </a:cubicBezTo>
                <a:lnTo>
                  <a:pt x="1790105" y="2060494"/>
                </a:lnTo>
                <a:cubicBezTo>
                  <a:pt x="1939475" y="2129994"/>
                  <a:pt x="2070781" y="2233198"/>
                  <a:pt x="2173567" y="2361995"/>
                </a:cubicBezTo>
                <a:lnTo>
                  <a:pt x="2319258" y="2544568"/>
                </a:lnTo>
                <a:cubicBezTo>
                  <a:pt x="2348865" y="2581702"/>
                  <a:pt x="2408663" y="2560793"/>
                  <a:pt x="2408663" y="2513289"/>
                </a:cubicBezTo>
                <a:lnTo>
                  <a:pt x="2408663" y="268967"/>
                </a:lnTo>
                <a:cubicBezTo>
                  <a:pt x="2408663" y="246637"/>
                  <a:pt x="2393860" y="226815"/>
                  <a:pt x="2372282" y="220710"/>
                </a:cubicBezTo>
                <a:cubicBezTo>
                  <a:pt x="2209697" y="174209"/>
                  <a:pt x="2045774" y="132392"/>
                  <a:pt x="1880848" y="94841"/>
                </a:cubicBezTo>
                <a:cubicBezTo>
                  <a:pt x="1879928" y="94506"/>
                  <a:pt x="1878924" y="94004"/>
                  <a:pt x="1877921" y="93753"/>
                </a:cubicBezTo>
                <a:lnTo>
                  <a:pt x="1836773" y="84972"/>
                </a:lnTo>
                <a:cubicBezTo>
                  <a:pt x="1785338" y="73514"/>
                  <a:pt x="1733735" y="62474"/>
                  <a:pt x="1681966" y="51853"/>
                </a:cubicBezTo>
                <a:lnTo>
                  <a:pt x="1666410" y="48675"/>
                </a:lnTo>
                <a:cubicBezTo>
                  <a:pt x="1514028" y="16225"/>
                  <a:pt x="1359222" y="0"/>
                  <a:pt x="1204331" y="0"/>
                </a:cubicBezTo>
                <a:cubicBezTo>
                  <a:pt x="1049441" y="0"/>
                  <a:pt x="894634" y="16225"/>
                  <a:pt x="742336" y="48675"/>
                </a:cubicBezTo>
                <a:lnTo>
                  <a:pt x="726697" y="51853"/>
                </a:lnTo>
                <a:cubicBezTo>
                  <a:pt x="674927" y="62474"/>
                  <a:pt x="623408" y="73514"/>
                  <a:pt x="571890" y="84972"/>
                </a:cubicBezTo>
                <a:lnTo>
                  <a:pt x="530742" y="93753"/>
                </a:lnTo>
                <a:cubicBezTo>
                  <a:pt x="529738" y="94004"/>
                  <a:pt x="528735" y="94506"/>
                  <a:pt x="527815" y="94841"/>
                </a:cubicBezTo>
                <a:cubicBezTo>
                  <a:pt x="362888" y="132392"/>
                  <a:pt x="198965" y="174209"/>
                  <a:pt x="36380" y="220710"/>
                </a:cubicBezTo>
                <a:cubicBezTo>
                  <a:pt x="14803" y="226815"/>
                  <a:pt x="0" y="246637"/>
                  <a:pt x="0" y="268967"/>
                </a:cubicBezTo>
                <a:lnTo>
                  <a:pt x="0" y="2513289"/>
                </a:lnTo>
              </a:path>
            </a:pathLst>
          </a:custGeom>
          <a:solidFill>
            <a:srgbClr val="FFC000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4891670" y="1751717"/>
            <a:ext cx="2408663" cy="2581702"/>
          </a:xfrm>
          <a:custGeom>
            <a:avLst/>
            <a:gdLst/>
            <a:ahLst/>
            <a:cxnLst/>
            <a:rect l="0" t="0" r="0" b="0"/>
            <a:pathLst>
              <a:path w="2408663" h="2581702">
                <a:moveTo>
                  <a:pt x="0" y="1003609"/>
                </a:moveTo>
                <a:lnTo>
                  <a:pt x="0" y="268967"/>
                </a:lnTo>
                <a:cubicBezTo>
                  <a:pt x="0" y="246637"/>
                  <a:pt x="14803" y="226815"/>
                  <a:pt x="36380" y="220710"/>
                </a:cubicBezTo>
                <a:cubicBezTo>
                  <a:pt x="198965" y="174209"/>
                  <a:pt x="362888" y="132392"/>
                  <a:pt x="527815" y="94841"/>
                </a:cubicBezTo>
                <a:cubicBezTo>
                  <a:pt x="528735" y="94506"/>
                  <a:pt x="529738" y="94004"/>
                  <a:pt x="530742" y="93753"/>
                </a:cubicBezTo>
                <a:lnTo>
                  <a:pt x="571890" y="84972"/>
                </a:lnTo>
                <a:cubicBezTo>
                  <a:pt x="623408" y="73514"/>
                  <a:pt x="674927" y="62474"/>
                  <a:pt x="726697" y="51853"/>
                </a:cubicBezTo>
                <a:lnTo>
                  <a:pt x="742253" y="48675"/>
                </a:lnTo>
                <a:lnTo>
                  <a:pt x="742336" y="48675"/>
                </a:lnTo>
                <a:cubicBezTo>
                  <a:pt x="894634" y="16225"/>
                  <a:pt x="1049441" y="0"/>
                  <a:pt x="1204331" y="0"/>
                </a:cubicBezTo>
                <a:cubicBezTo>
                  <a:pt x="1359222" y="0"/>
                  <a:pt x="1514028" y="16225"/>
                  <a:pt x="1666326" y="48675"/>
                </a:cubicBezTo>
                <a:lnTo>
                  <a:pt x="1666410" y="48675"/>
                </a:lnTo>
                <a:lnTo>
                  <a:pt x="1681966" y="51853"/>
                </a:lnTo>
                <a:cubicBezTo>
                  <a:pt x="1733735" y="62474"/>
                  <a:pt x="1785338" y="73514"/>
                  <a:pt x="1836773" y="84972"/>
                </a:cubicBezTo>
                <a:lnTo>
                  <a:pt x="1877921" y="93753"/>
                </a:lnTo>
                <a:cubicBezTo>
                  <a:pt x="1878924" y="94004"/>
                  <a:pt x="1879928" y="94506"/>
                  <a:pt x="1880848" y="94841"/>
                </a:cubicBezTo>
                <a:cubicBezTo>
                  <a:pt x="2045774" y="132392"/>
                  <a:pt x="2209697" y="174209"/>
                  <a:pt x="2372282" y="220710"/>
                </a:cubicBezTo>
                <a:cubicBezTo>
                  <a:pt x="2393860" y="226815"/>
                  <a:pt x="2408663" y="246637"/>
                  <a:pt x="2408663" y="268967"/>
                </a:cubicBezTo>
                <a:lnTo>
                  <a:pt x="2408663" y="1003609"/>
                </a:lnTo>
                <a:moveTo>
                  <a:pt x="0" y="1003609"/>
                </a:moveTo>
                <a:lnTo>
                  <a:pt x="0" y="1806497"/>
                </a:lnTo>
                <a:moveTo>
                  <a:pt x="2408663" y="1003609"/>
                </a:moveTo>
                <a:lnTo>
                  <a:pt x="2408663" y="1806497"/>
                </a:lnTo>
                <a:moveTo>
                  <a:pt x="2408663" y="1806497"/>
                </a:moveTo>
                <a:lnTo>
                  <a:pt x="2408663" y="2513289"/>
                </a:lnTo>
                <a:cubicBezTo>
                  <a:pt x="2408663" y="2560793"/>
                  <a:pt x="2348865" y="2581702"/>
                  <a:pt x="2319258" y="2544568"/>
                </a:cubicBezTo>
                <a:lnTo>
                  <a:pt x="2173567" y="2361995"/>
                </a:lnTo>
                <a:cubicBezTo>
                  <a:pt x="2070781" y="2233198"/>
                  <a:pt x="1939475" y="2129994"/>
                  <a:pt x="1790105" y="2060494"/>
                </a:cubicBezTo>
                <a:lnTo>
                  <a:pt x="1662145" y="2000946"/>
                </a:lnTo>
                <a:cubicBezTo>
                  <a:pt x="1369592" y="1876750"/>
                  <a:pt x="1039070" y="1876750"/>
                  <a:pt x="746518" y="2000946"/>
                </a:cubicBezTo>
                <a:lnTo>
                  <a:pt x="618558" y="2060494"/>
                </a:lnTo>
                <a:cubicBezTo>
                  <a:pt x="469187" y="2129994"/>
                  <a:pt x="337881" y="2233198"/>
                  <a:pt x="235095" y="2361995"/>
                </a:cubicBezTo>
                <a:lnTo>
                  <a:pt x="89404" y="2544568"/>
                </a:lnTo>
                <a:cubicBezTo>
                  <a:pt x="59798" y="2581702"/>
                  <a:pt x="0" y="2560793"/>
                  <a:pt x="0" y="2513289"/>
                </a:cubicBezTo>
                <a:lnTo>
                  <a:pt x="0" y="1806497"/>
                </a:lnTo>
              </a:path>
            </a:pathLst>
          </a:custGeom>
          <a:noFill/>
          <a:ln w="12544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7400694" y="2019949"/>
            <a:ext cx="2408663" cy="2642236"/>
          </a:xfrm>
          <a:custGeom>
            <a:avLst/>
            <a:gdLst/>
            <a:ahLst/>
            <a:cxnLst/>
            <a:rect l="0" t="0" r="0" b="0"/>
            <a:pathLst>
              <a:path w="2408663" h="2642236">
                <a:moveTo>
                  <a:pt x="0" y="2496629"/>
                </a:moveTo>
                <a:cubicBezTo>
                  <a:pt x="0" y="2508004"/>
                  <a:pt x="3847" y="2519043"/>
                  <a:pt x="10956" y="2527908"/>
                </a:cubicBezTo>
                <a:lnTo>
                  <a:pt x="85390" y="2621244"/>
                </a:lnTo>
                <a:cubicBezTo>
                  <a:pt x="94757" y="2634375"/>
                  <a:pt x="109978" y="2642236"/>
                  <a:pt x="126203" y="2642236"/>
                </a:cubicBezTo>
                <a:lnTo>
                  <a:pt x="2358482" y="2642236"/>
                </a:lnTo>
                <a:cubicBezTo>
                  <a:pt x="2386165" y="2642236"/>
                  <a:pt x="2408663" y="2619739"/>
                  <a:pt x="2408663" y="2592056"/>
                </a:cubicBezTo>
                <a:lnTo>
                  <a:pt x="2408663" y="577510"/>
                </a:lnTo>
                <a:cubicBezTo>
                  <a:pt x="2408663" y="552495"/>
                  <a:pt x="2390347" y="531269"/>
                  <a:pt x="2365759" y="527656"/>
                </a:cubicBezTo>
                <a:lnTo>
                  <a:pt x="1638309" y="437598"/>
                </a:lnTo>
                <a:cubicBezTo>
                  <a:pt x="1221978" y="386071"/>
                  <a:pt x="813342" y="283427"/>
                  <a:pt x="422185" y="131180"/>
                </a:cubicBezTo>
                <a:cubicBezTo>
                  <a:pt x="400356" y="122699"/>
                  <a:pt x="381622" y="115574"/>
                  <a:pt x="367070" y="110447"/>
                </a:cubicBezTo>
                <a:cubicBezTo>
                  <a:pt x="329351" y="97107"/>
                  <a:pt x="291799" y="84177"/>
                  <a:pt x="254582" y="71590"/>
                </a:cubicBezTo>
                <a:cubicBezTo>
                  <a:pt x="191773" y="50356"/>
                  <a:pt x="128629" y="29798"/>
                  <a:pt x="65234" y="10069"/>
                </a:cubicBezTo>
                <a:cubicBezTo>
                  <a:pt x="32868" y="0"/>
                  <a:pt x="0" y="24086"/>
                  <a:pt x="0" y="58083"/>
                </a:cubicBezTo>
                <a:lnTo>
                  <a:pt x="0" y="2496629"/>
                </a:lnTo>
              </a:path>
            </a:pathLst>
          </a:custGeom>
          <a:solidFill>
            <a:srgbClr val="EF4870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7400694" y="2019951"/>
            <a:ext cx="2408663" cy="2642235"/>
          </a:xfrm>
          <a:custGeom>
            <a:avLst/>
            <a:gdLst/>
            <a:ahLst/>
            <a:cxnLst/>
            <a:rect l="0" t="0" r="0" b="0"/>
            <a:pathLst>
              <a:path w="2408663" h="2642235">
                <a:moveTo>
                  <a:pt x="0" y="735376"/>
                </a:moveTo>
                <a:lnTo>
                  <a:pt x="0" y="58078"/>
                </a:lnTo>
                <a:cubicBezTo>
                  <a:pt x="0" y="24087"/>
                  <a:pt x="32868" y="0"/>
                  <a:pt x="65234" y="10071"/>
                </a:cubicBezTo>
                <a:cubicBezTo>
                  <a:pt x="128629" y="29794"/>
                  <a:pt x="191773" y="50356"/>
                  <a:pt x="254582" y="71589"/>
                </a:cubicBezTo>
                <a:cubicBezTo>
                  <a:pt x="291799" y="84179"/>
                  <a:pt x="329351" y="97104"/>
                  <a:pt x="367070" y="110448"/>
                </a:cubicBezTo>
                <a:cubicBezTo>
                  <a:pt x="381622" y="115569"/>
                  <a:pt x="400356" y="122702"/>
                  <a:pt x="422185" y="131179"/>
                </a:cubicBezTo>
                <a:cubicBezTo>
                  <a:pt x="813342" y="283424"/>
                  <a:pt x="1221978" y="386068"/>
                  <a:pt x="1638309" y="437599"/>
                </a:cubicBezTo>
                <a:lnTo>
                  <a:pt x="2365759" y="527654"/>
                </a:lnTo>
                <a:cubicBezTo>
                  <a:pt x="2390347" y="531264"/>
                  <a:pt x="2408663" y="552497"/>
                  <a:pt x="2408663" y="577507"/>
                </a:cubicBezTo>
                <a:lnTo>
                  <a:pt x="2408663" y="735376"/>
                </a:lnTo>
                <a:moveTo>
                  <a:pt x="0" y="735376"/>
                </a:moveTo>
                <a:lnTo>
                  <a:pt x="0" y="1538264"/>
                </a:lnTo>
                <a:moveTo>
                  <a:pt x="2408663" y="735376"/>
                </a:moveTo>
                <a:lnTo>
                  <a:pt x="2408663" y="1538264"/>
                </a:lnTo>
                <a:moveTo>
                  <a:pt x="2408663" y="1538264"/>
                </a:moveTo>
                <a:lnTo>
                  <a:pt x="2408663" y="2592054"/>
                </a:lnTo>
                <a:cubicBezTo>
                  <a:pt x="2408663" y="2619737"/>
                  <a:pt x="2386165" y="2642235"/>
                  <a:pt x="2358482" y="2642235"/>
                </a:cubicBezTo>
                <a:lnTo>
                  <a:pt x="126203" y="2642235"/>
                </a:lnTo>
                <a:cubicBezTo>
                  <a:pt x="109978" y="2642235"/>
                  <a:pt x="94757" y="2634373"/>
                  <a:pt x="85390" y="2621243"/>
                </a:cubicBezTo>
                <a:lnTo>
                  <a:pt x="10956" y="2527907"/>
                </a:lnTo>
                <a:cubicBezTo>
                  <a:pt x="3847" y="2519042"/>
                  <a:pt x="0" y="2508002"/>
                  <a:pt x="0" y="2496628"/>
                </a:cubicBezTo>
                <a:lnTo>
                  <a:pt x="0" y="1538264"/>
                </a:lnTo>
              </a:path>
            </a:pathLst>
          </a:custGeom>
          <a:noFill/>
          <a:ln w="12544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2382644" y="4762548"/>
            <a:ext cx="2308302" cy="1003609"/>
          </a:xfrm>
          <a:custGeom>
            <a:avLst/>
            <a:gdLst/>
            <a:ahLst/>
            <a:cxnLst/>
            <a:rect l="0" t="0" r="0" b="0"/>
            <a:pathLst>
              <a:path w="2308302" h="1003609">
                <a:moveTo>
                  <a:pt x="0" y="953429"/>
                </a:moveTo>
                <a:cubicBezTo>
                  <a:pt x="0" y="981112"/>
                  <a:pt x="22497" y="1003609"/>
                  <a:pt x="50180" y="1003609"/>
                </a:cubicBezTo>
                <a:lnTo>
                  <a:pt x="2258121" y="1003609"/>
                </a:lnTo>
                <a:cubicBezTo>
                  <a:pt x="2285804" y="1003609"/>
                  <a:pt x="2308302" y="981112"/>
                  <a:pt x="2308302" y="953429"/>
                </a:cubicBezTo>
                <a:lnTo>
                  <a:pt x="2308302" y="50180"/>
                </a:lnTo>
                <a:cubicBezTo>
                  <a:pt x="2308302" y="22497"/>
                  <a:pt x="2285804" y="0"/>
                  <a:pt x="2258121" y="0"/>
                </a:cubicBezTo>
                <a:lnTo>
                  <a:pt x="50180" y="0"/>
                </a:lnTo>
                <a:cubicBezTo>
                  <a:pt x="22497" y="0"/>
                  <a:pt x="0" y="22497"/>
                  <a:pt x="0" y="50180"/>
                </a:cubicBezTo>
                <a:lnTo>
                  <a:pt x="0" y="953429"/>
                </a:lnTo>
              </a:path>
            </a:pathLst>
          </a:custGeom>
          <a:solidFill>
            <a:srgbClr val="00A8F6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2382644" y="4762548"/>
            <a:ext cx="2308302" cy="1003609"/>
          </a:xfrm>
          <a:custGeom>
            <a:avLst/>
            <a:gdLst/>
            <a:ahLst/>
            <a:cxnLst/>
            <a:rect l="0" t="0" r="0" b="0"/>
            <a:pathLst>
              <a:path w="2308302" h="1003609">
                <a:moveTo>
                  <a:pt x="0" y="200721"/>
                </a:moveTo>
                <a:lnTo>
                  <a:pt x="0" y="50180"/>
                </a:lnTo>
                <a:cubicBezTo>
                  <a:pt x="0" y="22497"/>
                  <a:pt x="22497" y="0"/>
                  <a:pt x="50180" y="0"/>
                </a:cubicBezTo>
                <a:lnTo>
                  <a:pt x="2258121" y="0"/>
                </a:lnTo>
                <a:cubicBezTo>
                  <a:pt x="2285804" y="0"/>
                  <a:pt x="2308302" y="22497"/>
                  <a:pt x="2308302" y="50180"/>
                </a:cubicBezTo>
                <a:lnTo>
                  <a:pt x="2308302" y="200721"/>
                </a:lnTo>
                <a:moveTo>
                  <a:pt x="0" y="200721"/>
                </a:moveTo>
                <a:lnTo>
                  <a:pt x="0" y="802887"/>
                </a:lnTo>
                <a:moveTo>
                  <a:pt x="2308302" y="802887"/>
                </a:moveTo>
                <a:lnTo>
                  <a:pt x="2308302" y="200721"/>
                </a:lnTo>
                <a:moveTo>
                  <a:pt x="2308302" y="802887"/>
                </a:moveTo>
                <a:lnTo>
                  <a:pt x="2308302" y="953429"/>
                </a:lnTo>
                <a:cubicBezTo>
                  <a:pt x="2308302" y="981112"/>
                  <a:pt x="2285804" y="1003609"/>
                  <a:pt x="2258121" y="1003609"/>
                </a:cubicBezTo>
                <a:lnTo>
                  <a:pt x="50180" y="1003609"/>
                </a:lnTo>
                <a:cubicBezTo>
                  <a:pt x="22497" y="1003609"/>
                  <a:pt x="0" y="981112"/>
                  <a:pt x="0" y="953429"/>
                </a:cubicBezTo>
                <a:lnTo>
                  <a:pt x="0" y="802887"/>
                </a:lnTo>
              </a:path>
            </a:pathLst>
          </a:custGeom>
          <a:noFill/>
          <a:ln w="12544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7501054" y="4762548"/>
            <a:ext cx="2308302" cy="1003609"/>
          </a:xfrm>
          <a:custGeom>
            <a:avLst/>
            <a:gdLst/>
            <a:ahLst/>
            <a:cxnLst/>
            <a:rect l="0" t="0" r="0" b="0"/>
            <a:pathLst>
              <a:path w="2308302" h="1003609">
                <a:moveTo>
                  <a:pt x="0" y="953429"/>
                </a:moveTo>
                <a:cubicBezTo>
                  <a:pt x="0" y="981112"/>
                  <a:pt x="22497" y="1003609"/>
                  <a:pt x="50180" y="1003609"/>
                </a:cubicBezTo>
                <a:lnTo>
                  <a:pt x="2258121" y="1003609"/>
                </a:lnTo>
                <a:cubicBezTo>
                  <a:pt x="2285804" y="1003609"/>
                  <a:pt x="2308302" y="981112"/>
                  <a:pt x="2308302" y="953429"/>
                </a:cubicBezTo>
                <a:lnTo>
                  <a:pt x="2308302" y="50180"/>
                </a:lnTo>
                <a:cubicBezTo>
                  <a:pt x="2308302" y="22497"/>
                  <a:pt x="2285804" y="0"/>
                  <a:pt x="2258121" y="0"/>
                </a:cubicBezTo>
                <a:lnTo>
                  <a:pt x="50180" y="0"/>
                </a:lnTo>
                <a:cubicBezTo>
                  <a:pt x="22497" y="0"/>
                  <a:pt x="0" y="22497"/>
                  <a:pt x="0" y="50180"/>
                </a:cubicBezTo>
                <a:lnTo>
                  <a:pt x="0" y="953429"/>
                </a:lnTo>
              </a:path>
            </a:pathLst>
          </a:custGeom>
          <a:solidFill>
            <a:srgbClr val="EF4870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7501054" y="4762548"/>
            <a:ext cx="2308302" cy="1003609"/>
          </a:xfrm>
          <a:custGeom>
            <a:avLst/>
            <a:gdLst/>
            <a:ahLst/>
            <a:cxnLst/>
            <a:rect l="0" t="0" r="0" b="0"/>
            <a:pathLst>
              <a:path w="2308302" h="1003609">
                <a:moveTo>
                  <a:pt x="0" y="200721"/>
                </a:moveTo>
                <a:lnTo>
                  <a:pt x="0" y="50180"/>
                </a:lnTo>
                <a:cubicBezTo>
                  <a:pt x="0" y="22497"/>
                  <a:pt x="22497" y="0"/>
                  <a:pt x="50180" y="0"/>
                </a:cubicBezTo>
                <a:lnTo>
                  <a:pt x="2258121" y="0"/>
                </a:lnTo>
                <a:cubicBezTo>
                  <a:pt x="2285804" y="0"/>
                  <a:pt x="2308302" y="22497"/>
                  <a:pt x="2308302" y="50180"/>
                </a:cubicBezTo>
                <a:lnTo>
                  <a:pt x="2308302" y="200721"/>
                </a:lnTo>
                <a:moveTo>
                  <a:pt x="0" y="200721"/>
                </a:moveTo>
                <a:lnTo>
                  <a:pt x="0" y="802887"/>
                </a:lnTo>
                <a:moveTo>
                  <a:pt x="2308302" y="802887"/>
                </a:moveTo>
                <a:lnTo>
                  <a:pt x="2308302" y="200721"/>
                </a:lnTo>
                <a:moveTo>
                  <a:pt x="2308302" y="802887"/>
                </a:moveTo>
                <a:lnTo>
                  <a:pt x="2308302" y="953429"/>
                </a:lnTo>
                <a:cubicBezTo>
                  <a:pt x="2308302" y="981112"/>
                  <a:pt x="2285804" y="1003609"/>
                  <a:pt x="2258121" y="1003609"/>
                </a:cubicBezTo>
                <a:lnTo>
                  <a:pt x="50180" y="1003609"/>
                </a:lnTo>
                <a:cubicBezTo>
                  <a:pt x="22497" y="1003609"/>
                  <a:pt x="0" y="981112"/>
                  <a:pt x="0" y="953429"/>
                </a:cubicBezTo>
                <a:lnTo>
                  <a:pt x="0" y="802887"/>
                </a:lnTo>
              </a:path>
            </a:pathLst>
          </a:custGeom>
          <a:noFill/>
          <a:ln w="12544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301397" y="1372942"/>
            <a:ext cx="3589123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500" b="1" dirty="0">
                <a:solidFill>
                  <a:srgbClr val="484848"/>
                </a:solidFill>
                <a:latin typeface="Roboto"/>
              </a:rPr>
              <a:t>Combating Online Gendered Hate Speech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0656" y="2145634"/>
            <a:ext cx="110607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500" b="1">
                <a:solidFill>
                  <a:srgbClr val="FFFFFF"/>
                </a:solidFill>
                <a:latin typeface="Roboto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31632" y="2747800"/>
            <a:ext cx="110607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500" b="1">
                <a:solidFill>
                  <a:srgbClr val="FFFFFF"/>
                </a:solidFill>
                <a:latin typeface="Roboto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7596" y="2772054"/>
            <a:ext cx="836768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 b="1">
                <a:solidFill>
                  <a:srgbClr val="FFFFFF"/>
                </a:solidFill>
                <a:latin typeface="Roboto"/>
              </a:rPr>
              <a:t>Develop ICT
Tool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49681" y="2747800"/>
            <a:ext cx="110607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500" b="1">
                <a:solidFill>
                  <a:srgbClr val="FFFFFF"/>
                </a:solidFill>
                <a:latin typeface="Roboto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62360" y="3374220"/>
            <a:ext cx="649217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 b="1">
                <a:solidFill>
                  <a:srgbClr val="FFFFFF"/>
                </a:solidFill>
                <a:latin typeface="Roboto"/>
              </a:rPr>
              <a:t>Research
Patterns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54365" y="3266333"/>
            <a:ext cx="883254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900">
                <a:solidFill>
                  <a:srgbClr val="FFFFFF"/>
                </a:solidFill>
                <a:latin typeface="Roboto"/>
              </a:rPr>
              <a:t>Real-time hate
speech detection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72013" y="3374220"/>
            <a:ext cx="1065996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 b="1">
                <a:solidFill>
                  <a:srgbClr val="FFFFFF"/>
                </a:solidFill>
                <a:latin typeface="Roboto"/>
              </a:rPr>
              <a:t>Design Counter
Mechanism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67636" y="3868498"/>
            <a:ext cx="1038746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900">
                <a:solidFill>
                  <a:srgbClr val="FFFFFF"/>
                </a:solidFill>
                <a:latin typeface="Roboto"/>
              </a:rPr>
              <a:t>Identify hate speech
patterns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57820" y="3868498"/>
            <a:ext cx="894476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900">
                <a:solidFill>
                  <a:srgbClr val="FFFFFF"/>
                </a:solidFill>
                <a:latin typeface="Roboto"/>
              </a:rPr>
              <a:t>Build capacity for
media staff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2310" y="4779273"/>
            <a:ext cx="1367362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 b="1">
                <a:solidFill>
                  <a:srgbClr val="484848"/>
                </a:solidFill>
                <a:latin typeface="Roboto"/>
              </a:rPr>
              <a:t>Implement ICT Tool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14110" y="4979995"/>
            <a:ext cx="1359346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200" b="1" dirty="0">
                <a:solidFill>
                  <a:srgbClr val="FFFFFF"/>
                </a:solidFill>
                <a:latin typeface="Roboto"/>
              </a:rPr>
              <a:t>Online Hate Speech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18504" y="4979995"/>
            <a:ext cx="1522853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200" b="1">
                <a:solidFill>
                  <a:srgbClr val="FFFFFF"/>
                </a:solidFill>
                <a:latin typeface="Roboto"/>
              </a:rPr>
              <a:t>Reduced Hate Speech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07125" y="5273552"/>
            <a:ext cx="1266372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900">
                <a:solidFill>
                  <a:srgbClr val="FFFFFF"/>
                </a:solidFill>
                <a:latin typeface="Roboto"/>
              </a:rPr>
              <a:t>Gendered hate speech is
prevalent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18503" y="5298642"/>
            <a:ext cx="1630254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900">
                <a:solidFill>
                  <a:srgbClr val="FFFFFF"/>
                </a:solidFill>
                <a:latin typeface="Roboto"/>
              </a:rPr>
              <a:t>Safer online digital environment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9C71389-9A9A-40A1-D95E-038037E27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643"/>
            <a:ext cx="9650804" cy="9693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FEE4AC1-E1A2-5FE7-B6D0-384F96C10D67}"/>
              </a:ext>
            </a:extLst>
          </p:cNvPr>
          <p:cNvSpPr txBox="1"/>
          <p:nvPr/>
        </p:nvSpPr>
        <p:spPr>
          <a:xfrm>
            <a:off x="1044661" y="6001054"/>
            <a:ext cx="102132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All activities are being implemented in France, Italy, Cyprus &amp; Greece 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4B831C2-8D08-1228-4211-A49CDD1A7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809" y="-441817"/>
            <a:ext cx="1042506" cy="104860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4625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39CE5-805B-87D2-B15F-B99141040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EC898C-D9F9-B291-A6E9-B91AEA9F6175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-8010" y="678249"/>
            <a:ext cx="9406534" cy="792093"/>
          </a:xfrm>
        </p:spPr>
        <p:txBody>
          <a:bodyPr/>
          <a:lstStyle/>
          <a:p>
            <a:r>
              <a:rPr lang="en-GB" dirty="0"/>
              <a:t>Research underpinning</a:t>
            </a:r>
          </a:p>
        </p:txBody>
      </p:sp>
      <p:grpSp>
        <p:nvGrpSpPr>
          <p:cNvPr id="2" name="Graphic 4">
            <a:extLst>
              <a:ext uri="{FF2B5EF4-FFF2-40B4-BE49-F238E27FC236}">
                <a16:creationId xmlns:a16="http://schemas.microsoft.com/office/drawing/2014/main" id="{FB2A1CB4-538B-9CDF-A53B-19C947B77383}"/>
              </a:ext>
            </a:extLst>
          </p:cNvPr>
          <p:cNvGrpSpPr/>
          <p:nvPr/>
        </p:nvGrpSpPr>
        <p:grpSpPr>
          <a:xfrm rot="5972197" flipH="1">
            <a:off x="10230734" y="6544231"/>
            <a:ext cx="1988628" cy="1318666"/>
            <a:chOff x="5072479" y="4905026"/>
            <a:chExt cx="803439" cy="532763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DDD364DD-19D3-B0B9-C202-6AE0C3F94B1B}"/>
                </a:ext>
              </a:extLst>
            </p:cNvPr>
            <p:cNvSpPr/>
            <p:nvPr/>
          </p:nvSpPr>
          <p:spPr>
            <a:xfrm>
              <a:off x="5072479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BC47F5E-7D13-8282-87D5-364419A3D72E}"/>
                </a:ext>
              </a:extLst>
            </p:cNvPr>
            <p:cNvSpPr/>
            <p:nvPr/>
          </p:nvSpPr>
          <p:spPr>
            <a:xfrm>
              <a:off x="5160355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0E1D4C4-4288-024B-450F-96B4E2AFF3F2}"/>
                </a:ext>
              </a:extLst>
            </p:cNvPr>
            <p:cNvSpPr/>
            <p:nvPr/>
          </p:nvSpPr>
          <p:spPr>
            <a:xfrm>
              <a:off x="5248231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40E9958-751E-83A3-66BF-D017195F5A8B}"/>
                </a:ext>
              </a:extLst>
            </p:cNvPr>
            <p:cNvSpPr/>
            <p:nvPr/>
          </p:nvSpPr>
          <p:spPr>
            <a:xfrm>
              <a:off x="5335562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AFF9F3A0-8BDE-0097-AAB1-258A4EAC788C}"/>
              </a:ext>
            </a:extLst>
          </p:cNvPr>
          <p:cNvSpPr/>
          <p:nvPr/>
        </p:nvSpPr>
        <p:spPr>
          <a:xfrm>
            <a:off x="9471971" y="-522323"/>
            <a:ext cx="1044645" cy="1044645"/>
          </a:xfrm>
          <a:prstGeom prst="ellipse">
            <a:avLst/>
          </a:prstGeom>
          <a:solidFill>
            <a:srgbClr val="4DBD98">
              <a:alpha val="7596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5077C1-C08F-02DB-A36E-99564338A56E}"/>
              </a:ext>
            </a:extLst>
          </p:cNvPr>
          <p:cNvSpPr txBox="1"/>
          <p:nvPr/>
        </p:nvSpPr>
        <p:spPr>
          <a:xfrm>
            <a:off x="518476" y="2637412"/>
            <a:ext cx="35965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* Legal analysis</a:t>
            </a:r>
          </a:p>
          <a:p>
            <a:r>
              <a:rPr lang="en-GB" sz="2400" dirty="0"/>
              <a:t>* Content monitoring </a:t>
            </a:r>
          </a:p>
          <a:p>
            <a:r>
              <a:rPr lang="en-GB" sz="2400" dirty="0"/>
              <a:t>* Stakeholder consultation findings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37AB-6482-FB89-BB19-296A5431049B}"/>
              </a:ext>
            </a:extLst>
          </p:cNvPr>
          <p:cNvSpPr txBox="1"/>
          <p:nvPr/>
        </p:nvSpPr>
        <p:spPr>
          <a:xfrm>
            <a:off x="4497140" y="2661977"/>
            <a:ext cx="35965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dirty="0"/>
              <a:t>Three </a:t>
            </a:r>
          </a:p>
          <a:p>
            <a:r>
              <a:rPr lang="en-IE" sz="2400" dirty="0"/>
              <a:t>Core </a:t>
            </a:r>
          </a:p>
          <a:p>
            <a:r>
              <a:rPr lang="en-IE" sz="2400" dirty="0"/>
              <a:t>Publications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CF9FFF-0E82-ACFA-02D3-161ED5DD9BFD}"/>
              </a:ext>
            </a:extLst>
          </p:cNvPr>
          <p:cNvSpPr txBox="1"/>
          <p:nvPr/>
        </p:nvSpPr>
        <p:spPr>
          <a:xfrm>
            <a:off x="7047830" y="2619605"/>
            <a:ext cx="43997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Better strategies and tools for </a:t>
            </a:r>
          </a:p>
          <a:p>
            <a:r>
              <a:rPr lang="en-GB" sz="2400" dirty="0"/>
              <a:t>* Identifying</a:t>
            </a:r>
          </a:p>
          <a:p>
            <a:r>
              <a:rPr lang="en-GB" sz="2400" dirty="0"/>
              <a:t>* Preventing</a:t>
            </a:r>
          </a:p>
          <a:p>
            <a:r>
              <a:rPr lang="en-GB" sz="2400" dirty="0"/>
              <a:t>* Addressing </a:t>
            </a:r>
          </a:p>
          <a:p>
            <a:r>
              <a:rPr lang="en-GB" sz="2400" dirty="0"/>
              <a:t>online hate speech in digital media spaces</a:t>
            </a:r>
          </a:p>
        </p:txBody>
      </p:sp>
      <p:pic>
        <p:nvPicPr>
          <p:cNvPr id="17" name="Graphic 16" descr="Back with solid fill">
            <a:extLst>
              <a:ext uri="{FF2B5EF4-FFF2-40B4-BE49-F238E27FC236}">
                <a16:creationId xmlns:a16="http://schemas.microsoft.com/office/drawing/2014/main" id="{341744D0-4E94-7A01-670D-86617F9B1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3585" y="2978868"/>
            <a:ext cx="678732" cy="6787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A90C0B-DD0A-8F2C-AE48-64ADD21C4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394" y="2966964"/>
            <a:ext cx="697613" cy="6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69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A6261-7014-92EB-1030-8E3077BA4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CCCFA3-85F1-70B5-5CCF-6F2DE0B51CE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GB" dirty="0"/>
              <a:t>Based on findings from in-depth national reports and an international workshop with media professionals and stakeholders in Greece, Cyprus, France and Italy.</a:t>
            </a:r>
          </a:p>
          <a:p>
            <a:endParaRPr lang="en-GB" dirty="0"/>
          </a:p>
          <a:p>
            <a:r>
              <a:rPr lang="en-GB" b="1" dirty="0"/>
              <a:t>1. Greece</a:t>
            </a:r>
          </a:p>
          <a:p>
            <a:r>
              <a:rPr lang="en-GB" dirty="0"/>
              <a:t>While laws exist to combat racist and xenophobic speech, gender is not explicitly recognized as a protected characteristic.</a:t>
            </a:r>
          </a:p>
          <a:p>
            <a:endParaRPr lang="en-GB" dirty="0"/>
          </a:p>
          <a:p>
            <a:r>
              <a:rPr lang="en-GB" b="1" dirty="0"/>
              <a:t>2. Italy</a:t>
            </a:r>
          </a:p>
          <a:p>
            <a:r>
              <a:rPr lang="en-GB" dirty="0"/>
              <a:t>Mancino Law from 1993 about hate speech and discrimination does not cover gender identity, leaving vulnerable groups with limited legal recourse.</a:t>
            </a:r>
          </a:p>
          <a:p>
            <a:endParaRPr lang="en-GB" dirty="0"/>
          </a:p>
          <a:p>
            <a:endParaRPr lang="en-GB" dirty="0"/>
          </a:p>
          <a:p>
            <a:endParaRPr lang="en-GB" b="1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5CC6-4772-71C3-9E13-09A40609E5ED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0" y="173680"/>
            <a:ext cx="9717619" cy="1981305"/>
          </a:xfrm>
        </p:spPr>
        <p:txBody>
          <a:bodyPr/>
          <a:lstStyle/>
          <a:p>
            <a:r>
              <a:rPr lang="en-GB" dirty="0"/>
              <a:t>“Online hate speech on the grounds of gender/gender identity: </a:t>
            </a:r>
          </a:p>
          <a:p>
            <a:r>
              <a:rPr lang="en-GB" dirty="0"/>
              <a:t>legal framework analysis and mapping of existing response practices”</a:t>
            </a:r>
            <a:endParaRPr lang="en-US" dirty="0"/>
          </a:p>
        </p:txBody>
      </p:sp>
      <p:grpSp>
        <p:nvGrpSpPr>
          <p:cNvPr id="40" name="Graphic 4">
            <a:extLst>
              <a:ext uri="{FF2B5EF4-FFF2-40B4-BE49-F238E27FC236}">
                <a16:creationId xmlns:a16="http://schemas.microsoft.com/office/drawing/2014/main" id="{83A326EE-D642-0A7B-FE02-C77F69C15074}"/>
              </a:ext>
            </a:extLst>
          </p:cNvPr>
          <p:cNvGrpSpPr/>
          <p:nvPr/>
        </p:nvGrpSpPr>
        <p:grpSpPr>
          <a:xfrm>
            <a:off x="10042087" y="-1319576"/>
            <a:ext cx="2641612" cy="2639151"/>
            <a:chOff x="1782854" y="3591929"/>
            <a:chExt cx="742307" cy="741615"/>
          </a:xfrm>
          <a:solidFill>
            <a:srgbClr val="FFD168">
              <a:alpha val="62000"/>
            </a:srgbClr>
          </a:solidFill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19C17C5-7230-EC94-7FF0-8107E2F4FE40}"/>
                </a:ext>
              </a:extLst>
            </p:cNvPr>
            <p:cNvSpPr/>
            <p:nvPr/>
          </p:nvSpPr>
          <p:spPr>
            <a:xfrm>
              <a:off x="1834161" y="3663910"/>
              <a:ext cx="98246" cy="107970"/>
            </a:xfrm>
            <a:custGeom>
              <a:avLst/>
              <a:gdLst>
                <a:gd name="connsiteX0" fmla="*/ 0 w 98246"/>
                <a:gd name="connsiteY0" fmla="*/ 107970 h 107970"/>
                <a:gd name="connsiteX1" fmla="*/ 98247 w 98246"/>
                <a:gd name="connsiteY1" fmla="*/ 0 h 107970"/>
                <a:gd name="connsiteX2" fmla="*/ 0 w 98246"/>
                <a:gd name="connsiteY2" fmla="*/ 107970 h 10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46" h="107970">
                  <a:moveTo>
                    <a:pt x="0" y="107970"/>
                  </a:moveTo>
                  <a:lnTo>
                    <a:pt x="98247" y="0"/>
                  </a:lnTo>
                  <a:cubicBezTo>
                    <a:pt x="58948" y="29446"/>
                    <a:pt x="25107" y="65982"/>
                    <a:pt x="0" y="10797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C93BCB6-E413-EA74-4076-0AEC4DE093EF}"/>
                </a:ext>
              </a:extLst>
            </p:cNvPr>
            <p:cNvSpPr/>
            <p:nvPr/>
          </p:nvSpPr>
          <p:spPr>
            <a:xfrm>
              <a:off x="1795954" y="3616468"/>
              <a:ext cx="223238" cy="245932"/>
            </a:xfrm>
            <a:custGeom>
              <a:avLst/>
              <a:gdLst>
                <a:gd name="connsiteX0" fmla="*/ 183394 w 223238"/>
                <a:gd name="connsiteY0" fmla="*/ 18540 h 245932"/>
                <a:gd name="connsiteX1" fmla="*/ 14737 w 223238"/>
                <a:gd name="connsiteY1" fmla="*/ 203944 h 245932"/>
                <a:gd name="connsiteX2" fmla="*/ 0 w 223238"/>
                <a:gd name="connsiteY2" fmla="*/ 245933 h 245932"/>
                <a:gd name="connsiteX3" fmla="*/ 223238 w 223238"/>
                <a:gd name="connsiteY3" fmla="*/ 0 h 245932"/>
                <a:gd name="connsiteX4" fmla="*/ 183394 w 223238"/>
                <a:gd name="connsiteY4" fmla="*/ 18540 h 24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38" h="245932">
                  <a:moveTo>
                    <a:pt x="183394" y="18540"/>
                  </a:moveTo>
                  <a:lnTo>
                    <a:pt x="14737" y="203944"/>
                  </a:lnTo>
                  <a:cubicBezTo>
                    <a:pt x="9279" y="217577"/>
                    <a:pt x="4367" y="231209"/>
                    <a:pt x="0" y="245933"/>
                  </a:cubicBezTo>
                  <a:lnTo>
                    <a:pt x="223238" y="0"/>
                  </a:lnTo>
                  <a:cubicBezTo>
                    <a:pt x="210139" y="5453"/>
                    <a:pt x="196493" y="11451"/>
                    <a:pt x="183394" y="1854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9C4E6AC-36C1-DB9E-A50C-BAA9A38A3062}"/>
                </a:ext>
              </a:extLst>
            </p:cNvPr>
            <p:cNvSpPr/>
            <p:nvPr/>
          </p:nvSpPr>
          <p:spPr>
            <a:xfrm>
              <a:off x="1782854" y="3599018"/>
              <a:ext cx="295285" cy="325547"/>
            </a:xfrm>
            <a:custGeom>
              <a:avLst/>
              <a:gdLst>
                <a:gd name="connsiteX0" fmla="*/ 265266 w 295285"/>
                <a:gd name="connsiteY0" fmla="*/ 8180 h 325547"/>
                <a:gd name="connsiteX1" fmla="*/ 4912 w 295285"/>
                <a:gd name="connsiteY1" fmla="*/ 294465 h 325547"/>
                <a:gd name="connsiteX2" fmla="*/ 0 w 295285"/>
                <a:gd name="connsiteY2" fmla="*/ 325548 h 325547"/>
                <a:gd name="connsiteX3" fmla="*/ 295286 w 295285"/>
                <a:gd name="connsiteY3" fmla="*/ 0 h 325547"/>
                <a:gd name="connsiteX4" fmla="*/ 265266 w 295285"/>
                <a:gd name="connsiteY4" fmla="*/ 8180 h 32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85" h="325547">
                  <a:moveTo>
                    <a:pt x="265266" y="8180"/>
                  </a:moveTo>
                  <a:lnTo>
                    <a:pt x="4912" y="294465"/>
                  </a:lnTo>
                  <a:cubicBezTo>
                    <a:pt x="2729" y="304826"/>
                    <a:pt x="1092" y="315187"/>
                    <a:pt x="0" y="325548"/>
                  </a:cubicBezTo>
                  <a:lnTo>
                    <a:pt x="295286" y="0"/>
                  </a:lnTo>
                  <a:cubicBezTo>
                    <a:pt x="285461" y="2727"/>
                    <a:pt x="275636" y="5453"/>
                    <a:pt x="265266" y="818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DEFCAC5-5464-4EC4-4418-BCDC5484A27B}"/>
                </a:ext>
              </a:extLst>
            </p:cNvPr>
            <p:cNvSpPr/>
            <p:nvPr/>
          </p:nvSpPr>
          <p:spPr>
            <a:xfrm>
              <a:off x="1782854" y="3592475"/>
              <a:ext cx="346592" cy="382259"/>
            </a:xfrm>
            <a:custGeom>
              <a:avLst/>
              <a:gdLst>
                <a:gd name="connsiteX0" fmla="*/ 320393 w 346592"/>
                <a:gd name="connsiteY0" fmla="*/ 2727 h 382259"/>
                <a:gd name="connsiteX1" fmla="*/ 546 w 346592"/>
                <a:gd name="connsiteY1" fmla="*/ 355540 h 382259"/>
                <a:gd name="connsiteX2" fmla="*/ 0 w 346592"/>
                <a:gd name="connsiteY2" fmla="*/ 370808 h 382259"/>
                <a:gd name="connsiteX3" fmla="*/ 546 w 346592"/>
                <a:gd name="connsiteY3" fmla="*/ 382260 h 382259"/>
                <a:gd name="connsiteX4" fmla="*/ 346592 w 346592"/>
                <a:gd name="connsiteY4" fmla="*/ 0 h 382259"/>
                <a:gd name="connsiteX5" fmla="*/ 320393 w 346592"/>
                <a:gd name="connsiteY5" fmla="*/ 2727 h 38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592" h="382259">
                  <a:moveTo>
                    <a:pt x="320393" y="2727"/>
                  </a:moveTo>
                  <a:lnTo>
                    <a:pt x="546" y="355540"/>
                  </a:lnTo>
                  <a:cubicBezTo>
                    <a:pt x="546" y="360447"/>
                    <a:pt x="0" y="365355"/>
                    <a:pt x="0" y="370808"/>
                  </a:cubicBezTo>
                  <a:cubicBezTo>
                    <a:pt x="0" y="374625"/>
                    <a:pt x="0" y="378442"/>
                    <a:pt x="546" y="382260"/>
                  </a:cubicBezTo>
                  <a:lnTo>
                    <a:pt x="346592" y="0"/>
                  </a:lnTo>
                  <a:cubicBezTo>
                    <a:pt x="337859" y="546"/>
                    <a:pt x="329126" y="1091"/>
                    <a:pt x="320393" y="2727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94638A0-D634-6E41-CDD8-AC4F906FED0F}"/>
                </a:ext>
              </a:extLst>
            </p:cNvPr>
            <p:cNvSpPr/>
            <p:nvPr/>
          </p:nvSpPr>
          <p:spPr>
            <a:xfrm>
              <a:off x="1782854" y="3591929"/>
              <a:ext cx="390257" cy="425883"/>
            </a:xfrm>
            <a:custGeom>
              <a:avLst/>
              <a:gdLst>
                <a:gd name="connsiteX0" fmla="*/ 370608 w 390257"/>
                <a:gd name="connsiteY0" fmla="*/ 0 h 425883"/>
                <a:gd name="connsiteX1" fmla="*/ 366787 w 390257"/>
                <a:gd name="connsiteY1" fmla="*/ 0 h 425883"/>
                <a:gd name="connsiteX2" fmla="*/ 0 w 390257"/>
                <a:gd name="connsiteY2" fmla="*/ 402436 h 425883"/>
                <a:gd name="connsiteX3" fmla="*/ 2729 w 390257"/>
                <a:gd name="connsiteY3" fmla="*/ 425884 h 425883"/>
                <a:gd name="connsiteX4" fmla="*/ 390257 w 390257"/>
                <a:gd name="connsiteY4" fmla="*/ 545 h 425883"/>
                <a:gd name="connsiteX5" fmla="*/ 370608 w 390257"/>
                <a:gd name="connsiteY5" fmla="*/ 0 h 4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5883">
                  <a:moveTo>
                    <a:pt x="370608" y="0"/>
                  </a:moveTo>
                  <a:cubicBezTo>
                    <a:pt x="369517" y="0"/>
                    <a:pt x="368425" y="0"/>
                    <a:pt x="366787" y="0"/>
                  </a:cubicBezTo>
                  <a:lnTo>
                    <a:pt x="0" y="402436"/>
                  </a:lnTo>
                  <a:cubicBezTo>
                    <a:pt x="546" y="410070"/>
                    <a:pt x="1637" y="418250"/>
                    <a:pt x="2729" y="425884"/>
                  </a:cubicBezTo>
                  <a:lnTo>
                    <a:pt x="390257" y="545"/>
                  </a:lnTo>
                  <a:cubicBezTo>
                    <a:pt x="383708" y="0"/>
                    <a:pt x="377158" y="0"/>
                    <a:pt x="37060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C9005E2-890D-839D-91C0-5829A498B41A}"/>
                </a:ext>
              </a:extLst>
            </p:cNvPr>
            <p:cNvSpPr/>
            <p:nvPr/>
          </p:nvSpPr>
          <p:spPr>
            <a:xfrm>
              <a:off x="1788858" y="3594110"/>
              <a:ext cx="424097" cy="463509"/>
            </a:xfrm>
            <a:custGeom>
              <a:avLst/>
              <a:gdLst>
                <a:gd name="connsiteX0" fmla="*/ 402811 w 424097"/>
                <a:gd name="connsiteY0" fmla="*/ 0 h 463509"/>
                <a:gd name="connsiteX1" fmla="*/ 0 w 424097"/>
                <a:gd name="connsiteY1" fmla="*/ 442243 h 463509"/>
                <a:gd name="connsiteX2" fmla="*/ 4912 w 424097"/>
                <a:gd name="connsiteY2" fmla="*/ 463510 h 463509"/>
                <a:gd name="connsiteX3" fmla="*/ 424098 w 424097"/>
                <a:gd name="connsiteY3" fmla="*/ 3272 h 463509"/>
                <a:gd name="connsiteX4" fmla="*/ 402811 w 424097"/>
                <a:gd name="connsiteY4" fmla="*/ 0 h 46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97" h="463509">
                  <a:moveTo>
                    <a:pt x="402811" y="0"/>
                  </a:moveTo>
                  <a:lnTo>
                    <a:pt x="0" y="442243"/>
                  </a:lnTo>
                  <a:cubicBezTo>
                    <a:pt x="1092" y="449332"/>
                    <a:pt x="3275" y="456421"/>
                    <a:pt x="4912" y="463510"/>
                  </a:cubicBezTo>
                  <a:lnTo>
                    <a:pt x="424098" y="3272"/>
                  </a:lnTo>
                  <a:cubicBezTo>
                    <a:pt x="417002" y="1636"/>
                    <a:pt x="409907" y="546"/>
                    <a:pt x="40281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6FEE1B6-54F5-4BAE-55BB-0946E2C89BEC}"/>
                </a:ext>
              </a:extLst>
            </p:cNvPr>
            <p:cNvSpPr/>
            <p:nvPr/>
          </p:nvSpPr>
          <p:spPr>
            <a:xfrm>
              <a:off x="1799775" y="3599563"/>
              <a:ext cx="448659" cy="494047"/>
            </a:xfrm>
            <a:custGeom>
              <a:avLst/>
              <a:gdLst>
                <a:gd name="connsiteX0" fmla="*/ 429556 w 448659"/>
                <a:gd name="connsiteY0" fmla="*/ 0 h 494047"/>
                <a:gd name="connsiteX1" fmla="*/ 0 w 448659"/>
                <a:gd name="connsiteY1" fmla="*/ 474962 h 494047"/>
                <a:gd name="connsiteX2" fmla="*/ 6550 w 448659"/>
                <a:gd name="connsiteY2" fmla="*/ 494047 h 494047"/>
                <a:gd name="connsiteX3" fmla="*/ 448660 w 448659"/>
                <a:gd name="connsiteY3" fmla="*/ 4908 h 494047"/>
                <a:gd name="connsiteX4" fmla="*/ 429556 w 448659"/>
                <a:gd name="connsiteY4" fmla="*/ 0 h 49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59" h="494047">
                  <a:moveTo>
                    <a:pt x="429556" y="0"/>
                  </a:moveTo>
                  <a:lnTo>
                    <a:pt x="0" y="474962"/>
                  </a:lnTo>
                  <a:cubicBezTo>
                    <a:pt x="2183" y="481505"/>
                    <a:pt x="3821" y="487504"/>
                    <a:pt x="6550" y="494047"/>
                  </a:cubicBezTo>
                  <a:lnTo>
                    <a:pt x="448660" y="4908"/>
                  </a:lnTo>
                  <a:cubicBezTo>
                    <a:pt x="442656" y="3272"/>
                    <a:pt x="436106" y="1636"/>
                    <a:pt x="42955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FF1B642-0597-9FF9-70F9-E5F5B902C7A5}"/>
                </a:ext>
              </a:extLst>
            </p:cNvPr>
            <p:cNvSpPr/>
            <p:nvPr/>
          </p:nvSpPr>
          <p:spPr>
            <a:xfrm>
              <a:off x="1811237" y="3609379"/>
              <a:ext cx="471583" cy="516404"/>
            </a:xfrm>
            <a:custGeom>
              <a:avLst/>
              <a:gdLst>
                <a:gd name="connsiteX0" fmla="*/ 453572 w 471583"/>
                <a:gd name="connsiteY0" fmla="*/ 0 h 516404"/>
                <a:gd name="connsiteX1" fmla="*/ 0 w 471583"/>
                <a:gd name="connsiteY1" fmla="*/ 498955 h 516404"/>
                <a:gd name="connsiteX2" fmla="*/ 8187 w 471583"/>
                <a:gd name="connsiteY2" fmla="*/ 516404 h 516404"/>
                <a:gd name="connsiteX3" fmla="*/ 471584 w 471583"/>
                <a:gd name="connsiteY3" fmla="*/ 5998 h 516404"/>
                <a:gd name="connsiteX4" fmla="*/ 453572 w 471583"/>
                <a:gd name="connsiteY4" fmla="*/ 0 h 51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6404">
                  <a:moveTo>
                    <a:pt x="453572" y="0"/>
                  </a:moveTo>
                  <a:lnTo>
                    <a:pt x="0" y="498955"/>
                  </a:lnTo>
                  <a:cubicBezTo>
                    <a:pt x="2183" y="504953"/>
                    <a:pt x="5458" y="510951"/>
                    <a:pt x="8187" y="516404"/>
                  </a:cubicBezTo>
                  <a:lnTo>
                    <a:pt x="471584" y="5998"/>
                  </a:lnTo>
                  <a:cubicBezTo>
                    <a:pt x="465580" y="3817"/>
                    <a:pt x="459576" y="1636"/>
                    <a:pt x="45357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9AB44A6-7DE3-907F-FCE5-21193ED3597E}"/>
                </a:ext>
              </a:extLst>
            </p:cNvPr>
            <p:cNvSpPr/>
            <p:nvPr/>
          </p:nvSpPr>
          <p:spPr>
            <a:xfrm>
              <a:off x="1826520" y="3620285"/>
              <a:ext cx="488504" cy="535490"/>
            </a:xfrm>
            <a:custGeom>
              <a:avLst/>
              <a:gdLst>
                <a:gd name="connsiteX0" fmla="*/ 472130 w 488504"/>
                <a:gd name="connsiteY0" fmla="*/ 0 h 535490"/>
                <a:gd name="connsiteX1" fmla="*/ 0 w 488504"/>
                <a:gd name="connsiteY1" fmla="*/ 519131 h 535490"/>
                <a:gd name="connsiteX2" fmla="*/ 9279 w 488504"/>
                <a:gd name="connsiteY2" fmla="*/ 535490 h 535490"/>
                <a:gd name="connsiteX3" fmla="*/ 488504 w 488504"/>
                <a:gd name="connsiteY3" fmla="*/ 7634 h 535490"/>
                <a:gd name="connsiteX4" fmla="*/ 472130 w 488504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504" h="535490">
                  <a:moveTo>
                    <a:pt x="472130" y="0"/>
                  </a:moveTo>
                  <a:lnTo>
                    <a:pt x="0" y="519131"/>
                  </a:lnTo>
                  <a:cubicBezTo>
                    <a:pt x="2729" y="524584"/>
                    <a:pt x="6004" y="530037"/>
                    <a:pt x="9279" y="535490"/>
                  </a:cubicBezTo>
                  <a:lnTo>
                    <a:pt x="488504" y="7634"/>
                  </a:lnTo>
                  <a:cubicBezTo>
                    <a:pt x="483592" y="4908"/>
                    <a:pt x="477588" y="2727"/>
                    <a:pt x="47213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96186ED-931D-F84B-432B-6B11760D2173}"/>
                </a:ext>
              </a:extLst>
            </p:cNvPr>
            <p:cNvSpPr/>
            <p:nvPr/>
          </p:nvSpPr>
          <p:spPr>
            <a:xfrm>
              <a:off x="1843440" y="3635554"/>
              <a:ext cx="501603" cy="546396"/>
            </a:xfrm>
            <a:custGeom>
              <a:avLst/>
              <a:gdLst>
                <a:gd name="connsiteX0" fmla="*/ 485775 w 501603"/>
                <a:gd name="connsiteY0" fmla="*/ 0 h 546396"/>
                <a:gd name="connsiteX1" fmla="*/ 0 w 501603"/>
                <a:gd name="connsiteY1" fmla="*/ 531673 h 546396"/>
                <a:gd name="connsiteX2" fmla="*/ 10370 w 501603"/>
                <a:gd name="connsiteY2" fmla="*/ 546397 h 546396"/>
                <a:gd name="connsiteX3" fmla="*/ 501604 w 501603"/>
                <a:gd name="connsiteY3" fmla="*/ 8725 h 546396"/>
                <a:gd name="connsiteX4" fmla="*/ 485775 w 501603"/>
                <a:gd name="connsiteY4" fmla="*/ 0 h 54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603" h="546396">
                  <a:moveTo>
                    <a:pt x="485775" y="0"/>
                  </a:moveTo>
                  <a:lnTo>
                    <a:pt x="0" y="531673"/>
                  </a:lnTo>
                  <a:cubicBezTo>
                    <a:pt x="3275" y="536581"/>
                    <a:pt x="7096" y="542034"/>
                    <a:pt x="10370" y="546397"/>
                  </a:cubicBezTo>
                  <a:lnTo>
                    <a:pt x="501604" y="8725"/>
                  </a:lnTo>
                  <a:cubicBezTo>
                    <a:pt x="496146" y="5998"/>
                    <a:pt x="491233" y="2727"/>
                    <a:pt x="485775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448A0A11-D2DE-6D75-D8C7-8906B975A201}"/>
                </a:ext>
              </a:extLst>
            </p:cNvPr>
            <p:cNvSpPr/>
            <p:nvPr/>
          </p:nvSpPr>
          <p:spPr>
            <a:xfrm>
              <a:off x="1864727" y="3652458"/>
              <a:ext cx="507607" cy="556211"/>
            </a:xfrm>
            <a:custGeom>
              <a:avLst/>
              <a:gdLst>
                <a:gd name="connsiteX0" fmla="*/ 492871 w 507607"/>
                <a:gd name="connsiteY0" fmla="*/ 0 h 556211"/>
                <a:gd name="connsiteX1" fmla="*/ 0 w 507607"/>
                <a:gd name="connsiteY1" fmla="*/ 542579 h 556211"/>
                <a:gd name="connsiteX2" fmla="*/ 11462 w 507607"/>
                <a:gd name="connsiteY2" fmla="*/ 556212 h 556211"/>
                <a:gd name="connsiteX3" fmla="*/ 507608 w 507607"/>
                <a:gd name="connsiteY3" fmla="*/ 9815 h 556211"/>
                <a:gd name="connsiteX4" fmla="*/ 492871 w 507607"/>
                <a:gd name="connsiteY4" fmla="*/ 0 h 55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211">
                  <a:moveTo>
                    <a:pt x="492871" y="0"/>
                  </a:moveTo>
                  <a:lnTo>
                    <a:pt x="0" y="542579"/>
                  </a:lnTo>
                  <a:cubicBezTo>
                    <a:pt x="3821" y="546942"/>
                    <a:pt x="7641" y="551850"/>
                    <a:pt x="11462" y="556212"/>
                  </a:cubicBezTo>
                  <a:lnTo>
                    <a:pt x="507608" y="9815"/>
                  </a:lnTo>
                  <a:cubicBezTo>
                    <a:pt x="502695" y="6544"/>
                    <a:pt x="497783" y="3272"/>
                    <a:pt x="49287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2AA09D58-40B2-A437-0E51-7D9FC30D271A}"/>
                </a:ext>
              </a:extLst>
            </p:cNvPr>
            <p:cNvSpPr/>
            <p:nvPr/>
          </p:nvSpPr>
          <p:spPr>
            <a:xfrm>
              <a:off x="1885468" y="3671544"/>
              <a:ext cx="511428" cy="560029"/>
            </a:xfrm>
            <a:custGeom>
              <a:avLst/>
              <a:gdLst>
                <a:gd name="connsiteX0" fmla="*/ 497237 w 511428"/>
                <a:gd name="connsiteY0" fmla="*/ 0 h 560029"/>
                <a:gd name="connsiteX1" fmla="*/ 0 w 511428"/>
                <a:gd name="connsiteY1" fmla="*/ 547487 h 560029"/>
                <a:gd name="connsiteX2" fmla="*/ 12554 w 511428"/>
                <a:gd name="connsiteY2" fmla="*/ 560029 h 560029"/>
                <a:gd name="connsiteX3" fmla="*/ 511428 w 511428"/>
                <a:gd name="connsiteY3" fmla="*/ 11452 h 560029"/>
                <a:gd name="connsiteX4" fmla="*/ 497237 w 511428"/>
                <a:gd name="connsiteY4" fmla="*/ 0 h 56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428" h="560029">
                  <a:moveTo>
                    <a:pt x="497237" y="0"/>
                  </a:moveTo>
                  <a:lnTo>
                    <a:pt x="0" y="547487"/>
                  </a:lnTo>
                  <a:cubicBezTo>
                    <a:pt x="3821" y="551304"/>
                    <a:pt x="8187" y="556212"/>
                    <a:pt x="12554" y="560029"/>
                  </a:cubicBezTo>
                  <a:lnTo>
                    <a:pt x="511428" y="11452"/>
                  </a:lnTo>
                  <a:cubicBezTo>
                    <a:pt x="506516" y="7089"/>
                    <a:pt x="502149" y="3817"/>
                    <a:pt x="497237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3614A77D-E89D-68E1-FE5F-A93F65A1394B}"/>
                </a:ext>
              </a:extLst>
            </p:cNvPr>
            <p:cNvSpPr/>
            <p:nvPr/>
          </p:nvSpPr>
          <p:spPr>
            <a:xfrm>
              <a:off x="1907846" y="3692265"/>
              <a:ext cx="510882" cy="562210"/>
            </a:xfrm>
            <a:custGeom>
              <a:avLst/>
              <a:gdLst>
                <a:gd name="connsiteX0" fmla="*/ 499420 w 510882"/>
                <a:gd name="connsiteY0" fmla="*/ 0 h 562210"/>
                <a:gd name="connsiteX1" fmla="*/ 0 w 510882"/>
                <a:gd name="connsiteY1" fmla="*/ 550759 h 562210"/>
                <a:gd name="connsiteX2" fmla="*/ 13100 w 510882"/>
                <a:gd name="connsiteY2" fmla="*/ 562211 h 562210"/>
                <a:gd name="connsiteX3" fmla="*/ 510883 w 510882"/>
                <a:gd name="connsiteY3" fmla="*/ 13087 h 562210"/>
                <a:gd name="connsiteX4" fmla="*/ 499420 w 510882"/>
                <a:gd name="connsiteY4" fmla="*/ 0 h 56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882" h="562210">
                  <a:moveTo>
                    <a:pt x="499420" y="0"/>
                  </a:moveTo>
                  <a:lnTo>
                    <a:pt x="0" y="550759"/>
                  </a:lnTo>
                  <a:cubicBezTo>
                    <a:pt x="4367" y="554576"/>
                    <a:pt x="8733" y="558393"/>
                    <a:pt x="13100" y="562211"/>
                  </a:cubicBezTo>
                  <a:lnTo>
                    <a:pt x="510883" y="13087"/>
                  </a:lnTo>
                  <a:cubicBezTo>
                    <a:pt x="508153" y="8180"/>
                    <a:pt x="503241" y="4363"/>
                    <a:pt x="49942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24927AC-06B7-8718-E3C0-A7D7721A8F83}"/>
                </a:ext>
              </a:extLst>
            </p:cNvPr>
            <p:cNvSpPr/>
            <p:nvPr/>
          </p:nvSpPr>
          <p:spPr>
            <a:xfrm>
              <a:off x="1934591" y="3716804"/>
              <a:ext cx="507607" cy="556757"/>
            </a:xfrm>
            <a:custGeom>
              <a:avLst/>
              <a:gdLst>
                <a:gd name="connsiteX0" fmla="*/ 495600 w 507607"/>
                <a:gd name="connsiteY0" fmla="*/ 0 h 556757"/>
                <a:gd name="connsiteX1" fmla="*/ 0 w 507607"/>
                <a:gd name="connsiteY1" fmla="*/ 546397 h 556757"/>
                <a:gd name="connsiteX2" fmla="*/ 14737 w 507607"/>
                <a:gd name="connsiteY2" fmla="*/ 556758 h 556757"/>
                <a:gd name="connsiteX3" fmla="*/ 507608 w 507607"/>
                <a:gd name="connsiteY3" fmla="*/ 13633 h 556757"/>
                <a:gd name="connsiteX4" fmla="*/ 495600 w 507607"/>
                <a:gd name="connsiteY4" fmla="*/ 0 h 55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757">
                  <a:moveTo>
                    <a:pt x="495600" y="0"/>
                  </a:moveTo>
                  <a:lnTo>
                    <a:pt x="0" y="546397"/>
                  </a:lnTo>
                  <a:cubicBezTo>
                    <a:pt x="4912" y="550214"/>
                    <a:pt x="9825" y="553485"/>
                    <a:pt x="14737" y="556758"/>
                  </a:cubicBezTo>
                  <a:lnTo>
                    <a:pt x="507608" y="13633"/>
                  </a:lnTo>
                  <a:cubicBezTo>
                    <a:pt x="503787" y="9270"/>
                    <a:pt x="499966" y="4363"/>
                    <a:pt x="49560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ED3FFBC0-C862-207C-0EFA-FE2E9894BE8B}"/>
                </a:ext>
              </a:extLst>
            </p:cNvPr>
            <p:cNvSpPr/>
            <p:nvPr/>
          </p:nvSpPr>
          <p:spPr>
            <a:xfrm>
              <a:off x="1960790" y="3741343"/>
              <a:ext cx="499966" cy="548577"/>
            </a:xfrm>
            <a:custGeom>
              <a:avLst/>
              <a:gdLst>
                <a:gd name="connsiteX0" fmla="*/ 489596 w 499966"/>
                <a:gd name="connsiteY0" fmla="*/ 0 h 548577"/>
                <a:gd name="connsiteX1" fmla="*/ 0 w 499966"/>
                <a:gd name="connsiteY1" fmla="*/ 539853 h 548577"/>
                <a:gd name="connsiteX2" fmla="*/ 15829 w 499966"/>
                <a:gd name="connsiteY2" fmla="*/ 548578 h 548577"/>
                <a:gd name="connsiteX3" fmla="*/ 499966 w 499966"/>
                <a:gd name="connsiteY3" fmla="*/ 14723 h 548577"/>
                <a:gd name="connsiteX4" fmla="*/ 489596 w 499966"/>
                <a:gd name="connsiteY4" fmla="*/ 0 h 5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966" h="548577">
                  <a:moveTo>
                    <a:pt x="489596" y="0"/>
                  </a:moveTo>
                  <a:lnTo>
                    <a:pt x="0" y="539853"/>
                  </a:lnTo>
                  <a:cubicBezTo>
                    <a:pt x="5458" y="543125"/>
                    <a:pt x="10370" y="545851"/>
                    <a:pt x="15829" y="548578"/>
                  </a:cubicBezTo>
                  <a:lnTo>
                    <a:pt x="499966" y="14723"/>
                  </a:lnTo>
                  <a:cubicBezTo>
                    <a:pt x="496691" y="9816"/>
                    <a:pt x="493416" y="4908"/>
                    <a:pt x="48959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1ACEF00-B2FD-828C-6987-BCC3C96D7947}"/>
                </a:ext>
              </a:extLst>
            </p:cNvPr>
            <p:cNvSpPr/>
            <p:nvPr/>
          </p:nvSpPr>
          <p:spPr>
            <a:xfrm>
              <a:off x="1989172" y="3768063"/>
              <a:ext cx="490687" cy="535490"/>
            </a:xfrm>
            <a:custGeom>
              <a:avLst/>
              <a:gdLst>
                <a:gd name="connsiteX0" fmla="*/ 481409 w 490687"/>
                <a:gd name="connsiteY0" fmla="*/ 0 h 535490"/>
                <a:gd name="connsiteX1" fmla="*/ 0 w 490687"/>
                <a:gd name="connsiteY1" fmla="*/ 527856 h 535490"/>
                <a:gd name="connsiteX2" fmla="*/ 16920 w 490687"/>
                <a:gd name="connsiteY2" fmla="*/ 535490 h 535490"/>
                <a:gd name="connsiteX3" fmla="*/ 490687 w 490687"/>
                <a:gd name="connsiteY3" fmla="*/ 16359 h 535490"/>
                <a:gd name="connsiteX4" fmla="*/ 481409 w 490687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687" h="535490">
                  <a:moveTo>
                    <a:pt x="481409" y="0"/>
                  </a:moveTo>
                  <a:lnTo>
                    <a:pt x="0" y="527856"/>
                  </a:lnTo>
                  <a:cubicBezTo>
                    <a:pt x="5458" y="530583"/>
                    <a:pt x="10916" y="533309"/>
                    <a:pt x="16920" y="535490"/>
                  </a:cubicBezTo>
                  <a:lnTo>
                    <a:pt x="490687" y="16359"/>
                  </a:lnTo>
                  <a:cubicBezTo>
                    <a:pt x="487412" y="10361"/>
                    <a:pt x="484683" y="5453"/>
                    <a:pt x="48140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A2F34E6C-2903-CE1E-E16E-928550717418}"/>
                </a:ext>
              </a:extLst>
            </p:cNvPr>
            <p:cNvSpPr/>
            <p:nvPr/>
          </p:nvSpPr>
          <p:spPr>
            <a:xfrm>
              <a:off x="2021375" y="3798600"/>
              <a:ext cx="471583" cy="518586"/>
            </a:xfrm>
            <a:custGeom>
              <a:avLst/>
              <a:gdLst>
                <a:gd name="connsiteX0" fmla="*/ 463942 w 471583"/>
                <a:gd name="connsiteY0" fmla="*/ 0 h 518586"/>
                <a:gd name="connsiteX1" fmla="*/ 0 w 471583"/>
                <a:gd name="connsiteY1" fmla="*/ 512042 h 518586"/>
                <a:gd name="connsiteX2" fmla="*/ 18012 w 471583"/>
                <a:gd name="connsiteY2" fmla="*/ 518586 h 518586"/>
                <a:gd name="connsiteX3" fmla="*/ 471584 w 471583"/>
                <a:gd name="connsiteY3" fmla="*/ 17450 h 518586"/>
                <a:gd name="connsiteX4" fmla="*/ 463942 w 471583"/>
                <a:gd name="connsiteY4" fmla="*/ 0 h 5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8586">
                  <a:moveTo>
                    <a:pt x="463942" y="0"/>
                  </a:moveTo>
                  <a:lnTo>
                    <a:pt x="0" y="512042"/>
                  </a:lnTo>
                  <a:cubicBezTo>
                    <a:pt x="6004" y="514224"/>
                    <a:pt x="12008" y="516405"/>
                    <a:pt x="18012" y="518586"/>
                  </a:cubicBezTo>
                  <a:lnTo>
                    <a:pt x="471584" y="17450"/>
                  </a:lnTo>
                  <a:cubicBezTo>
                    <a:pt x="469401" y="10906"/>
                    <a:pt x="467217" y="5453"/>
                    <a:pt x="46394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F0858D7-7446-0156-1169-FEFED8E9A4C1}"/>
                </a:ext>
              </a:extLst>
            </p:cNvPr>
            <p:cNvSpPr/>
            <p:nvPr/>
          </p:nvSpPr>
          <p:spPr>
            <a:xfrm>
              <a:off x="2055762" y="3830773"/>
              <a:ext cx="450842" cy="495683"/>
            </a:xfrm>
            <a:custGeom>
              <a:avLst/>
              <a:gdLst>
                <a:gd name="connsiteX0" fmla="*/ 444293 w 450842"/>
                <a:gd name="connsiteY0" fmla="*/ 0 h 495683"/>
                <a:gd name="connsiteX1" fmla="*/ 0 w 450842"/>
                <a:gd name="connsiteY1" fmla="*/ 490775 h 495683"/>
                <a:gd name="connsiteX2" fmla="*/ 19649 w 450842"/>
                <a:gd name="connsiteY2" fmla="*/ 495683 h 495683"/>
                <a:gd name="connsiteX3" fmla="*/ 450843 w 450842"/>
                <a:gd name="connsiteY3" fmla="*/ 19631 h 495683"/>
                <a:gd name="connsiteX4" fmla="*/ 444293 w 450842"/>
                <a:gd name="connsiteY4" fmla="*/ 0 h 49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42" h="495683">
                  <a:moveTo>
                    <a:pt x="444293" y="0"/>
                  </a:moveTo>
                  <a:lnTo>
                    <a:pt x="0" y="490775"/>
                  </a:lnTo>
                  <a:cubicBezTo>
                    <a:pt x="6550" y="492411"/>
                    <a:pt x="13100" y="494047"/>
                    <a:pt x="19649" y="495683"/>
                  </a:cubicBezTo>
                  <a:lnTo>
                    <a:pt x="450843" y="19631"/>
                  </a:lnTo>
                  <a:cubicBezTo>
                    <a:pt x="449205" y="12542"/>
                    <a:pt x="446476" y="5998"/>
                    <a:pt x="444293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A0C6623-08BD-2629-0917-729AA4C9A21E}"/>
                </a:ext>
              </a:extLst>
            </p:cNvPr>
            <p:cNvSpPr/>
            <p:nvPr/>
          </p:nvSpPr>
          <p:spPr>
            <a:xfrm>
              <a:off x="2091785" y="3866218"/>
              <a:ext cx="424643" cy="465145"/>
            </a:xfrm>
            <a:custGeom>
              <a:avLst/>
              <a:gdLst>
                <a:gd name="connsiteX0" fmla="*/ 419731 w 424643"/>
                <a:gd name="connsiteY0" fmla="*/ 0 h 465145"/>
                <a:gd name="connsiteX1" fmla="*/ 0 w 424643"/>
                <a:gd name="connsiteY1" fmla="*/ 462419 h 465145"/>
                <a:gd name="connsiteX2" fmla="*/ 21287 w 424643"/>
                <a:gd name="connsiteY2" fmla="*/ 465146 h 465145"/>
                <a:gd name="connsiteX3" fmla="*/ 424644 w 424643"/>
                <a:gd name="connsiteY3" fmla="*/ 20176 h 465145"/>
                <a:gd name="connsiteX4" fmla="*/ 419731 w 424643"/>
                <a:gd name="connsiteY4" fmla="*/ 0 h 4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43" h="465145">
                  <a:moveTo>
                    <a:pt x="419731" y="0"/>
                  </a:moveTo>
                  <a:lnTo>
                    <a:pt x="0" y="462419"/>
                  </a:lnTo>
                  <a:cubicBezTo>
                    <a:pt x="7096" y="463510"/>
                    <a:pt x="14191" y="464601"/>
                    <a:pt x="21287" y="465146"/>
                  </a:cubicBezTo>
                  <a:lnTo>
                    <a:pt x="424644" y="20176"/>
                  </a:lnTo>
                  <a:cubicBezTo>
                    <a:pt x="423006" y="14178"/>
                    <a:pt x="421369" y="7089"/>
                    <a:pt x="41973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C1B2B4CE-9520-CD2F-BD6B-F9F6D809E2ED}"/>
                </a:ext>
              </a:extLst>
            </p:cNvPr>
            <p:cNvSpPr/>
            <p:nvPr/>
          </p:nvSpPr>
          <p:spPr>
            <a:xfrm>
              <a:off x="2131630" y="3906025"/>
              <a:ext cx="390257" cy="427519"/>
            </a:xfrm>
            <a:custGeom>
              <a:avLst/>
              <a:gdLst>
                <a:gd name="connsiteX0" fmla="*/ 387528 w 390257"/>
                <a:gd name="connsiteY0" fmla="*/ 0 h 427519"/>
                <a:gd name="connsiteX1" fmla="*/ 0 w 390257"/>
                <a:gd name="connsiteY1" fmla="*/ 426974 h 427519"/>
                <a:gd name="connsiteX2" fmla="*/ 21287 w 390257"/>
                <a:gd name="connsiteY2" fmla="*/ 427520 h 427519"/>
                <a:gd name="connsiteX3" fmla="*/ 22924 w 390257"/>
                <a:gd name="connsiteY3" fmla="*/ 427520 h 427519"/>
                <a:gd name="connsiteX4" fmla="*/ 390257 w 390257"/>
                <a:gd name="connsiteY4" fmla="*/ 23448 h 427519"/>
                <a:gd name="connsiteX5" fmla="*/ 387528 w 390257"/>
                <a:gd name="connsiteY5" fmla="*/ 0 h 42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7519">
                  <a:moveTo>
                    <a:pt x="387528" y="0"/>
                  </a:moveTo>
                  <a:lnTo>
                    <a:pt x="0" y="426974"/>
                  </a:lnTo>
                  <a:cubicBezTo>
                    <a:pt x="7096" y="427520"/>
                    <a:pt x="14191" y="427520"/>
                    <a:pt x="21287" y="427520"/>
                  </a:cubicBezTo>
                  <a:cubicBezTo>
                    <a:pt x="21833" y="427520"/>
                    <a:pt x="22378" y="427520"/>
                    <a:pt x="22924" y="427520"/>
                  </a:cubicBezTo>
                  <a:lnTo>
                    <a:pt x="390257" y="23448"/>
                  </a:lnTo>
                  <a:cubicBezTo>
                    <a:pt x="389712" y="15268"/>
                    <a:pt x="388620" y="7634"/>
                    <a:pt x="38752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88BE2D71-F373-B16A-4DFD-E929FF5B4594}"/>
                </a:ext>
              </a:extLst>
            </p:cNvPr>
            <p:cNvSpPr/>
            <p:nvPr/>
          </p:nvSpPr>
          <p:spPr>
            <a:xfrm>
              <a:off x="2174749" y="3949650"/>
              <a:ext cx="350413" cy="383895"/>
            </a:xfrm>
            <a:custGeom>
              <a:avLst/>
              <a:gdLst>
                <a:gd name="connsiteX0" fmla="*/ 350413 w 350413"/>
                <a:gd name="connsiteY0" fmla="*/ 13633 h 383895"/>
                <a:gd name="connsiteX1" fmla="*/ 349867 w 350413"/>
                <a:gd name="connsiteY1" fmla="*/ 0 h 383895"/>
                <a:gd name="connsiteX2" fmla="*/ 0 w 350413"/>
                <a:gd name="connsiteY2" fmla="*/ 383895 h 383895"/>
                <a:gd name="connsiteX3" fmla="*/ 26199 w 350413"/>
                <a:gd name="connsiteY3" fmla="*/ 381714 h 383895"/>
                <a:gd name="connsiteX4" fmla="*/ 349867 w 350413"/>
                <a:gd name="connsiteY4" fmla="*/ 26175 h 383895"/>
                <a:gd name="connsiteX5" fmla="*/ 350413 w 350413"/>
                <a:gd name="connsiteY5" fmla="*/ 13633 h 38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413" h="383895">
                  <a:moveTo>
                    <a:pt x="350413" y="13633"/>
                  </a:moveTo>
                  <a:cubicBezTo>
                    <a:pt x="350413" y="9270"/>
                    <a:pt x="350413" y="4908"/>
                    <a:pt x="349867" y="0"/>
                  </a:cubicBezTo>
                  <a:lnTo>
                    <a:pt x="0" y="383895"/>
                  </a:lnTo>
                  <a:cubicBezTo>
                    <a:pt x="8733" y="383350"/>
                    <a:pt x="17466" y="382805"/>
                    <a:pt x="26199" y="381714"/>
                  </a:cubicBezTo>
                  <a:lnTo>
                    <a:pt x="349867" y="26175"/>
                  </a:lnTo>
                  <a:cubicBezTo>
                    <a:pt x="350413" y="22358"/>
                    <a:pt x="350413" y="17995"/>
                    <a:pt x="350413" y="13633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C208CE9D-A25C-1F2C-CE50-FB0D7F78C7C7}"/>
                </a:ext>
              </a:extLst>
            </p:cNvPr>
            <p:cNvSpPr/>
            <p:nvPr/>
          </p:nvSpPr>
          <p:spPr>
            <a:xfrm>
              <a:off x="2224418" y="3998727"/>
              <a:ext cx="297468" cy="327183"/>
            </a:xfrm>
            <a:custGeom>
              <a:avLst/>
              <a:gdLst>
                <a:gd name="connsiteX0" fmla="*/ 297469 w 297468"/>
                <a:gd name="connsiteY0" fmla="*/ 0 h 327183"/>
                <a:gd name="connsiteX1" fmla="*/ 0 w 297468"/>
                <a:gd name="connsiteY1" fmla="*/ 327184 h 327183"/>
                <a:gd name="connsiteX2" fmla="*/ 30566 w 297468"/>
                <a:gd name="connsiteY2" fmla="*/ 320095 h 327183"/>
                <a:gd name="connsiteX3" fmla="*/ 293102 w 297468"/>
                <a:gd name="connsiteY3" fmla="*/ 31083 h 327183"/>
                <a:gd name="connsiteX4" fmla="*/ 297469 w 297468"/>
                <a:gd name="connsiteY4" fmla="*/ 0 h 32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68" h="327183">
                  <a:moveTo>
                    <a:pt x="297469" y="0"/>
                  </a:moveTo>
                  <a:lnTo>
                    <a:pt x="0" y="327184"/>
                  </a:lnTo>
                  <a:cubicBezTo>
                    <a:pt x="10370" y="325003"/>
                    <a:pt x="20741" y="322821"/>
                    <a:pt x="30566" y="320095"/>
                  </a:cubicBezTo>
                  <a:lnTo>
                    <a:pt x="293102" y="31083"/>
                  </a:lnTo>
                  <a:cubicBezTo>
                    <a:pt x="294740" y="21267"/>
                    <a:pt x="296377" y="10906"/>
                    <a:pt x="29746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4C873C87-6A06-9B00-D375-A0C955652D22}"/>
                </a:ext>
              </a:extLst>
            </p:cNvPr>
            <p:cNvSpPr/>
            <p:nvPr/>
          </p:nvSpPr>
          <p:spPr>
            <a:xfrm>
              <a:off x="2285004" y="4059257"/>
              <a:ext cx="227058" cy="249750"/>
            </a:xfrm>
            <a:custGeom>
              <a:avLst/>
              <a:gdLst>
                <a:gd name="connsiteX0" fmla="*/ 227059 w 227058"/>
                <a:gd name="connsiteY0" fmla="*/ 0 h 249750"/>
                <a:gd name="connsiteX1" fmla="*/ 0 w 227058"/>
                <a:gd name="connsiteY1" fmla="*/ 249750 h 249750"/>
                <a:gd name="connsiteX2" fmla="*/ 39844 w 227058"/>
                <a:gd name="connsiteY2" fmla="*/ 231755 h 249750"/>
                <a:gd name="connsiteX3" fmla="*/ 213413 w 227058"/>
                <a:gd name="connsiteY3" fmla="*/ 40898 h 249750"/>
                <a:gd name="connsiteX4" fmla="*/ 227059 w 227058"/>
                <a:gd name="connsiteY4" fmla="*/ 0 h 24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58" h="249750">
                  <a:moveTo>
                    <a:pt x="227059" y="0"/>
                  </a:moveTo>
                  <a:lnTo>
                    <a:pt x="0" y="249750"/>
                  </a:lnTo>
                  <a:cubicBezTo>
                    <a:pt x="13645" y="244297"/>
                    <a:pt x="27291" y="238298"/>
                    <a:pt x="39844" y="231755"/>
                  </a:cubicBezTo>
                  <a:lnTo>
                    <a:pt x="213413" y="40898"/>
                  </a:lnTo>
                  <a:cubicBezTo>
                    <a:pt x="218872" y="27810"/>
                    <a:pt x="223784" y="14178"/>
                    <a:pt x="22705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454348F-2566-7106-5D54-F30FF9EA1E89}"/>
                </a:ext>
              </a:extLst>
            </p:cNvPr>
            <p:cNvSpPr/>
            <p:nvPr/>
          </p:nvSpPr>
          <p:spPr>
            <a:xfrm>
              <a:off x="2368513" y="4148141"/>
              <a:ext cx="105888" cy="115604"/>
            </a:xfrm>
            <a:custGeom>
              <a:avLst/>
              <a:gdLst>
                <a:gd name="connsiteX0" fmla="*/ 105888 w 105888"/>
                <a:gd name="connsiteY0" fmla="*/ 0 h 115604"/>
                <a:gd name="connsiteX1" fmla="*/ 0 w 105888"/>
                <a:gd name="connsiteY1" fmla="*/ 115605 h 115604"/>
                <a:gd name="connsiteX2" fmla="*/ 105888 w 105888"/>
                <a:gd name="connsiteY2" fmla="*/ 0 h 11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888" h="115604">
                  <a:moveTo>
                    <a:pt x="105888" y="0"/>
                  </a:moveTo>
                  <a:lnTo>
                    <a:pt x="0" y="115605"/>
                  </a:lnTo>
                  <a:cubicBezTo>
                    <a:pt x="43119" y="85068"/>
                    <a:pt x="79689" y="45805"/>
                    <a:pt x="10588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777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C9A6C-4899-F9F2-AAD2-248F67C1D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E6C67F-9F3F-1D92-CBB1-AF01B89B323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GB" dirty="0"/>
              <a:t>Based on findings from in-depth national reports and an international workshop with media professionals and stakeholders in Greece, Cyprus, France and Italy.</a:t>
            </a:r>
          </a:p>
          <a:p>
            <a:endParaRPr lang="en-GB" dirty="0"/>
          </a:p>
          <a:p>
            <a:r>
              <a:rPr lang="en-GB" b="1" dirty="0"/>
              <a:t>3. France</a:t>
            </a:r>
          </a:p>
          <a:p>
            <a:r>
              <a:rPr lang="en-GB" dirty="0"/>
              <a:t>Although adaptations on the law protecting freedom of expression addressed hate speech, the challenge remains regarding actually sanctioning offenders.</a:t>
            </a:r>
          </a:p>
          <a:p>
            <a:endParaRPr lang="en-GB" dirty="0"/>
          </a:p>
          <a:p>
            <a:r>
              <a:rPr lang="en-GB" b="1" dirty="0"/>
              <a:t>4. Cyprus</a:t>
            </a:r>
          </a:p>
          <a:p>
            <a:r>
              <a:rPr lang="en-GB" dirty="0"/>
              <a:t>Fragmentation of laws addressing hate speech and vague definitions: current legal framework does not adequately address sexism, misogyny, or transphobia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b="1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0BD93-B484-9AD4-D9E5-2A57D43214AE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0" y="173680"/>
            <a:ext cx="9717619" cy="1981305"/>
          </a:xfrm>
        </p:spPr>
        <p:txBody>
          <a:bodyPr/>
          <a:lstStyle/>
          <a:p>
            <a:r>
              <a:rPr lang="en-GB" dirty="0"/>
              <a:t>“Online hate speech on the grounds of gender/gender identity: </a:t>
            </a:r>
          </a:p>
          <a:p>
            <a:r>
              <a:rPr lang="en-GB" dirty="0"/>
              <a:t>legal framework analysis and mapping of existing response practices”</a:t>
            </a:r>
            <a:endParaRPr lang="en-US" dirty="0"/>
          </a:p>
        </p:txBody>
      </p:sp>
      <p:grpSp>
        <p:nvGrpSpPr>
          <p:cNvPr id="40" name="Graphic 4">
            <a:extLst>
              <a:ext uri="{FF2B5EF4-FFF2-40B4-BE49-F238E27FC236}">
                <a16:creationId xmlns:a16="http://schemas.microsoft.com/office/drawing/2014/main" id="{45432242-B6F7-F6A1-9F5B-7BC67B46A000}"/>
              </a:ext>
            </a:extLst>
          </p:cNvPr>
          <p:cNvGrpSpPr/>
          <p:nvPr/>
        </p:nvGrpSpPr>
        <p:grpSpPr>
          <a:xfrm>
            <a:off x="10042087" y="-1319576"/>
            <a:ext cx="2641612" cy="2639151"/>
            <a:chOff x="1782854" y="3591929"/>
            <a:chExt cx="742307" cy="741615"/>
          </a:xfrm>
          <a:solidFill>
            <a:srgbClr val="FFD168">
              <a:alpha val="62000"/>
            </a:srgbClr>
          </a:solidFill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64675E4-FA00-4802-36AF-CD281AB91967}"/>
                </a:ext>
              </a:extLst>
            </p:cNvPr>
            <p:cNvSpPr/>
            <p:nvPr/>
          </p:nvSpPr>
          <p:spPr>
            <a:xfrm>
              <a:off x="1834161" y="3663910"/>
              <a:ext cx="98246" cy="107970"/>
            </a:xfrm>
            <a:custGeom>
              <a:avLst/>
              <a:gdLst>
                <a:gd name="connsiteX0" fmla="*/ 0 w 98246"/>
                <a:gd name="connsiteY0" fmla="*/ 107970 h 107970"/>
                <a:gd name="connsiteX1" fmla="*/ 98247 w 98246"/>
                <a:gd name="connsiteY1" fmla="*/ 0 h 107970"/>
                <a:gd name="connsiteX2" fmla="*/ 0 w 98246"/>
                <a:gd name="connsiteY2" fmla="*/ 107970 h 10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46" h="107970">
                  <a:moveTo>
                    <a:pt x="0" y="107970"/>
                  </a:moveTo>
                  <a:lnTo>
                    <a:pt x="98247" y="0"/>
                  </a:lnTo>
                  <a:cubicBezTo>
                    <a:pt x="58948" y="29446"/>
                    <a:pt x="25107" y="65982"/>
                    <a:pt x="0" y="10797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BB65C23-D6EB-851D-C6C7-33C8B67E1B99}"/>
                </a:ext>
              </a:extLst>
            </p:cNvPr>
            <p:cNvSpPr/>
            <p:nvPr/>
          </p:nvSpPr>
          <p:spPr>
            <a:xfrm>
              <a:off x="1795954" y="3616468"/>
              <a:ext cx="223238" cy="245932"/>
            </a:xfrm>
            <a:custGeom>
              <a:avLst/>
              <a:gdLst>
                <a:gd name="connsiteX0" fmla="*/ 183394 w 223238"/>
                <a:gd name="connsiteY0" fmla="*/ 18540 h 245932"/>
                <a:gd name="connsiteX1" fmla="*/ 14737 w 223238"/>
                <a:gd name="connsiteY1" fmla="*/ 203944 h 245932"/>
                <a:gd name="connsiteX2" fmla="*/ 0 w 223238"/>
                <a:gd name="connsiteY2" fmla="*/ 245933 h 245932"/>
                <a:gd name="connsiteX3" fmla="*/ 223238 w 223238"/>
                <a:gd name="connsiteY3" fmla="*/ 0 h 245932"/>
                <a:gd name="connsiteX4" fmla="*/ 183394 w 223238"/>
                <a:gd name="connsiteY4" fmla="*/ 18540 h 24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38" h="245932">
                  <a:moveTo>
                    <a:pt x="183394" y="18540"/>
                  </a:moveTo>
                  <a:lnTo>
                    <a:pt x="14737" y="203944"/>
                  </a:lnTo>
                  <a:cubicBezTo>
                    <a:pt x="9279" y="217577"/>
                    <a:pt x="4367" y="231209"/>
                    <a:pt x="0" y="245933"/>
                  </a:cubicBezTo>
                  <a:lnTo>
                    <a:pt x="223238" y="0"/>
                  </a:lnTo>
                  <a:cubicBezTo>
                    <a:pt x="210139" y="5453"/>
                    <a:pt x="196493" y="11451"/>
                    <a:pt x="183394" y="1854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00C61C0-746F-FB11-D0B1-B41ED7AFF44B}"/>
                </a:ext>
              </a:extLst>
            </p:cNvPr>
            <p:cNvSpPr/>
            <p:nvPr/>
          </p:nvSpPr>
          <p:spPr>
            <a:xfrm>
              <a:off x="1782854" y="3599018"/>
              <a:ext cx="295285" cy="325547"/>
            </a:xfrm>
            <a:custGeom>
              <a:avLst/>
              <a:gdLst>
                <a:gd name="connsiteX0" fmla="*/ 265266 w 295285"/>
                <a:gd name="connsiteY0" fmla="*/ 8180 h 325547"/>
                <a:gd name="connsiteX1" fmla="*/ 4912 w 295285"/>
                <a:gd name="connsiteY1" fmla="*/ 294465 h 325547"/>
                <a:gd name="connsiteX2" fmla="*/ 0 w 295285"/>
                <a:gd name="connsiteY2" fmla="*/ 325548 h 325547"/>
                <a:gd name="connsiteX3" fmla="*/ 295286 w 295285"/>
                <a:gd name="connsiteY3" fmla="*/ 0 h 325547"/>
                <a:gd name="connsiteX4" fmla="*/ 265266 w 295285"/>
                <a:gd name="connsiteY4" fmla="*/ 8180 h 32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85" h="325547">
                  <a:moveTo>
                    <a:pt x="265266" y="8180"/>
                  </a:moveTo>
                  <a:lnTo>
                    <a:pt x="4912" y="294465"/>
                  </a:lnTo>
                  <a:cubicBezTo>
                    <a:pt x="2729" y="304826"/>
                    <a:pt x="1092" y="315187"/>
                    <a:pt x="0" y="325548"/>
                  </a:cubicBezTo>
                  <a:lnTo>
                    <a:pt x="295286" y="0"/>
                  </a:lnTo>
                  <a:cubicBezTo>
                    <a:pt x="285461" y="2727"/>
                    <a:pt x="275636" y="5453"/>
                    <a:pt x="265266" y="818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421B15D-89FE-34D8-2046-510A3E611768}"/>
                </a:ext>
              </a:extLst>
            </p:cNvPr>
            <p:cNvSpPr/>
            <p:nvPr/>
          </p:nvSpPr>
          <p:spPr>
            <a:xfrm>
              <a:off x="1782854" y="3592475"/>
              <a:ext cx="346592" cy="382259"/>
            </a:xfrm>
            <a:custGeom>
              <a:avLst/>
              <a:gdLst>
                <a:gd name="connsiteX0" fmla="*/ 320393 w 346592"/>
                <a:gd name="connsiteY0" fmla="*/ 2727 h 382259"/>
                <a:gd name="connsiteX1" fmla="*/ 546 w 346592"/>
                <a:gd name="connsiteY1" fmla="*/ 355540 h 382259"/>
                <a:gd name="connsiteX2" fmla="*/ 0 w 346592"/>
                <a:gd name="connsiteY2" fmla="*/ 370808 h 382259"/>
                <a:gd name="connsiteX3" fmla="*/ 546 w 346592"/>
                <a:gd name="connsiteY3" fmla="*/ 382260 h 382259"/>
                <a:gd name="connsiteX4" fmla="*/ 346592 w 346592"/>
                <a:gd name="connsiteY4" fmla="*/ 0 h 382259"/>
                <a:gd name="connsiteX5" fmla="*/ 320393 w 346592"/>
                <a:gd name="connsiteY5" fmla="*/ 2727 h 38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592" h="382259">
                  <a:moveTo>
                    <a:pt x="320393" y="2727"/>
                  </a:moveTo>
                  <a:lnTo>
                    <a:pt x="546" y="355540"/>
                  </a:lnTo>
                  <a:cubicBezTo>
                    <a:pt x="546" y="360447"/>
                    <a:pt x="0" y="365355"/>
                    <a:pt x="0" y="370808"/>
                  </a:cubicBezTo>
                  <a:cubicBezTo>
                    <a:pt x="0" y="374625"/>
                    <a:pt x="0" y="378442"/>
                    <a:pt x="546" y="382260"/>
                  </a:cubicBezTo>
                  <a:lnTo>
                    <a:pt x="346592" y="0"/>
                  </a:lnTo>
                  <a:cubicBezTo>
                    <a:pt x="337859" y="546"/>
                    <a:pt x="329126" y="1091"/>
                    <a:pt x="320393" y="2727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05A9B986-5F0D-D719-69CA-2A1DF32CC86D}"/>
                </a:ext>
              </a:extLst>
            </p:cNvPr>
            <p:cNvSpPr/>
            <p:nvPr/>
          </p:nvSpPr>
          <p:spPr>
            <a:xfrm>
              <a:off x="1782854" y="3591929"/>
              <a:ext cx="390257" cy="425883"/>
            </a:xfrm>
            <a:custGeom>
              <a:avLst/>
              <a:gdLst>
                <a:gd name="connsiteX0" fmla="*/ 370608 w 390257"/>
                <a:gd name="connsiteY0" fmla="*/ 0 h 425883"/>
                <a:gd name="connsiteX1" fmla="*/ 366787 w 390257"/>
                <a:gd name="connsiteY1" fmla="*/ 0 h 425883"/>
                <a:gd name="connsiteX2" fmla="*/ 0 w 390257"/>
                <a:gd name="connsiteY2" fmla="*/ 402436 h 425883"/>
                <a:gd name="connsiteX3" fmla="*/ 2729 w 390257"/>
                <a:gd name="connsiteY3" fmla="*/ 425884 h 425883"/>
                <a:gd name="connsiteX4" fmla="*/ 390257 w 390257"/>
                <a:gd name="connsiteY4" fmla="*/ 545 h 425883"/>
                <a:gd name="connsiteX5" fmla="*/ 370608 w 390257"/>
                <a:gd name="connsiteY5" fmla="*/ 0 h 4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5883">
                  <a:moveTo>
                    <a:pt x="370608" y="0"/>
                  </a:moveTo>
                  <a:cubicBezTo>
                    <a:pt x="369517" y="0"/>
                    <a:pt x="368425" y="0"/>
                    <a:pt x="366787" y="0"/>
                  </a:cubicBezTo>
                  <a:lnTo>
                    <a:pt x="0" y="402436"/>
                  </a:lnTo>
                  <a:cubicBezTo>
                    <a:pt x="546" y="410070"/>
                    <a:pt x="1637" y="418250"/>
                    <a:pt x="2729" y="425884"/>
                  </a:cubicBezTo>
                  <a:lnTo>
                    <a:pt x="390257" y="545"/>
                  </a:lnTo>
                  <a:cubicBezTo>
                    <a:pt x="383708" y="0"/>
                    <a:pt x="377158" y="0"/>
                    <a:pt x="37060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B828A5F3-FE76-D545-3C2F-14A6E58324FC}"/>
                </a:ext>
              </a:extLst>
            </p:cNvPr>
            <p:cNvSpPr/>
            <p:nvPr/>
          </p:nvSpPr>
          <p:spPr>
            <a:xfrm>
              <a:off x="1788858" y="3594110"/>
              <a:ext cx="424097" cy="463509"/>
            </a:xfrm>
            <a:custGeom>
              <a:avLst/>
              <a:gdLst>
                <a:gd name="connsiteX0" fmla="*/ 402811 w 424097"/>
                <a:gd name="connsiteY0" fmla="*/ 0 h 463509"/>
                <a:gd name="connsiteX1" fmla="*/ 0 w 424097"/>
                <a:gd name="connsiteY1" fmla="*/ 442243 h 463509"/>
                <a:gd name="connsiteX2" fmla="*/ 4912 w 424097"/>
                <a:gd name="connsiteY2" fmla="*/ 463510 h 463509"/>
                <a:gd name="connsiteX3" fmla="*/ 424098 w 424097"/>
                <a:gd name="connsiteY3" fmla="*/ 3272 h 463509"/>
                <a:gd name="connsiteX4" fmla="*/ 402811 w 424097"/>
                <a:gd name="connsiteY4" fmla="*/ 0 h 46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97" h="463509">
                  <a:moveTo>
                    <a:pt x="402811" y="0"/>
                  </a:moveTo>
                  <a:lnTo>
                    <a:pt x="0" y="442243"/>
                  </a:lnTo>
                  <a:cubicBezTo>
                    <a:pt x="1092" y="449332"/>
                    <a:pt x="3275" y="456421"/>
                    <a:pt x="4912" y="463510"/>
                  </a:cubicBezTo>
                  <a:lnTo>
                    <a:pt x="424098" y="3272"/>
                  </a:lnTo>
                  <a:cubicBezTo>
                    <a:pt x="417002" y="1636"/>
                    <a:pt x="409907" y="546"/>
                    <a:pt x="40281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306B4B0-3FB0-4171-D679-2BE43287F620}"/>
                </a:ext>
              </a:extLst>
            </p:cNvPr>
            <p:cNvSpPr/>
            <p:nvPr/>
          </p:nvSpPr>
          <p:spPr>
            <a:xfrm>
              <a:off x="1799775" y="3599563"/>
              <a:ext cx="448659" cy="494047"/>
            </a:xfrm>
            <a:custGeom>
              <a:avLst/>
              <a:gdLst>
                <a:gd name="connsiteX0" fmla="*/ 429556 w 448659"/>
                <a:gd name="connsiteY0" fmla="*/ 0 h 494047"/>
                <a:gd name="connsiteX1" fmla="*/ 0 w 448659"/>
                <a:gd name="connsiteY1" fmla="*/ 474962 h 494047"/>
                <a:gd name="connsiteX2" fmla="*/ 6550 w 448659"/>
                <a:gd name="connsiteY2" fmla="*/ 494047 h 494047"/>
                <a:gd name="connsiteX3" fmla="*/ 448660 w 448659"/>
                <a:gd name="connsiteY3" fmla="*/ 4908 h 494047"/>
                <a:gd name="connsiteX4" fmla="*/ 429556 w 448659"/>
                <a:gd name="connsiteY4" fmla="*/ 0 h 49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59" h="494047">
                  <a:moveTo>
                    <a:pt x="429556" y="0"/>
                  </a:moveTo>
                  <a:lnTo>
                    <a:pt x="0" y="474962"/>
                  </a:lnTo>
                  <a:cubicBezTo>
                    <a:pt x="2183" y="481505"/>
                    <a:pt x="3821" y="487504"/>
                    <a:pt x="6550" y="494047"/>
                  </a:cubicBezTo>
                  <a:lnTo>
                    <a:pt x="448660" y="4908"/>
                  </a:lnTo>
                  <a:cubicBezTo>
                    <a:pt x="442656" y="3272"/>
                    <a:pt x="436106" y="1636"/>
                    <a:pt x="42955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DD4D227-3EC3-AF70-5A41-39E0E7722B91}"/>
                </a:ext>
              </a:extLst>
            </p:cNvPr>
            <p:cNvSpPr/>
            <p:nvPr/>
          </p:nvSpPr>
          <p:spPr>
            <a:xfrm>
              <a:off x="1811237" y="3609379"/>
              <a:ext cx="471583" cy="516404"/>
            </a:xfrm>
            <a:custGeom>
              <a:avLst/>
              <a:gdLst>
                <a:gd name="connsiteX0" fmla="*/ 453572 w 471583"/>
                <a:gd name="connsiteY0" fmla="*/ 0 h 516404"/>
                <a:gd name="connsiteX1" fmla="*/ 0 w 471583"/>
                <a:gd name="connsiteY1" fmla="*/ 498955 h 516404"/>
                <a:gd name="connsiteX2" fmla="*/ 8187 w 471583"/>
                <a:gd name="connsiteY2" fmla="*/ 516404 h 516404"/>
                <a:gd name="connsiteX3" fmla="*/ 471584 w 471583"/>
                <a:gd name="connsiteY3" fmla="*/ 5998 h 516404"/>
                <a:gd name="connsiteX4" fmla="*/ 453572 w 471583"/>
                <a:gd name="connsiteY4" fmla="*/ 0 h 51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6404">
                  <a:moveTo>
                    <a:pt x="453572" y="0"/>
                  </a:moveTo>
                  <a:lnTo>
                    <a:pt x="0" y="498955"/>
                  </a:lnTo>
                  <a:cubicBezTo>
                    <a:pt x="2183" y="504953"/>
                    <a:pt x="5458" y="510951"/>
                    <a:pt x="8187" y="516404"/>
                  </a:cubicBezTo>
                  <a:lnTo>
                    <a:pt x="471584" y="5998"/>
                  </a:lnTo>
                  <a:cubicBezTo>
                    <a:pt x="465580" y="3817"/>
                    <a:pt x="459576" y="1636"/>
                    <a:pt x="45357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DE51A10-542E-8680-4336-6AAF0EE86A7D}"/>
                </a:ext>
              </a:extLst>
            </p:cNvPr>
            <p:cNvSpPr/>
            <p:nvPr/>
          </p:nvSpPr>
          <p:spPr>
            <a:xfrm>
              <a:off x="1826520" y="3620285"/>
              <a:ext cx="488504" cy="535490"/>
            </a:xfrm>
            <a:custGeom>
              <a:avLst/>
              <a:gdLst>
                <a:gd name="connsiteX0" fmla="*/ 472130 w 488504"/>
                <a:gd name="connsiteY0" fmla="*/ 0 h 535490"/>
                <a:gd name="connsiteX1" fmla="*/ 0 w 488504"/>
                <a:gd name="connsiteY1" fmla="*/ 519131 h 535490"/>
                <a:gd name="connsiteX2" fmla="*/ 9279 w 488504"/>
                <a:gd name="connsiteY2" fmla="*/ 535490 h 535490"/>
                <a:gd name="connsiteX3" fmla="*/ 488504 w 488504"/>
                <a:gd name="connsiteY3" fmla="*/ 7634 h 535490"/>
                <a:gd name="connsiteX4" fmla="*/ 472130 w 488504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504" h="535490">
                  <a:moveTo>
                    <a:pt x="472130" y="0"/>
                  </a:moveTo>
                  <a:lnTo>
                    <a:pt x="0" y="519131"/>
                  </a:lnTo>
                  <a:cubicBezTo>
                    <a:pt x="2729" y="524584"/>
                    <a:pt x="6004" y="530037"/>
                    <a:pt x="9279" y="535490"/>
                  </a:cubicBezTo>
                  <a:lnTo>
                    <a:pt x="488504" y="7634"/>
                  </a:lnTo>
                  <a:cubicBezTo>
                    <a:pt x="483592" y="4908"/>
                    <a:pt x="477588" y="2727"/>
                    <a:pt x="47213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9FF3DCB1-A2B9-774A-5579-EF14F9BF90F7}"/>
                </a:ext>
              </a:extLst>
            </p:cNvPr>
            <p:cNvSpPr/>
            <p:nvPr/>
          </p:nvSpPr>
          <p:spPr>
            <a:xfrm>
              <a:off x="1843440" y="3635554"/>
              <a:ext cx="501603" cy="546396"/>
            </a:xfrm>
            <a:custGeom>
              <a:avLst/>
              <a:gdLst>
                <a:gd name="connsiteX0" fmla="*/ 485775 w 501603"/>
                <a:gd name="connsiteY0" fmla="*/ 0 h 546396"/>
                <a:gd name="connsiteX1" fmla="*/ 0 w 501603"/>
                <a:gd name="connsiteY1" fmla="*/ 531673 h 546396"/>
                <a:gd name="connsiteX2" fmla="*/ 10370 w 501603"/>
                <a:gd name="connsiteY2" fmla="*/ 546397 h 546396"/>
                <a:gd name="connsiteX3" fmla="*/ 501604 w 501603"/>
                <a:gd name="connsiteY3" fmla="*/ 8725 h 546396"/>
                <a:gd name="connsiteX4" fmla="*/ 485775 w 501603"/>
                <a:gd name="connsiteY4" fmla="*/ 0 h 54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603" h="546396">
                  <a:moveTo>
                    <a:pt x="485775" y="0"/>
                  </a:moveTo>
                  <a:lnTo>
                    <a:pt x="0" y="531673"/>
                  </a:lnTo>
                  <a:cubicBezTo>
                    <a:pt x="3275" y="536581"/>
                    <a:pt x="7096" y="542034"/>
                    <a:pt x="10370" y="546397"/>
                  </a:cubicBezTo>
                  <a:lnTo>
                    <a:pt x="501604" y="8725"/>
                  </a:lnTo>
                  <a:cubicBezTo>
                    <a:pt x="496146" y="5998"/>
                    <a:pt x="491233" y="2727"/>
                    <a:pt x="485775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94FD0F90-F8A3-9AB9-6242-FA3CD2CF95C2}"/>
                </a:ext>
              </a:extLst>
            </p:cNvPr>
            <p:cNvSpPr/>
            <p:nvPr/>
          </p:nvSpPr>
          <p:spPr>
            <a:xfrm>
              <a:off x="1864727" y="3652458"/>
              <a:ext cx="507607" cy="556211"/>
            </a:xfrm>
            <a:custGeom>
              <a:avLst/>
              <a:gdLst>
                <a:gd name="connsiteX0" fmla="*/ 492871 w 507607"/>
                <a:gd name="connsiteY0" fmla="*/ 0 h 556211"/>
                <a:gd name="connsiteX1" fmla="*/ 0 w 507607"/>
                <a:gd name="connsiteY1" fmla="*/ 542579 h 556211"/>
                <a:gd name="connsiteX2" fmla="*/ 11462 w 507607"/>
                <a:gd name="connsiteY2" fmla="*/ 556212 h 556211"/>
                <a:gd name="connsiteX3" fmla="*/ 507608 w 507607"/>
                <a:gd name="connsiteY3" fmla="*/ 9815 h 556211"/>
                <a:gd name="connsiteX4" fmla="*/ 492871 w 507607"/>
                <a:gd name="connsiteY4" fmla="*/ 0 h 55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211">
                  <a:moveTo>
                    <a:pt x="492871" y="0"/>
                  </a:moveTo>
                  <a:lnTo>
                    <a:pt x="0" y="542579"/>
                  </a:lnTo>
                  <a:cubicBezTo>
                    <a:pt x="3821" y="546942"/>
                    <a:pt x="7641" y="551850"/>
                    <a:pt x="11462" y="556212"/>
                  </a:cubicBezTo>
                  <a:lnTo>
                    <a:pt x="507608" y="9815"/>
                  </a:lnTo>
                  <a:cubicBezTo>
                    <a:pt x="502695" y="6544"/>
                    <a:pt x="497783" y="3272"/>
                    <a:pt x="49287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8472C1D-44CD-0B7D-6B90-3C07B441261F}"/>
                </a:ext>
              </a:extLst>
            </p:cNvPr>
            <p:cNvSpPr/>
            <p:nvPr/>
          </p:nvSpPr>
          <p:spPr>
            <a:xfrm>
              <a:off x="1885468" y="3671544"/>
              <a:ext cx="511428" cy="560029"/>
            </a:xfrm>
            <a:custGeom>
              <a:avLst/>
              <a:gdLst>
                <a:gd name="connsiteX0" fmla="*/ 497237 w 511428"/>
                <a:gd name="connsiteY0" fmla="*/ 0 h 560029"/>
                <a:gd name="connsiteX1" fmla="*/ 0 w 511428"/>
                <a:gd name="connsiteY1" fmla="*/ 547487 h 560029"/>
                <a:gd name="connsiteX2" fmla="*/ 12554 w 511428"/>
                <a:gd name="connsiteY2" fmla="*/ 560029 h 560029"/>
                <a:gd name="connsiteX3" fmla="*/ 511428 w 511428"/>
                <a:gd name="connsiteY3" fmla="*/ 11452 h 560029"/>
                <a:gd name="connsiteX4" fmla="*/ 497237 w 511428"/>
                <a:gd name="connsiteY4" fmla="*/ 0 h 56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428" h="560029">
                  <a:moveTo>
                    <a:pt x="497237" y="0"/>
                  </a:moveTo>
                  <a:lnTo>
                    <a:pt x="0" y="547487"/>
                  </a:lnTo>
                  <a:cubicBezTo>
                    <a:pt x="3821" y="551304"/>
                    <a:pt x="8187" y="556212"/>
                    <a:pt x="12554" y="560029"/>
                  </a:cubicBezTo>
                  <a:lnTo>
                    <a:pt x="511428" y="11452"/>
                  </a:lnTo>
                  <a:cubicBezTo>
                    <a:pt x="506516" y="7089"/>
                    <a:pt x="502149" y="3817"/>
                    <a:pt x="497237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7CAA929A-E0C9-6F4B-D21A-87593539F76E}"/>
                </a:ext>
              </a:extLst>
            </p:cNvPr>
            <p:cNvSpPr/>
            <p:nvPr/>
          </p:nvSpPr>
          <p:spPr>
            <a:xfrm>
              <a:off x="1907846" y="3692265"/>
              <a:ext cx="510882" cy="562210"/>
            </a:xfrm>
            <a:custGeom>
              <a:avLst/>
              <a:gdLst>
                <a:gd name="connsiteX0" fmla="*/ 499420 w 510882"/>
                <a:gd name="connsiteY0" fmla="*/ 0 h 562210"/>
                <a:gd name="connsiteX1" fmla="*/ 0 w 510882"/>
                <a:gd name="connsiteY1" fmla="*/ 550759 h 562210"/>
                <a:gd name="connsiteX2" fmla="*/ 13100 w 510882"/>
                <a:gd name="connsiteY2" fmla="*/ 562211 h 562210"/>
                <a:gd name="connsiteX3" fmla="*/ 510883 w 510882"/>
                <a:gd name="connsiteY3" fmla="*/ 13087 h 562210"/>
                <a:gd name="connsiteX4" fmla="*/ 499420 w 510882"/>
                <a:gd name="connsiteY4" fmla="*/ 0 h 56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882" h="562210">
                  <a:moveTo>
                    <a:pt x="499420" y="0"/>
                  </a:moveTo>
                  <a:lnTo>
                    <a:pt x="0" y="550759"/>
                  </a:lnTo>
                  <a:cubicBezTo>
                    <a:pt x="4367" y="554576"/>
                    <a:pt x="8733" y="558393"/>
                    <a:pt x="13100" y="562211"/>
                  </a:cubicBezTo>
                  <a:lnTo>
                    <a:pt x="510883" y="13087"/>
                  </a:lnTo>
                  <a:cubicBezTo>
                    <a:pt x="508153" y="8180"/>
                    <a:pt x="503241" y="4363"/>
                    <a:pt x="49942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63A6682-B275-A4CE-3D17-19E00922C4BE}"/>
                </a:ext>
              </a:extLst>
            </p:cNvPr>
            <p:cNvSpPr/>
            <p:nvPr/>
          </p:nvSpPr>
          <p:spPr>
            <a:xfrm>
              <a:off x="1934591" y="3716804"/>
              <a:ext cx="507607" cy="556757"/>
            </a:xfrm>
            <a:custGeom>
              <a:avLst/>
              <a:gdLst>
                <a:gd name="connsiteX0" fmla="*/ 495600 w 507607"/>
                <a:gd name="connsiteY0" fmla="*/ 0 h 556757"/>
                <a:gd name="connsiteX1" fmla="*/ 0 w 507607"/>
                <a:gd name="connsiteY1" fmla="*/ 546397 h 556757"/>
                <a:gd name="connsiteX2" fmla="*/ 14737 w 507607"/>
                <a:gd name="connsiteY2" fmla="*/ 556758 h 556757"/>
                <a:gd name="connsiteX3" fmla="*/ 507608 w 507607"/>
                <a:gd name="connsiteY3" fmla="*/ 13633 h 556757"/>
                <a:gd name="connsiteX4" fmla="*/ 495600 w 507607"/>
                <a:gd name="connsiteY4" fmla="*/ 0 h 55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757">
                  <a:moveTo>
                    <a:pt x="495600" y="0"/>
                  </a:moveTo>
                  <a:lnTo>
                    <a:pt x="0" y="546397"/>
                  </a:lnTo>
                  <a:cubicBezTo>
                    <a:pt x="4912" y="550214"/>
                    <a:pt x="9825" y="553485"/>
                    <a:pt x="14737" y="556758"/>
                  </a:cubicBezTo>
                  <a:lnTo>
                    <a:pt x="507608" y="13633"/>
                  </a:lnTo>
                  <a:cubicBezTo>
                    <a:pt x="503787" y="9270"/>
                    <a:pt x="499966" y="4363"/>
                    <a:pt x="49560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D68470-CE9B-C77E-9B1C-C83E1B71131D}"/>
                </a:ext>
              </a:extLst>
            </p:cNvPr>
            <p:cNvSpPr/>
            <p:nvPr/>
          </p:nvSpPr>
          <p:spPr>
            <a:xfrm>
              <a:off x="1960790" y="3741343"/>
              <a:ext cx="499966" cy="548577"/>
            </a:xfrm>
            <a:custGeom>
              <a:avLst/>
              <a:gdLst>
                <a:gd name="connsiteX0" fmla="*/ 489596 w 499966"/>
                <a:gd name="connsiteY0" fmla="*/ 0 h 548577"/>
                <a:gd name="connsiteX1" fmla="*/ 0 w 499966"/>
                <a:gd name="connsiteY1" fmla="*/ 539853 h 548577"/>
                <a:gd name="connsiteX2" fmla="*/ 15829 w 499966"/>
                <a:gd name="connsiteY2" fmla="*/ 548578 h 548577"/>
                <a:gd name="connsiteX3" fmla="*/ 499966 w 499966"/>
                <a:gd name="connsiteY3" fmla="*/ 14723 h 548577"/>
                <a:gd name="connsiteX4" fmla="*/ 489596 w 499966"/>
                <a:gd name="connsiteY4" fmla="*/ 0 h 5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966" h="548577">
                  <a:moveTo>
                    <a:pt x="489596" y="0"/>
                  </a:moveTo>
                  <a:lnTo>
                    <a:pt x="0" y="539853"/>
                  </a:lnTo>
                  <a:cubicBezTo>
                    <a:pt x="5458" y="543125"/>
                    <a:pt x="10370" y="545851"/>
                    <a:pt x="15829" y="548578"/>
                  </a:cubicBezTo>
                  <a:lnTo>
                    <a:pt x="499966" y="14723"/>
                  </a:lnTo>
                  <a:cubicBezTo>
                    <a:pt x="496691" y="9816"/>
                    <a:pt x="493416" y="4908"/>
                    <a:pt x="48959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4BD26D7-FF08-2072-C073-E68A1A4E9183}"/>
                </a:ext>
              </a:extLst>
            </p:cNvPr>
            <p:cNvSpPr/>
            <p:nvPr/>
          </p:nvSpPr>
          <p:spPr>
            <a:xfrm>
              <a:off x="1989172" y="3768063"/>
              <a:ext cx="490687" cy="535490"/>
            </a:xfrm>
            <a:custGeom>
              <a:avLst/>
              <a:gdLst>
                <a:gd name="connsiteX0" fmla="*/ 481409 w 490687"/>
                <a:gd name="connsiteY0" fmla="*/ 0 h 535490"/>
                <a:gd name="connsiteX1" fmla="*/ 0 w 490687"/>
                <a:gd name="connsiteY1" fmla="*/ 527856 h 535490"/>
                <a:gd name="connsiteX2" fmla="*/ 16920 w 490687"/>
                <a:gd name="connsiteY2" fmla="*/ 535490 h 535490"/>
                <a:gd name="connsiteX3" fmla="*/ 490687 w 490687"/>
                <a:gd name="connsiteY3" fmla="*/ 16359 h 535490"/>
                <a:gd name="connsiteX4" fmla="*/ 481409 w 490687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687" h="535490">
                  <a:moveTo>
                    <a:pt x="481409" y="0"/>
                  </a:moveTo>
                  <a:lnTo>
                    <a:pt x="0" y="527856"/>
                  </a:lnTo>
                  <a:cubicBezTo>
                    <a:pt x="5458" y="530583"/>
                    <a:pt x="10916" y="533309"/>
                    <a:pt x="16920" y="535490"/>
                  </a:cubicBezTo>
                  <a:lnTo>
                    <a:pt x="490687" y="16359"/>
                  </a:lnTo>
                  <a:cubicBezTo>
                    <a:pt x="487412" y="10361"/>
                    <a:pt x="484683" y="5453"/>
                    <a:pt x="48140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71CDB65-DB05-CF90-E0C7-573187AE5A3D}"/>
                </a:ext>
              </a:extLst>
            </p:cNvPr>
            <p:cNvSpPr/>
            <p:nvPr/>
          </p:nvSpPr>
          <p:spPr>
            <a:xfrm>
              <a:off x="2021375" y="3798600"/>
              <a:ext cx="471583" cy="518586"/>
            </a:xfrm>
            <a:custGeom>
              <a:avLst/>
              <a:gdLst>
                <a:gd name="connsiteX0" fmla="*/ 463942 w 471583"/>
                <a:gd name="connsiteY0" fmla="*/ 0 h 518586"/>
                <a:gd name="connsiteX1" fmla="*/ 0 w 471583"/>
                <a:gd name="connsiteY1" fmla="*/ 512042 h 518586"/>
                <a:gd name="connsiteX2" fmla="*/ 18012 w 471583"/>
                <a:gd name="connsiteY2" fmla="*/ 518586 h 518586"/>
                <a:gd name="connsiteX3" fmla="*/ 471584 w 471583"/>
                <a:gd name="connsiteY3" fmla="*/ 17450 h 518586"/>
                <a:gd name="connsiteX4" fmla="*/ 463942 w 471583"/>
                <a:gd name="connsiteY4" fmla="*/ 0 h 5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8586">
                  <a:moveTo>
                    <a:pt x="463942" y="0"/>
                  </a:moveTo>
                  <a:lnTo>
                    <a:pt x="0" y="512042"/>
                  </a:lnTo>
                  <a:cubicBezTo>
                    <a:pt x="6004" y="514224"/>
                    <a:pt x="12008" y="516405"/>
                    <a:pt x="18012" y="518586"/>
                  </a:cubicBezTo>
                  <a:lnTo>
                    <a:pt x="471584" y="17450"/>
                  </a:lnTo>
                  <a:cubicBezTo>
                    <a:pt x="469401" y="10906"/>
                    <a:pt x="467217" y="5453"/>
                    <a:pt x="46394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FA3BEE6-3186-B142-6D5A-1EFE44239B06}"/>
                </a:ext>
              </a:extLst>
            </p:cNvPr>
            <p:cNvSpPr/>
            <p:nvPr/>
          </p:nvSpPr>
          <p:spPr>
            <a:xfrm>
              <a:off x="2055762" y="3830773"/>
              <a:ext cx="450842" cy="495683"/>
            </a:xfrm>
            <a:custGeom>
              <a:avLst/>
              <a:gdLst>
                <a:gd name="connsiteX0" fmla="*/ 444293 w 450842"/>
                <a:gd name="connsiteY0" fmla="*/ 0 h 495683"/>
                <a:gd name="connsiteX1" fmla="*/ 0 w 450842"/>
                <a:gd name="connsiteY1" fmla="*/ 490775 h 495683"/>
                <a:gd name="connsiteX2" fmla="*/ 19649 w 450842"/>
                <a:gd name="connsiteY2" fmla="*/ 495683 h 495683"/>
                <a:gd name="connsiteX3" fmla="*/ 450843 w 450842"/>
                <a:gd name="connsiteY3" fmla="*/ 19631 h 495683"/>
                <a:gd name="connsiteX4" fmla="*/ 444293 w 450842"/>
                <a:gd name="connsiteY4" fmla="*/ 0 h 49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42" h="495683">
                  <a:moveTo>
                    <a:pt x="444293" y="0"/>
                  </a:moveTo>
                  <a:lnTo>
                    <a:pt x="0" y="490775"/>
                  </a:lnTo>
                  <a:cubicBezTo>
                    <a:pt x="6550" y="492411"/>
                    <a:pt x="13100" y="494047"/>
                    <a:pt x="19649" y="495683"/>
                  </a:cubicBezTo>
                  <a:lnTo>
                    <a:pt x="450843" y="19631"/>
                  </a:lnTo>
                  <a:cubicBezTo>
                    <a:pt x="449205" y="12542"/>
                    <a:pt x="446476" y="5998"/>
                    <a:pt x="444293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E8B0EEC-92F7-47DF-9C2D-3CA0A964FD68}"/>
                </a:ext>
              </a:extLst>
            </p:cNvPr>
            <p:cNvSpPr/>
            <p:nvPr/>
          </p:nvSpPr>
          <p:spPr>
            <a:xfrm>
              <a:off x="2091785" y="3866218"/>
              <a:ext cx="424643" cy="465145"/>
            </a:xfrm>
            <a:custGeom>
              <a:avLst/>
              <a:gdLst>
                <a:gd name="connsiteX0" fmla="*/ 419731 w 424643"/>
                <a:gd name="connsiteY0" fmla="*/ 0 h 465145"/>
                <a:gd name="connsiteX1" fmla="*/ 0 w 424643"/>
                <a:gd name="connsiteY1" fmla="*/ 462419 h 465145"/>
                <a:gd name="connsiteX2" fmla="*/ 21287 w 424643"/>
                <a:gd name="connsiteY2" fmla="*/ 465146 h 465145"/>
                <a:gd name="connsiteX3" fmla="*/ 424644 w 424643"/>
                <a:gd name="connsiteY3" fmla="*/ 20176 h 465145"/>
                <a:gd name="connsiteX4" fmla="*/ 419731 w 424643"/>
                <a:gd name="connsiteY4" fmla="*/ 0 h 4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43" h="465145">
                  <a:moveTo>
                    <a:pt x="419731" y="0"/>
                  </a:moveTo>
                  <a:lnTo>
                    <a:pt x="0" y="462419"/>
                  </a:lnTo>
                  <a:cubicBezTo>
                    <a:pt x="7096" y="463510"/>
                    <a:pt x="14191" y="464601"/>
                    <a:pt x="21287" y="465146"/>
                  </a:cubicBezTo>
                  <a:lnTo>
                    <a:pt x="424644" y="20176"/>
                  </a:lnTo>
                  <a:cubicBezTo>
                    <a:pt x="423006" y="14178"/>
                    <a:pt x="421369" y="7089"/>
                    <a:pt x="41973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4708B09F-B91D-C481-C539-6D6E1BD431FB}"/>
                </a:ext>
              </a:extLst>
            </p:cNvPr>
            <p:cNvSpPr/>
            <p:nvPr/>
          </p:nvSpPr>
          <p:spPr>
            <a:xfrm>
              <a:off x="2131630" y="3906025"/>
              <a:ext cx="390257" cy="427519"/>
            </a:xfrm>
            <a:custGeom>
              <a:avLst/>
              <a:gdLst>
                <a:gd name="connsiteX0" fmla="*/ 387528 w 390257"/>
                <a:gd name="connsiteY0" fmla="*/ 0 h 427519"/>
                <a:gd name="connsiteX1" fmla="*/ 0 w 390257"/>
                <a:gd name="connsiteY1" fmla="*/ 426974 h 427519"/>
                <a:gd name="connsiteX2" fmla="*/ 21287 w 390257"/>
                <a:gd name="connsiteY2" fmla="*/ 427520 h 427519"/>
                <a:gd name="connsiteX3" fmla="*/ 22924 w 390257"/>
                <a:gd name="connsiteY3" fmla="*/ 427520 h 427519"/>
                <a:gd name="connsiteX4" fmla="*/ 390257 w 390257"/>
                <a:gd name="connsiteY4" fmla="*/ 23448 h 427519"/>
                <a:gd name="connsiteX5" fmla="*/ 387528 w 390257"/>
                <a:gd name="connsiteY5" fmla="*/ 0 h 42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7519">
                  <a:moveTo>
                    <a:pt x="387528" y="0"/>
                  </a:moveTo>
                  <a:lnTo>
                    <a:pt x="0" y="426974"/>
                  </a:lnTo>
                  <a:cubicBezTo>
                    <a:pt x="7096" y="427520"/>
                    <a:pt x="14191" y="427520"/>
                    <a:pt x="21287" y="427520"/>
                  </a:cubicBezTo>
                  <a:cubicBezTo>
                    <a:pt x="21833" y="427520"/>
                    <a:pt x="22378" y="427520"/>
                    <a:pt x="22924" y="427520"/>
                  </a:cubicBezTo>
                  <a:lnTo>
                    <a:pt x="390257" y="23448"/>
                  </a:lnTo>
                  <a:cubicBezTo>
                    <a:pt x="389712" y="15268"/>
                    <a:pt x="388620" y="7634"/>
                    <a:pt x="38752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EAC2C435-2C5E-0884-092E-43EE40A749A9}"/>
                </a:ext>
              </a:extLst>
            </p:cNvPr>
            <p:cNvSpPr/>
            <p:nvPr/>
          </p:nvSpPr>
          <p:spPr>
            <a:xfrm>
              <a:off x="2174749" y="3949650"/>
              <a:ext cx="350413" cy="383895"/>
            </a:xfrm>
            <a:custGeom>
              <a:avLst/>
              <a:gdLst>
                <a:gd name="connsiteX0" fmla="*/ 350413 w 350413"/>
                <a:gd name="connsiteY0" fmla="*/ 13633 h 383895"/>
                <a:gd name="connsiteX1" fmla="*/ 349867 w 350413"/>
                <a:gd name="connsiteY1" fmla="*/ 0 h 383895"/>
                <a:gd name="connsiteX2" fmla="*/ 0 w 350413"/>
                <a:gd name="connsiteY2" fmla="*/ 383895 h 383895"/>
                <a:gd name="connsiteX3" fmla="*/ 26199 w 350413"/>
                <a:gd name="connsiteY3" fmla="*/ 381714 h 383895"/>
                <a:gd name="connsiteX4" fmla="*/ 349867 w 350413"/>
                <a:gd name="connsiteY4" fmla="*/ 26175 h 383895"/>
                <a:gd name="connsiteX5" fmla="*/ 350413 w 350413"/>
                <a:gd name="connsiteY5" fmla="*/ 13633 h 38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413" h="383895">
                  <a:moveTo>
                    <a:pt x="350413" y="13633"/>
                  </a:moveTo>
                  <a:cubicBezTo>
                    <a:pt x="350413" y="9270"/>
                    <a:pt x="350413" y="4908"/>
                    <a:pt x="349867" y="0"/>
                  </a:cubicBezTo>
                  <a:lnTo>
                    <a:pt x="0" y="383895"/>
                  </a:lnTo>
                  <a:cubicBezTo>
                    <a:pt x="8733" y="383350"/>
                    <a:pt x="17466" y="382805"/>
                    <a:pt x="26199" y="381714"/>
                  </a:cubicBezTo>
                  <a:lnTo>
                    <a:pt x="349867" y="26175"/>
                  </a:lnTo>
                  <a:cubicBezTo>
                    <a:pt x="350413" y="22358"/>
                    <a:pt x="350413" y="17995"/>
                    <a:pt x="350413" y="13633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E8114BC-6549-58DF-B494-2B557A64B1FC}"/>
                </a:ext>
              </a:extLst>
            </p:cNvPr>
            <p:cNvSpPr/>
            <p:nvPr/>
          </p:nvSpPr>
          <p:spPr>
            <a:xfrm>
              <a:off x="2224418" y="3998727"/>
              <a:ext cx="297468" cy="327183"/>
            </a:xfrm>
            <a:custGeom>
              <a:avLst/>
              <a:gdLst>
                <a:gd name="connsiteX0" fmla="*/ 297469 w 297468"/>
                <a:gd name="connsiteY0" fmla="*/ 0 h 327183"/>
                <a:gd name="connsiteX1" fmla="*/ 0 w 297468"/>
                <a:gd name="connsiteY1" fmla="*/ 327184 h 327183"/>
                <a:gd name="connsiteX2" fmla="*/ 30566 w 297468"/>
                <a:gd name="connsiteY2" fmla="*/ 320095 h 327183"/>
                <a:gd name="connsiteX3" fmla="*/ 293102 w 297468"/>
                <a:gd name="connsiteY3" fmla="*/ 31083 h 327183"/>
                <a:gd name="connsiteX4" fmla="*/ 297469 w 297468"/>
                <a:gd name="connsiteY4" fmla="*/ 0 h 32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68" h="327183">
                  <a:moveTo>
                    <a:pt x="297469" y="0"/>
                  </a:moveTo>
                  <a:lnTo>
                    <a:pt x="0" y="327184"/>
                  </a:lnTo>
                  <a:cubicBezTo>
                    <a:pt x="10370" y="325003"/>
                    <a:pt x="20741" y="322821"/>
                    <a:pt x="30566" y="320095"/>
                  </a:cubicBezTo>
                  <a:lnTo>
                    <a:pt x="293102" y="31083"/>
                  </a:lnTo>
                  <a:cubicBezTo>
                    <a:pt x="294740" y="21267"/>
                    <a:pt x="296377" y="10906"/>
                    <a:pt x="29746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31AE52F-ACE5-1437-82CB-34972225FA0A}"/>
                </a:ext>
              </a:extLst>
            </p:cNvPr>
            <p:cNvSpPr/>
            <p:nvPr/>
          </p:nvSpPr>
          <p:spPr>
            <a:xfrm>
              <a:off x="2285004" y="4059257"/>
              <a:ext cx="227058" cy="249750"/>
            </a:xfrm>
            <a:custGeom>
              <a:avLst/>
              <a:gdLst>
                <a:gd name="connsiteX0" fmla="*/ 227059 w 227058"/>
                <a:gd name="connsiteY0" fmla="*/ 0 h 249750"/>
                <a:gd name="connsiteX1" fmla="*/ 0 w 227058"/>
                <a:gd name="connsiteY1" fmla="*/ 249750 h 249750"/>
                <a:gd name="connsiteX2" fmla="*/ 39844 w 227058"/>
                <a:gd name="connsiteY2" fmla="*/ 231755 h 249750"/>
                <a:gd name="connsiteX3" fmla="*/ 213413 w 227058"/>
                <a:gd name="connsiteY3" fmla="*/ 40898 h 249750"/>
                <a:gd name="connsiteX4" fmla="*/ 227059 w 227058"/>
                <a:gd name="connsiteY4" fmla="*/ 0 h 24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58" h="249750">
                  <a:moveTo>
                    <a:pt x="227059" y="0"/>
                  </a:moveTo>
                  <a:lnTo>
                    <a:pt x="0" y="249750"/>
                  </a:lnTo>
                  <a:cubicBezTo>
                    <a:pt x="13645" y="244297"/>
                    <a:pt x="27291" y="238298"/>
                    <a:pt x="39844" y="231755"/>
                  </a:cubicBezTo>
                  <a:lnTo>
                    <a:pt x="213413" y="40898"/>
                  </a:lnTo>
                  <a:cubicBezTo>
                    <a:pt x="218872" y="27810"/>
                    <a:pt x="223784" y="14178"/>
                    <a:pt x="22705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5DBC5D5-BE47-A185-5EE5-C4D43D1C1BC4}"/>
                </a:ext>
              </a:extLst>
            </p:cNvPr>
            <p:cNvSpPr/>
            <p:nvPr/>
          </p:nvSpPr>
          <p:spPr>
            <a:xfrm>
              <a:off x="2368513" y="4148141"/>
              <a:ext cx="105888" cy="115604"/>
            </a:xfrm>
            <a:custGeom>
              <a:avLst/>
              <a:gdLst>
                <a:gd name="connsiteX0" fmla="*/ 105888 w 105888"/>
                <a:gd name="connsiteY0" fmla="*/ 0 h 115604"/>
                <a:gd name="connsiteX1" fmla="*/ 0 w 105888"/>
                <a:gd name="connsiteY1" fmla="*/ 115605 h 115604"/>
                <a:gd name="connsiteX2" fmla="*/ 105888 w 105888"/>
                <a:gd name="connsiteY2" fmla="*/ 0 h 11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888" h="115604">
                  <a:moveTo>
                    <a:pt x="105888" y="0"/>
                  </a:moveTo>
                  <a:lnTo>
                    <a:pt x="0" y="115605"/>
                  </a:lnTo>
                  <a:cubicBezTo>
                    <a:pt x="43119" y="85068"/>
                    <a:pt x="79689" y="45805"/>
                    <a:pt x="10588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7624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gazine Layout 01 - AE_CA_v4" id="{F9D5F4D5-9454-45C5-AFC0-38A7887A0E87}" vid="{A7535069-094F-4B33-8094-ED35EDC7CF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f88797d-310b-4d46-ad9c-0c23fa0c8d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13" ma:contentTypeDescription="Create a new document." ma:contentTypeScope="" ma:versionID="206b9469efed5238e3299da57cdc015e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281ed500249cd3fe925a7af84a8b56c4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9AD2B3-D789-4FC7-A14D-89ADA76B73A8}">
  <ds:schemaRefs>
    <ds:schemaRef ds:uri="http://schemas.microsoft.com/office/2006/metadata/properties"/>
    <ds:schemaRef ds:uri="http://schemas.microsoft.com/office/infopath/2007/PartnerControls"/>
    <ds:schemaRef ds:uri="ef88797d-310b-4d46-ad9c-0c23fa0c8d45"/>
  </ds:schemaRefs>
</ds:datastoreItem>
</file>

<file path=customXml/itemProps2.xml><?xml version="1.0" encoding="utf-8"?>
<ds:datastoreItem xmlns:ds="http://schemas.openxmlformats.org/officeDocument/2006/customXml" ds:itemID="{B39800E7-4362-4A70-9B48-B5AE1C9F47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83B94A-925B-4414-927F-DFD616E23C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Magazine layout</Template>
  <TotalTime>8933</TotalTime>
  <Words>1046</Words>
  <Application>Microsoft Office PowerPoint</Application>
  <PresentationFormat>Widescreen</PresentationFormat>
  <Paragraphs>139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Montserrat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cover</dc:title>
  <dc:creator>Samantha Carty</dc:creator>
  <cp:lastModifiedBy>Lola Gonzalez</cp:lastModifiedBy>
  <cp:revision>420</cp:revision>
  <dcterms:created xsi:type="dcterms:W3CDTF">2021-06-15T11:45:52Z</dcterms:created>
  <dcterms:modified xsi:type="dcterms:W3CDTF">2025-11-12T09:54:45Z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</Properties>
</file>