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4"/>
  </p:notesMasterIdLst>
  <p:handoutMasterIdLst>
    <p:handoutMasterId r:id="rId15"/>
  </p:handoutMasterIdLst>
  <p:sldIdLst>
    <p:sldId id="721" r:id="rId5"/>
    <p:sldId id="698" r:id="rId6"/>
    <p:sldId id="699" r:id="rId7"/>
    <p:sldId id="722" r:id="rId8"/>
    <p:sldId id="723" r:id="rId9"/>
    <p:sldId id="720" r:id="rId10"/>
    <p:sldId id="725" r:id="rId11"/>
    <p:sldId id="724" r:id="rId12"/>
    <p:sldId id="677" r:id="rId13"/>
  </p:sldIdLst>
  <p:sldSz cx="12192000" cy="6858000"/>
  <p:notesSz cx="6858000" cy="9144000"/>
  <p:defaultTextStyle>
    <a:defPPr>
      <a:defRPr lang="en-US"/>
    </a:defPPr>
    <a:lvl1pPr marL="0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1pPr>
    <a:lvl2pPr marL="325892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2pPr>
    <a:lvl3pPr marL="651784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3pPr>
    <a:lvl4pPr marL="977676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4pPr>
    <a:lvl5pPr marL="1303569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5pPr>
    <a:lvl6pPr marL="1629461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6pPr>
    <a:lvl7pPr marL="1955353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7pPr>
    <a:lvl8pPr marL="2281245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8pPr>
    <a:lvl9pPr marL="2607137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1E46"/>
    <a:srgbClr val="00A8F6"/>
    <a:srgbClr val="198AB1"/>
    <a:srgbClr val="4DBD98"/>
    <a:srgbClr val="EF4870"/>
    <a:srgbClr val="76C7EF"/>
    <a:srgbClr val="BE65A7"/>
    <a:srgbClr val="F16924"/>
    <a:srgbClr val="000D41"/>
    <a:srgbClr val="01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275" autoAdjust="0"/>
    <p:restoredTop sz="95037"/>
  </p:normalViewPr>
  <p:slideViewPr>
    <p:cSldViewPr snapToGrid="0" snapToObjects="1">
      <p:cViewPr varScale="1">
        <p:scale>
          <a:sx n="76" d="100"/>
          <a:sy n="76" d="100"/>
        </p:scale>
        <p:origin x="43" y="4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70" d="100"/>
          <a:sy n="70" d="100"/>
        </p:scale>
        <p:origin x="339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7E7518-D7D3-A342-B9A1-57B91EA8AD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238D92-CE55-1642-B171-5E9305F007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78577-8B88-EE4C-8516-6703E5E700B5}" type="datetimeFigureOut">
              <a:rPr lang="en-US" smtClean="0"/>
              <a:t>11/12/2025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4DC253-90BB-9447-B456-77404052F1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73BA3A-C6D1-EB41-8906-A8CC76B3C0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9957D-E1A3-9D46-BB8D-8C509470EB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9264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1DF58-7EE3-C448-983E-EBFA8BC3FAB5}" type="datetimeFigureOut">
              <a:rPr lang="en-US" smtClean="0"/>
              <a:t>11/12/2025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5372A-F483-BF4C-A311-87AB670BD6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5965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1pPr>
    <a:lvl2pPr marL="437999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2pPr>
    <a:lvl3pPr marL="875998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3pPr>
    <a:lvl4pPr marL="1313997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4pPr>
    <a:lvl5pPr marL="1751996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5pPr>
    <a:lvl6pPr marL="2189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6pPr>
    <a:lvl7pPr marL="2627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7pPr>
    <a:lvl8pPr marL="3065994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8pPr>
    <a:lvl9pPr marL="3503992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4C47AE6D-0B04-0685-171E-D6FC31CF4038}"/>
              </a:ext>
            </a:extLst>
          </p:cNvPr>
          <p:cNvSpPr/>
          <p:nvPr userDrawn="1"/>
        </p:nvSpPr>
        <p:spPr>
          <a:xfrm>
            <a:off x="0" y="2899976"/>
            <a:ext cx="12192000" cy="3035603"/>
          </a:xfrm>
          <a:custGeom>
            <a:avLst/>
            <a:gdLst>
              <a:gd name="connsiteX0" fmla="*/ 0 w 967106"/>
              <a:gd name="connsiteY0" fmla="*/ 0 h 479753"/>
              <a:gd name="connsiteX1" fmla="*/ 967107 w 967106"/>
              <a:gd name="connsiteY1" fmla="*/ 0 h 479753"/>
              <a:gd name="connsiteX2" fmla="*/ 967107 w 967106"/>
              <a:gd name="connsiteY2" fmla="*/ 479754 h 479753"/>
              <a:gd name="connsiteX3" fmla="*/ 0 w 967106"/>
              <a:gd name="connsiteY3" fmla="*/ 479754 h 47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7106" h="479753">
                <a:moveTo>
                  <a:pt x="0" y="0"/>
                </a:moveTo>
                <a:lnTo>
                  <a:pt x="967107" y="0"/>
                </a:lnTo>
                <a:lnTo>
                  <a:pt x="967107" y="479754"/>
                </a:lnTo>
                <a:lnTo>
                  <a:pt x="0" y="479754"/>
                </a:lnTo>
                <a:close/>
              </a:path>
            </a:pathLst>
          </a:custGeom>
          <a:solidFill>
            <a:srgbClr val="111E46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6D44A131-4BE0-9421-944D-957B5E42C7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2105" y="2181725"/>
            <a:ext cx="10603832" cy="3317629"/>
          </a:xfrm>
          <a:custGeom>
            <a:avLst/>
            <a:gdLst>
              <a:gd name="connsiteX0" fmla="*/ 0 w 7452951"/>
              <a:gd name="connsiteY0" fmla="*/ 0 h 13853751"/>
              <a:gd name="connsiteX1" fmla="*/ 7452951 w 7452951"/>
              <a:gd name="connsiteY1" fmla="*/ 0 h 13853751"/>
              <a:gd name="connsiteX2" fmla="*/ 7452951 w 7452951"/>
              <a:gd name="connsiteY2" fmla="*/ 13853751 h 13853751"/>
              <a:gd name="connsiteX3" fmla="*/ 0 w 7452951"/>
              <a:gd name="connsiteY3" fmla="*/ 13853751 h 13853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2951" h="13853751">
                <a:moveTo>
                  <a:pt x="0" y="0"/>
                </a:moveTo>
                <a:lnTo>
                  <a:pt x="7452951" y="0"/>
                </a:lnTo>
                <a:lnTo>
                  <a:pt x="7452951" y="13853751"/>
                </a:lnTo>
                <a:lnTo>
                  <a:pt x="0" y="138537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 b="0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  <a:p>
            <a:r>
              <a:rPr lang="en-US" dirty="0"/>
              <a:t>Drag Your Image Here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34980E-F1D7-F9C6-0A6C-EA9AE0B917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8965" y="409476"/>
            <a:ext cx="3634678" cy="1643570"/>
          </a:xfrm>
          <a:prstGeom prst="rect">
            <a:avLst/>
          </a:prstGeom>
        </p:spPr>
      </p:pic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EC5DA05B-5A46-6DD1-ECB4-273D32F39B36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37048" y="3439552"/>
            <a:ext cx="3465473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 WELCOME TO</a:t>
            </a: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4B994558-E801-4EC5-4A48-7DFDE106694D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37047" y="4221872"/>
            <a:ext cx="3348889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 OUR PROJECT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062C11-3E75-9B72-6B4C-D15BC5F76E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7888" y="6116720"/>
            <a:ext cx="2196197" cy="48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541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Photo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3700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2EFB695-81D9-8012-9C3A-7D4F7927278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1"/>
            <a:ext cx="12192000" cy="3241781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152E5000-5425-17ED-5FF9-DD990C5FEFDE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757761" y="3782742"/>
            <a:ext cx="4648767" cy="685350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ctr">
              <a:lnSpc>
                <a:spcPts val="3877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93391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2pPr>
            <a:lvl3pPr marL="786782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3pPr>
            <a:lvl4pPr marL="1180173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4pPr>
            <a:lvl5pPr marL="1573566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YOUTH DRIVING THE</a:t>
            </a:r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5F0E11C2-72ED-5C9C-FF11-7155B01763A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3234469" y="4641724"/>
            <a:ext cx="5695351" cy="685350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ctr">
              <a:lnSpc>
                <a:spcPts val="3877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93391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2pPr>
            <a:lvl3pPr marL="786782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3pPr>
            <a:lvl4pPr marL="1180173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4pPr>
            <a:lvl5pPr marL="1573566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FUTURE OF REMEMBRANCE</a:t>
            </a:r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C3D5DBCA-7D3F-B330-BCF2-D9DA1B5C1423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757761" y="2923759"/>
            <a:ext cx="4648767" cy="685350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ctr">
              <a:lnSpc>
                <a:spcPts val="3877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93391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2pPr>
            <a:lvl3pPr marL="786782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3pPr>
            <a:lvl4pPr marL="1180173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4pPr>
            <a:lvl5pPr marL="1573566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MEMORY MAKERS -</a:t>
            </a:r>
          </a:p>
        </p:txBody>
      </p:sp>
    </p:spTree>
    <p:extLst>
      <p:ext uri="{BB962C8B-B14F-4D97-AF65-F5344CB8AC3E}">
        <p14:creationId xmlns:p14="http://schemas.microsoft.com/office/powerpoint/2010/main" val="959822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/Statem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21758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0147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5506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8685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5774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2FBFC640-49FC-26DD-9315-7075A01213EF}"/>
              </a:ext>
            </a:extLst>
          </p:cNvPr>
          <p:cNvSpPr/>
          <p:nvPr userDrawn="1"/>
        </p:nvSpPr>
        <p:spPr>
          <a:xfrm>
            <a:off x="0" y="2899976"/>
            <a:ext cx="12192000" cy="3035603"/>
          </a:xfrm>
          <a:custGeom>
            <a:avLst/>
            <a:gdLst>
              <a:gd name="connsiteX0" fmla="*/ 0 w 967106"/>
              <a:gd name="connsiteY0" fmla="*/ 0 h 479753"/>
              <a:gd name="connsiteX1" fmla="*/ 967107 w 967106"/>
              <a:gd name="connsiteY1" fmla="*/ 0 h 479753"/>
              <a:gd name="connsiteX2" fmla="*/ 967107 w 967106"/>
              <a:gd name="connsiteY2" fmla="*/ 479754 h 479753"/>
              <a:gd name="connsiteX3" fmla="*/ 0 w 967106"/>
              <a:gd name="connsiteY3" fmla="*/ 479754 h 47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7106" h="479753">
                <a:moveTo>
                  <a:pt x="0" y="0"/>
                </a:moveTo>
                <a:lnTo>
                  <a:pt x="967107" y="0"/>
                </a:lnTo>
                <a:lnTo>
                  <a:pt x="967107" y="479754"/>
                </a:lnTo>
                <a:lnTo>
                  <a:pt x="0" y="479754"/>
                </a:lnTo>
                <a:close/>
              </a:path>
            </a:pathLst>
          </a:custGeom>
          <a:solidFill>
            <a:srgbClr val="111E46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4F4625A-4BA8-BA3E-087C-CD8AEDB056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2105" y="340963"/>
            <a:ext cx="6265122" cy="5158391"/>
          </a:xfrm>
          <a:custGeom>
            <a:avLst/>
            <a:gdLst>
              <a:gd name="connsiteX0" fmla="*/ 0 w 7452951"/>
              <a:gd name="connsiteY0" fmla="*/ 0 h 13853751"/>
              <a:gd name="connsiteX1" fmla="*/ 7452951 w 7452951"/>
              <a:gd name="connsiteY1" fmla="*/ 0 h 13853751"/>
              <a:gd name="connsiteX2" fmla="*/ 7452951 w 7452951"/>
              <a:gd name="connsiteY2" fmla="*/ 13853751 h 13853751"/>
              <a:gd name="connsiteX3" fmla="*/ 0 w 7452951"/>
              <a:gd name="connsiteY3" fmla="*/ 13853751 h 13853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2951" h="13853751">
                <a:moveTo>
                  <a:pt x="0" y="0"/>
                </a:moveTo>
                <a:lnTo>
                  <a:pt x="7452951" y="0"/>
                </a:lnTo>
                <a:lnTo>
                  <a:pt x="7452951" y="13853751"/>
                </a:lnTo>
                <a:lnTo>
                  <a:pt x="0" y="138537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 b="0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  <a:p>
            <a:r>
              <a:rPr lang="en-US" dirty="0"/>
              <a:t>Drag Your Image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4FE9E7-B717-676D-8785-D2871DD26A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20958" y="967415"/>
            <a:ext cx="3634678" cy="1643570"/>
          </a:xfrm>
          <a:prstGeom prst="rect">
            <a:avLst/>
          </a:prstGeom>
        </p:spPr>
      </p:pic>
      <p:sp>
        <p:nvSpPr>
          <p:cNvPr id="2" name="Text Placeholder 32">
            <a:extLst>
              <a:ext uri="{FF2B5EF4-FFF2-40B4-BE49-F238E27FC236}">
                <a16:creationId xmlns:a16="http://schemas.microsoft.com/office/drawing/2014/main" id="{BAD0E8BE-FA5D-1864-7F6C-C36AF548644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97743" y="3701390"/>
            <a:ext cx="2845665" cy="671785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472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FOLLOW OUR </a:t>
            </a:r>
          </a:p>
        </p:txBody>
      </p:sp>
      <p:sp>
        <p:nvSpPr>
          <p:cNvPr id="3" name="Text Placeholder 32">
            <a:extLst>
              <a:ext uri="{FF2B5EF4-FFF2-40B4-BE49-F238E27FC236}">
                <a16:creationId xmlns:a16="http://schemas.microsoft.com/office/drawing/2014/main" id="{B99DDFBE-E029-E611-906A-EA80CC605CEF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69949" y="4483710"/>
            <a:ext cx="2225066" cy="671785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472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JOURNEY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AD8510F-B664-8808-D06D-7B2B5C8BFBA9}"/>
              </a:ext>
            </a:extLst>
          </p:cNvPr>
          <p:cNvGrpSpPr/>
          <p:nvPr userDrawn="1"/>
        </p:nvGrpSpPr>
        <p:grpSpPr>
          <a:xfrm>
            <a:off x="809762" y="6136023"/>
            <a:ext cx="6090405" cy="485840"/>
            <a:chOff x="324323" y="8850516"/>
            <a:chExt cx="5989657" cy="477803"/>
          </a:xfrm>
        </p:grpSpPr>
        <p:sp>
          <p:nvSpPr>
            <p:cNvPr id="10" name="object 12">
              <a:extLst>
                <a:ext uri="{FF2B5EF4-FFF2-40B4-BE49-F238E27FC236}">
                  <a16:creationId xmlns:a16="http://schemas.microsoft.com/office/drawing/2014/main" id="{A9494A99-4475-5D39-A9B1-FCDA611AD2BA}"/>
                </a:ext>
              </a:extLst>
            </p:cNvPr>
            <p:cNvSpPr txBox="1"/>
            <p:nvPr/>
          </p:nvSpPr>
          <p:spPr>
            <a:xfrm>
              <a:off x="2262816" y="8910739"/>
              <a:ext cx="4051164" cy="41758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just">
                <a:lnSpc>
                  <a:spcPts val="800"/>
                </a:lnSpc>
              </a:pPr>
              <a:r>
                <a:rPr lang="en-US" sz="800" dirty="0">
                  <a:solidFill>
                    <a:srgbClr val="10153D"/>
                  </a:solidFill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Funded by the European Union. Views and opinions expressed are however those of the author(s) only and do not necessarily reflect those of the European Union or [name of the granting authority]. Neither the European Union nor the granting authority can be held responsible for them</a:t>
              </a:r>
            </a:p>
            <a:p>
              <a:pPr algn="just">
                <a:lnSpc>
                  <a:spcPts val="800"/>
                </a:lnSpc>
              </a:pPr>
              <a:endParaRPr lang="en-US" sz="800" dirty="0">
                <a:solidFill>
                  <a:srgbClr val="10153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612C988-E113-85DB-23D8-70781B2DD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323" y="8850516"/>
              <a:ext cx="1921025" cy="4277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1670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8599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0D60672-3814-FD72-E5D1-EB775BFF6165}"/>
              </a:ext>
            </a:extLst>
          </p:cNvPr>
          <p:cNvSpPr/>
          <p:nvPr userDrawn="1"/>
        </p:nvSpPr>
        <p:spPr>
          <a:xfrm>
            <a:off x="0" y="2899976"/>
            <a:ext cx="12192000" cy="3035603"/>
          </a:xfrm>
          <a:custGeom>
            <a:avLst/>
            <a:gdLst>
              <a:gd name="connsiteX0" fmla="*/ 0 w 967106"/>
              <a:gd name="connsiteY0" fmla="*/ 0 h 479753"/>
              <a:gd name="connsiteX1" fmla="*/ 967107 w 967106"/>
              <a:gd name="connsiteY1" fmla="*/ 0 h 479753"/>
              <a:gd name="connsiteX2" fmla="*/ 967107 w 967106"/>
              <a:gd name="connsiteY2" fmla="*/ 479754 h 479753"/>
              <a:gd name="connsiteX3" fmla="*/ 0 w 967106"/>
              <a:gd name="connsiteY3" fmla="*/ 479754 h 47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7106" h="479753">
                <a:moveTo>
                  <a:pt x="0" y="0"/>
                </a:moveTo>
                <a:lnTo>
                  <a:pt x="967107" y="0"/>
                </a:lnTo>
                <a:lnTo>
                  <a:pt x="967107" y="479754"/>
                </a:lnTo>
                <a:lnTo>
                  <a:pt x="0" y="479754"/>
                </a:lnTo>
                <a:close/>
              </a:path>
            </a:pathLst>
          </a:custGeom>
          <a:solidFill>
            <a:srgbClr val="111E46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B446D18-4F9A-555F-8C22-D44927E2B81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3137" y="577515"/>
            <a:ext cx="5855368" cy="4921840"/>
          </a:xfrm>
          <a:custGeom>
            <a:avLst/>
            <a:gdLst>
              <a:gd name="connsiteX0" fmla="*/ 0 w 7452951"/>
              <a:gd name="connsiteY0" fmla="*/ 0 h 13853751"/>
              <a:gd name="connsiteX1" fmla="*/ 7452951 w 7452951"/>
              <a:gd name="connsiteY1" fmla="*/ 0 h 13853751"/>
              <a:gd name="connsiteX2" fmla="*/ 7452951 w 7452951"/>
              <a:gd name="connsiteY2" fmla="*/ 13853751 h 13853751"/>
              <a:gd name="connsiteX3" fmla="*/ 0 w 7452951"/>
              <a:gd name="connsiteY3" fmla="*/ 13853751 h 13853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2951" h="13853751">
                <a:moveTo>
                  <a:pt x="0" y="0"/>
                </a:moveTo>
                <a:lnTo>
                  <a:pt x="7452951" y="0"/>
                </a:lnTo>
                <a:lnTo>
                  <a:pt x="7452951" y="13853751"/>
                </a:lnTo>
                <a:lnTo>
                  <a:pt x="0" y="138537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 b="0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  <a:p>
            <a:r>
              <a:rPr lang="en-US" dirty="0"/>
              <a:t>Drag Your Image Here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EE9BB92-F41B-BC5B-4836-3D9AE58D61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23133" y="682192"/>
            <a:ext cx="3634678" cy="16435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FBB969C-5FE5-1378-6A41-3122FB352F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23515" y="6148251"/>
            <a:ext cx="2196197" cy="489032"/>
          </a:xfrm>
          <a:prstGeom prst="rect">
            <a:avLst/>
          </a:prstGeom>
        </p:spPr>
      </p:pic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7F03B37A-1E6B-EA66-7065-9F4B818F061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742695" y="3487678"/>
            <a:ext cx="3465473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 WELCOME TO</a:t>
            </a:r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3BC05C13-434B-FCEF-87CC-7BE3E2C6DD8A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5714900" y="4269998"/>
            <a:ext cx="3364931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 OUR PROJECT</a:t>
            </a:r>
          </a:p>
        </p:txBody>
      </p:sp>
    </p:spTree>
    <p:extLst>
      <p:ext uri="{BB962C8B-B14F-4D97-AF65-F5344CB8AC3E}">
        <p14:creationId xmlns:p14="http://schemas.microsoft.com/office/powerpoint/2010/main" val="31112630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/Photo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4995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  <p15:guide id="2" pos="716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60478A-835B-AA69-BEAA-7CA861620417}"/>
              </a:ext>
            </a:extLst>
          </p:cNvPr>
          <p:cNvSpPr/>
          <p:nvPr userDrawn="1"/>
        </p:nvSpPr>
        <p:spPr>
          <a:xfrm rot="5400000">
            <a:off x="-1446189" y="1454956"/>
            <a:ext cx="6857999" cy="3948093"/>
          </a:xfrm>
          <a:prstGeom prst="rect">
            <a:avLst/>
          </a:prstGeom>
          <a:solidFill>
            <a:srgbClr val="111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 dirty="0">
              <a:solidFill>
                <a:srgbClr val="05203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3" name="Text Placeholder 32">
            <a:extLst>
              <a:ext uri="{FF2B5EF4-FFF2-40B4-BE49-F238E27FC236}">
                <a16:creationId xmlns:a16="http://schemas.microsoft.com/office/drawing/2014/main" id="{E246BE9B-0F08-0141-BFBB-5CD2D858EA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38054" y="1874430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44" name="Text Placeholder 32">
            <a:extLst>
              <a:ext uri="{FF2B5EF4-FFF2-40B4-BE49-F238E27FC236}">
                <a16:creationId xmlns:a16="http://schemas.microsoft.com/office/drawing/2014/main" id="{C9C54D80-1128-5642-AF19-023C1AFBB10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609152" y="1874430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Introduction</a:t>
            </a:r>
            <a:endParaRPr lang="en-US" dirty="0"/>
          </a:p>
        </p:txBody>
      </p:sp>
      <p:sp>
        <p:nvSpPr>
          <p:cNvPr id="145" name="Text Placeholder 32">
            <a:extLst>
              <a:ext uri="{FF2B5EF4-FFF2-40B4-BE49-F238E27FC236}">
                <a16:creationId xmlns:a16="http://schemas.microsoft.com/office/drawing/2014/main" id="{67A3DCF8-C8C1-A54D-B2A9-2AEDD386F8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38054" y="233601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02</a:t>
            </a:r>
            <a:endParaRPr lang="en-US" dirty="0"/>
          </a:p>
        </p:txBody>
      </p:sp>
      <p:sp>
        <p:nvSpPr>
          <p:cNvPr id="146" name="Text Placeholder 32">
            <a:extLst>
              <a:ext uri="{FF2B5EF4-FFF2-40B4-BE49-F238E27FC236}">
                <a16:creationId xmlns:a16="http://schemas.microsoft.com/office/drawing/2014/main" id="{9FDD29A6-533C-7341-8E91-02079E2FE4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9152" y="2336019"/>
            <a:ext cx="5715653" cy="223986"/>
          </a:xfrm>
        </p:spPr>
        <p:txBody>
          <a:bodyPr anchor="ctr">
            <a:noAutofit/>
          </a:bodyPr>
          <a:lstStyle>
            <a:lvl1pPr marL="0" marR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About us</a:t>
            </a:r>
            <a:endParaRPr lang="en-US" dirty="0"/>
          </a:p>
        </p:txBody>
      </p:sp>
      <p:sp>
        <p:nvSpPr>
          <p:cNvPr id="147" name="Text Placeholder 32">
            <a:extLst>
              <a:ext uri="{FF2B5EF4-FFF2-40B4-BE49-F238E27FC236}">
                <a16:creationId xmlns:a16="http://schemas.microsoft.com/office/drawing/2014/main" id="{57CE5420-826A-4046-981E-1B3B369552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38054" y="2761963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03</a:t>
            </a:r>
            <a:endParaRPr lang="en-US" dirty="0"/>
          </a:p>
        </p:txBody>
      </p:sp>
      <p:sp>
        <p:nvSpPr>
          <p:cNvPr id="148" name="Text Placeholder 32">
            <a:extLst>
              <a:ext uri="{FF2B5EF4-FFF2-40B4-BE49-F238E27FC236}">
                <a16:creationId xmlns:a16="http://schemas.microsoft.com/office/drawing/2014/main" id="{3F6D97E9-C4D5-AC44-89B9-EABADCA722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09152" y="2761963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The Project</a:t>
            </a:r>
            <a:endParaRPr lang="en-US" dirty="0"/>
          </a:p>
        </p:txBody>
      </p:sp>
      <p:sp>
        <p:nvSpPr>
          <p:cNvPr id="152" name="Text Placeholder 32">
            <a:extLst>
              <a:ext uri="{FF2B5EF4-FFF2-40B4-BE49-F238E27FC236}">
                <a16:creationId xmlns:a16="http://schemas.microsoft.com/office/drawing/2014/main" id="{1EDA7C9E-6821-614B-B581-5907A46DAE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38054" y="317472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04</a:t>
            </a:r>
            <a:endParaRPr lang="en-US" dirty="0"/>
          </a:p>
        </p:txBody>
      </p:sp>
      <p:sp>
        <p:nvSpPr>
          <p:cNvPr id="156" name="Text Placeholder 32">
            <a:extLst>
              <a:ext uri="{FF2B5EF4-FFF2-40B4-BE49-F238E27FC236}">
                <a16:creationId xmlns:a16="http://schemas.microsoft.com/office/drawing/2014/main" id="{3EECCB46-72D7-5740-9CED-11684DF47D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609152" y="3174729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Gallery</a:t>
            </a:r>
            <a:endParaRPr lang="en-US" dirty="0"/>
          </a:p>
        </p:txBody>
      </p:sp>
      <p:sp>
        <p:nvSpPr>
          <p:cNvPr id="158" name="Text Placeholder 32">
            <a:extLst>
              <a:ext uri="{FF2B5EF4-FFF2-40B4-BE49-F238E27FC236}">
                <a16:creationId xmlns:a16="http://schemas.microsoft.com/office/drawing/2014/main" id="{2B4AC3CD-CBEF-5E4F-B4DD-BD4814C7F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38054" y="360109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05</a:t>
            </a:r>
            <a:endParaRPr lang="en-US" dirty="0"/>
          </a:p>
        </p:txBody>
      </p:sp>
      <p:sp>
        <p:nvSpPr>
          <p:cNvPr id="159" name="Text Placeholder 32">
            <a:extLst>
              <a:ext uri="{FF2B5EF4-FFF2-40B4-BE49-F238E27FC236}">
                <a16:creationId xmlns:a16="http://schemas.microsoft.com/office/drawing/2014/main" id="{F367CBF7-CF02-8943-9062-D02DDFD8E2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09152" y="3601091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Our Team</a:t>
            </a:r>
            <a:endParaRPr lang="en-US" dirty="0"/>
          </a:p>
        </p:txBody>
      </p:sp>
      <p:sp>
        <p:nvSpPr>
          <p:cNvPr id="161" name="Text Placeholder 32">
            <a:extLst>
              <a:ext uri="{FF2B5EF4-FFF2-40B4-BE49-F238E27FC236}">
                <a16:creationId xmlns:a16="http://schemas.microsoft.com/office/drawing/2014/main" id="{BA3A5A09-F937-7549-8085-E87DDB3C34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853601" y="4045032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06</a:t>
            </a:r>
            <a:endParaRPr lang="en-US" dirty="0"/>
          </a:p>
        </p:txBody>
      </p:sp>
      <p:sp>
        <p:nvSpPr>
          <p:cNvPr id="162" name="Text Placeholder 32">
            <a:extLst>
              <a:ext uri="{FF2B5EF4-FFF2-40B4-BE49-F238E27FC236}">
                <a16:creationId xmlns:a16="http://schemas.microsoft.com/office/drawing/2014/main" id="{3125800D-400A-CB4E-BB45-05A321F773E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624699" y="4045032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Question and Answers</a:t>
            </a:r>
            <a:endParaRPr lang="en-US" dirty="0"/>
          </a:p>
        </p:txBody>
      </p:sp>
      <p:sp>
        <p:nvSpPr>
          <p:cNvPr id="163" name="Text Placeholder 32">
            <a:extLst>
              <a:ext uri="{FF2B5EF4-FFF2-40B4-BE49-F238E27FC236}">
                <a16:creationId xmlns:a16="http://schemas.microsoft.com/office/drawing/2014/main" id="{8BE77D08-2226-F241-BD4C-C1EE8B229A9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853601" y="452929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07</a:t>
            </a:r>
            <a:endParaRPr lang="en-US" dirty="0"/>
          </a:p>
        </p:txBody>
      </p:sp>
      <p:sp>
        <p:nvSpPr>
          <p:cNvPr id="164" name="Text Placeholder 32">
            <a:extLst>
              <a:ext uri="{FF2B5EF4-FFF2-40B4-BE49-F238E27FC236}">
                <a16:creationId xmlns:a16="http://schemas.microsoft.com/office/drawing/2014/main" id="{32184336-7547-9A40-A148-9E9B78DCBBA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624699" y="4529299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Conclusion</a:t>
            </a:r>
            <a:endParaRPr lang="en-US" dirty="0"/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04026514-11BD-62EB-44B0-149DF35E773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60240" y="596921"/>
            <a:ext cx="2211054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TABLE OF</a:t>
            </a:r>
          </a:p>
        </p:txBody>
      </p:sp>
      <p:sp>
        <p:nvSpPr>
          <p:cNvPr id="6" name="Text Placeholder 32">
            <a:extLst>
              <a:ext uri="{FF2B5EF4-FFF2-40B4-BE49-F238E27FC236}">
                <a16:creationId xmlns:a16="http://schemas.microsoft.com/office/drawing/2014/main" id="{56579B41-D929-2BEC-7179-37D34888E5A7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32445" y="1379241"/>
            <a:ext cx="2444726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55FF89E-2810-5977-3AD9-E65D5EE94D05}"/>
              </a:ext>
            </a:extLst>
          </p:cNvPr>
          <p:cNvGrpSpPr/>
          <p:nvPr userDrawn="1"/>
        </p:nvGrpSpPr>
        <p:grpSpPr>
          <a:xfrm>
            <a:off x="4782673" y="5615761"/>
            <a:ext cx="6090405" cy="485840"/>
            <a:chOff x="324323" y="8850516"/>
            <a:chExt cx="5989657" cy="477803"/>
          </a:xfrm>
        </p:grpSpPr>
        <p:sp>
          <p:nvSpPr>
            <p:cNvPr id="76" name="object 12">
              <a:extLst>
                <a:ext uri="{FF2B5EF4-FFF2-40B4-BE49-F238E27FC236}">
                  <a16:creationId xmlns:a16="http://schemas.microsoft.com/office/drawing/2014/main" id="{2C6C8EA1-8DEC-4834-CACB-274C971D5A3F}"/>
                </a:ext>
              </a:extLst>
            </p:cNvPr>
            <p:cNvSpPr txBox="1"/>
            <p:nvPr/>
          </p:nvSpPr>
          <p:spPr>
            <a:xfrm>
              <a:off x="2262816" y="8910739"/>
              <a:ext cx="4051164" cy="41758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just">
                <a:lnSpc>
                  <a:spcPts val="800"/>
                </a:lnSpc>
              </a:pPr>
              <a:r>
                <a:rPr lang="en-US" sz="800" dirty="0">
                  <a:solidFill>
                    <a:srgbClr val="10153D"/>
                  </a:solidFill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Funded by the European Union. Views and opinions expressed are however those of the author(s) only and do not necessarily reflect those of the European Union or [name of the granting authority]. Neither the European Union nor the granting authority can be held responsible for them</a:t>
              </a:r>
            </a:p>
            <a:p>
              <a:pPr algn="just">
                <a:lnSpc>
                  <a:spcPts val="800"/>
                </a:lnSpc>
              </a:pPr>
              <a:endParaRPr lang="en-US" sz="800" dirty="0">
                <a:solidFill>
                  <a:srgbClr val="10153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CB8DFF12-DFFD-C488-29B6-0D2AB9F66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4323" y="8850516"/>
              <a:ext cx="1921025" cy="4277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7572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6FF6155-CBF0-F921-9CFD-DD695C8E8B5D}"/>
              </a:ext>
            </a:extLst>
          </p:cNvPr>
          <p:cNvSpPr/>
          <p:nvPr userDrawn="1"/>
        </p:nvSpPr>
        <p:spPr>
          <a:xfrm rot="5400000">
            <a:off x="1770488" y="141436"/>
            <a:ext cx="3677237" cy="7218220"/>
          </a:xfrm>
          <a:prstGeom prst="rect">
            <a:avLst/>
          </a:prstGeom>
          <a:solidFill>
            <a:srgbClr val="111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 dirty="0">
              <a:solidFill>
                <a:srgbClr val="05203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FE8E858-242F-D11E-FB53-57EC93F92A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30922" y="9570703"/>
            <a:ext cx="372588" cy="363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10101"/>
                </a:solidFill>
                <a:latin typeface="Calibri" panose="020F0502020204030204" pitchFamily="34" charset="0"/>
                <a:ea typeface="Noto Sans" panose="020B0502040504020204" pitchFamily="34" charset="0"/>
                <a:cs typeface="Calibri" panose="020F0502020204030204" pitchFamily="34" charset="0"/>
              </a:defRPr>
            </a:lvl1pPr>
          </a:lstStyle>
          <a:p>
            <a:fld id="{9C527BFA-2C0E-4CEC-B6A5-913A56FEF4B4}" type="slidenum">
              <a:rPr lang="fr-CA" smtClean="0"/>
              <a:pPr/>
              <a:t>‹#›</a:t>
            </a:fld>
            <a:endParaRPr lang="fr-CA" dirty="0"/>
          </a:p>
        </p:txBody>
      </p:sp>
      <p:sp>
        <p:nvSpPr>
          <p:cNvPr id="98" name="Text Placeholder 3">
            <a:extLst>
              <a:ext uri="{FF2B5EF4-FFF2-40B4-BE49-F238E27FC236}">
                <a16:creationId xmlns:a16="http://schemas.microsoft.com/office/drawing/2014/main" id="{7E17F88D-FE4F-9CBD-E66E-2873D71DC0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852" y="0"/>
            <a:ext cx="4611021" cy="2513490"/>
          </a:xfrm>
          <a:prstGeom prst="rect">
            <a:avLst/>
          </a:prstGeo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l">
              <a:buNone/>
              <a:defRPr sz="15000" b="1">
                <a:solidFill>
                  <a:srgbClr val="111E4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99" name="Text Placeholder 32">
            <a:extLst>
              <a:ext uri="{FF2B5EF4-FFF2-40B4-BE49-F238E27FC236}">
                <a16:creationId xmlns:a16="http://schemas.microsoft.com/office/drawing/2014/main" id="{D873AA30-0F78-FCB1-C916-3A3CE251F23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352050" y="3505573"/>
            <a:ext cx="2053233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DIVIDER</a:t>
            </a:r>
          </a:p>
        </p:txBody>
      </p:sp>
      <p:sp>
        <p:nvSpPr>
          <p:cNvPr id="100" name="Text Placeholder 32">
            <a:extLst>
              <a:ext uri="{FF2B5EF4-FFF2-40B4-BE49-F238E27FC236}">
                <a16:creationId xmlns:a16="http://schemas.microsoft.com/office/drawing/2014/main" id="{642D4D19-C142-A773-1BEE-670912DF9E19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324256" y="4287893"/>
            <a:ext cx="1349507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387120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4033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B37B58A1-42B7-6ACA-0FD7-02504A8BFB9D}"/>
              </a:ext>
            </a:extLst>
          </p:cNvPr>
          <p:cNvSpPr/>
          <p:nvPr userDrawn="1"/>
        </p:nvSpPr>
        <p:spPr>
          <a:xfrm>
            <a:off x="-17545" y="0"/>
            <a:ext cx="12209545" cy="2147749"/>
          </a:xfrm>
          <a:prstGeom prst="rect">
            <a:avLst/>
          </a:prstGeom>
          <a:solidFill>
            <a:srgbClr val="111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8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31824" y="2361851"/>
            <a:ext cx="10483429" cy="393340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ts val="2480"/>
              </a:lnSpc>
              <a:spcBef>
                <a:spcPts val="0"/>
              </a:spcBef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25" name="Text Placeholder 32">
            <a:extLst>
              <a:ext uri="{FF2B5EF4-FFF2-40B4-BE49-F238E27FC236}">
                <a16:creationId xmlns:a16="http://schemas.microsoft.com/office/drawing/2014/main" id="{934E37BF-1ED2-4A1B-CDC0-59DA61126C9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-8011" y="578092"/>
            <a:ext cx="3156225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808038" indent="0" algn="l">
              <a:lnSpc>
                <a:spcPts val="3769"/>
              </a:lnSpc>
              <a:spcBef>
                <a:spcPts val="0"/>
              </a:spcBef>
              <a:buNone/>
              <a:tabLst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978311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6D8C0570-7782-7B5B-F178-51FAE93904C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31824" y="1679171"/>
            <a:ext cx="10483429" cy="461608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ts val="2480"/>
              </a:lnSpc>
              <a:spcBef>
                <a:spcPts val="0"/>
              </a:spcBef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" name="Text Placeholder 32">
            <a:extLst>
              <a:ext uri="{FF2B5EF4-FFF2-40B4-BE49-F238E27FC236}">
                <a16:creationId xmlns:a16="http://schemas.microsoft.com/office/drawing/2014/main" id="{12AFBC99-BD1A-BB6F-308E-DB8C90B78868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-8011" y="578092"/>
            <a:ext cx="3156225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808038" indent="0" algn="l">
              <a:lnSpc>
                <a:spcPts val="3769"/>
              </a:lnSpc>
              <a:spcBef>
                <a:spcPts val="0"/>
              </a:spcBef>
              <a:buNone/>
              <a:tabLst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245063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Photo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509D38E-D9E7-6493-0FCE-89B2D340E0E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2"/>
            <a:ext cx="12192000" cy="2576944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Text Placeholder 32">
            <a:extLst>
              <a:ext uri="{FF2B5EF4-FFF2-40B4-BE49-F238E27FC236}">
                <a16:creationId xmlns:a16="http://schemas.microsoft.com/office/drawing/2014/main" id="{E4D1B318-A933-504F-B625-B0BEEAB9C2B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31824" y="2975955"/>
            <a:ext cx="10483429" cy="3319299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ts val="2480"/>
              </a:lnSpc>
              <a:spcBef>
                <a:spcPts val="0"/>
              </a:spcBef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B0997C91-DB91-32BE-3C72-02A24E171C82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0" y="2018965"/>
            <a:ext cx="3156225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808038" indent="0" algn="l">
              <a:lnSpc>
                <a:spcPts val="3769"/>
              </a:lnSpc>
              <a:spcBef>
                <a:spcPts val="0"/>
              </a:spcBef>
              <a:buNone/>
              <a:tabLst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2843110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E408B69-D389-CD2F-3055-DB37B7B189A9}"/>
              </a:ext>
            </a:extLst>
          </p:cNvPr>
          <p:cNvCxnSpPr/>
          <p:nvPr userDrawn="1"/>
        </p:nvCxnSpPr>
        <p:spPr>
          <a:xfrm>
            <a:off x="11701121" y="6578090"/>
            <a:ext cx="265889" cy="0"/>
          </a:xfrm>
          <a:prstGeom prst="line">
            <a:avLst/>
          </a:prstGeom>
          <a:ln>
            <a:solidFill>
              <a:srgbClr val="198A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389B47C-E53C-EE70-0EDF-BB4601FC4608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rcRect t="78397" r="608"/>
          <a:stretch/>
        </p:blipFill>
        <p:spPr>
          <a:xfrm rot="16200000">
            <a:off x="10917797" y="5562861"/>
            <a:ext cx="1846677" cy="18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65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46" r:id="rId2"/>
    <p:sldLayoutId id="2147483697" r:id="rId3"/>
    <p:sldLayoutId id="2147483683" r:id="rId4"/>
    <p:sldLayoutId id="2147483747" r:id="rId5"/>
    <p:sldLayoutId id="2147483703" r:id="rId6"/>
    <p:sldLayoutId id="2147483733" r:id="rId7"/>
    <p:sldLayoutId id="2147483744" r:id="rId8"/>
    <p:sldLayoutId id="2147483745" r:id="rId9"/>
    <p:sldLayoutId id="2147483748" r:id="rId10"/>
    <p:sldLayoutId id="2147483743" r:id="rId11"/>
    <p:sldLayoutId id="2147483741" r:id="rId12"/>
    <p:sldLayoutId id="2147483740" r:id="rId13"/>
    <p:sldLayoutId id="2147483742" r:id="rId14"/>
    <p:sldLayoutId id="2147483702" r:id="rId15"/>
    <p:sldLayoutId id="2147483700" r:id="rId16"/>
    <p:sldLayoutId id="2147483734" r:id="rId17"/>
    <p:sldLayoutId id="2147483749" r:id="rId18"/>
  </p:sldLayoutIdLst>
  <p:hf hdr="0"/>
  <p:txStyles>
    <p:titleStyle>
      <a:lvl1pPr algn="l" defTabSz="3343281" rtl="0" eaLnBrk="1" latinLnBrk="0" hangingPunct="1">
        <a:lnSpc>
          <a:spcPct val="90000"/>
        </a:lnSpc>
        <a:spcBef>
          <a:spcPct val="0"/>
        </a:spcBef>
        <a:buNone/>
        <a:defRPr sz="3870" kern="1200">
          <a:solidFill>
            <a:srgbClr val="011E3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835822" indent="-835822" algn="l" defTabSz="3343281" rtl="0" eaLnBrk="1" latinLnBrk="0" hangingPunct="1">
        <a:lnSpc>
          <a:spcPct val="100000"/>
        </a:lnSpc>
        <a:spcBef>
          <a:spcPts val="3657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2507462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4179101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5850740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7522384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9194022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865665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2537303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4208947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1pPr>
      <a:lvl2pPr marL="1671639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2pPr>
      <a:lvl3pPr marL="334328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3pPr>
      <a:lvl4pPr marL="5014923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4pPr>
      <a:lvl5pPr marL="668656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5pPr>
      <a:lvl6pPr marL="8358202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02984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1701485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337312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86ED3-BF57-D915-DA04-DE7D19D73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4">
            <a:extLst>
              <a:ext uri="{FF2B5EF4-FFF2-40B4-BE49-F238E27FC236}">
                <a16:creationId xmlns:a16="http://schemas.microsoft.com/office/drawing/2014/main" id="{322A0036-9F22-7CA1-786B-9E6747B0C3A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26534" b="26534"/>
          <a:stretch/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E4A99CB-F1BC-720C-2CC9-D09CE981E525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437048" y="3439552"/>
            <a:ext cx="3465473" cy="2059802"/>
          </a:xfrm>
        </p:spPr>
        <p:txBody>
          <a:bodyPr/>
          <a:lstStyle/>
          <a:p>
            <a:pPr algn="ctr"/>
            <a:r>
              <a:rPr lang="en-US" dirty="0"/>
              <a:t>Lessons from LGBTIQ+ Youth Net Project  </a:t>
            </a: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71868E31-B7BC-FF64-6AE8-1D3D8A551AC9}"/>
              </a:ext>
            </a:extLst>
          </p:cNvPr>
          <p:cNvSpPr/>
          <p:nvPr/>
        </p:nvSpPr>
        <p:spPr>
          <a:xfrm>
            <a:off x="851338" y="1708281"/>
            <a:ext cx="895932" cy="895932"/>
          </a:xfrm>
          <a:prstGeom prst="ellipse">
            <a:avLst/>
          </a:prstGeom>
          <a:solidFill>
            <a:srgbClr val="4DBD98">
              <a:alpha val="7984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aphic 4">
            <a:extLst>
              <a:ext uri="{FF2B5EF4-FFF2-40B4-BE49-F238E27FC236}">
                <a16:creationId xmlns:a16="http://schemas.microsoft.com/office/drawing/2014/main" id="{A663ACB2-F142-3E77-D9A7-2E7CC8C4D20B}"/>
              </a:ext>
            </a:extLst>
          </p:cNvPr>
          <p:cNvGrpSpPr/>
          <p:nvPr/>
        </p:nvGrpSpPr>
        <p:grpSpPr>
          <a:xfrm>
            <a:off x="10199742" y="3752194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3F9D8E2A-C259-96FB-3970-DEF29E807D55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685FB847-9FDF-78C8-5EDD-727E6F923BE7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A9E3DC43-62F6-3260-2A14-015AADAEE5BB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5ADACE37-1DDA-FF15-8A2C-FF855D89B0E2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D82BBA7B-11AF-4B53-F4EA-D76F8E5CBC7F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DC830429-DFE5-88BA-CDED-9233EA26CB91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FAA3425A-7147-54D0-6255-40EC85A87D47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11CC79D7-8452-D2CB-9E62-5B414A61A614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3C45907B-A23C-D643-6521-20294090C984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109E3762-F6AB-109A-A4EE-F02A5FF27147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2D79D059-624B-4CDA-94D2-9A332AFC5FD7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1AA6E8CA-8D5E-A6A0-EA9E-944BD082DDDB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EC81DD64-5ABF-344A-ED9B-CC8D58DF7136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177C7AEC-C832-CCC1-6CB2-1183CD62DC76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36F54F44-F1C7-7E08-F908-C572A747BF16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5BF9B6EE-A0F5-4B4A-7F39-8BA9B1A018D5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1F95FD04-365B-DCA1-004C-E9FDEB5CD8B5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EC5F0691-990A-9C4C-7381-B98FCE65E1B1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6918CAE0-7C5D-5828-4FF2-3B697A35C89B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4038B80F-A39D-81BF-5536-8D8844D6B15F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7458A8DC-B97A-CE3B-EC0B-3CCEE1A59095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6D642D16-82A3-1F9C-E103-9662A82DBAF8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94F3EE20-BAB5-C766-5AF0-ECCD46EA22F3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4AA81F46-68F4-19F3-A8BA-D2703F70D6A8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48E06359-E786-DC21-FDF9-FE8E5CD6A5D7}"/>
              </a:ext>
            </a:extLst>
          </p:cNvPr>
          <p:cNvSpPr txBox="1">
            <a:spLocks/>
          </p:cNvSpPr>
          <p:nvPr/>
        </p:nvSpPr>
        <p:spPr>
          <a:xfrm rot="16200000">
            <a:off x="8623837" y="4723520"/>
            <a:ext cx="3672674" cy="596287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20638" indent="-20638" algn="ctr" defTabSz="2073036" rtl="0" eaLnBrk="1" latinLnBrk="0" hangingPunct="1">
              <a:lnSpc>
                <a:spcPts val="3447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970213" algn="l"/>
                <a:tab pos="3055938" algn="l"/>
              </a:tabLst>
              <a:defRPr sz="3175" b="1" i="0" kern="120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9818" indent="0" algn="l" defTabSz="2073036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2962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699636" indent="0" algn="l" defTabSz="2073036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2962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049454" indent="0" algn="l" defTabSz="2073036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2962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399273" indent="0" algn="l" defTabSz="2073036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2962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853" indent="-518260" algn="l" defTabSz="2073036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372" indent="-518260" algn="l" defTabSz="2073036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889" indent="-518260" algn="l" defTabSz="2073036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411" indent="-518260" algn="l" defTabSz="2073036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600" b="0" dirty="0"/>
              <a:t>www.memory-makers.eu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F5BAC1-C8E9-FCAB-739F-3917997F9EA2}"/>
              </a:ext>
            </a:extLst>
          </p:cNvPr>
          <p:cNvSpPr txBox="1"/>
          <p:nvPr/>
        </p:nvSpPr>
        <p:spPr>
          <a:xfrm>
            <a:off x="1299304" y="507952"/>
            <a:ext cx="64196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3600" b="1" dirty="0">
                <a:solidFill>
                  <a:srgbClr val="198AB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Youth Power Against </a:t>
            </a:r>
          </a:p>
          <a:p>
            <a:pPr algn="ctr"/>
            <a:r>
              <a:rPr lang="en-IE" sz="3600" b="1" dirty="0">
                <a:solidFill>
                  <a:srgbClr val="198AB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Hate Speech</a:t>
            </a:r>
          </a:p>
        </p:txBody>
      </p:sp>
    </p:spTree>
    <p:extLst>
      <p:ext uri="{BB962C8B-B14F-4D97-AF65-F5344CB8AC3E}">
        <p14:creationId xmlns:p14="http://schemas.microsoft.com/office/powerpoint/2010/main" val="2662414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4E61E9-FC22-C235-9881-E7E0C234C9F4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963201" y="5154148"/>
            <a:ext cx="6188555" cy="822579"/>
          </a:xfrm>
        </p:spPr>
        <p:txBody>
          <a:bodyPr/>
          <a:lstStyle/>
          <a:p>
            <a:pPr algn="ctr"/>
            <a:r>
              <a:rPr lang="en-US" b="1" dirty="0"/>
              <a:t>Nazarii Boiarskyi</a:t>
            </a:r>
          </a:p>
          <a:p>
            <a:pPr algn="ctr"/>
            <a:r>
              <a:rPr lang="en-GB" dirty="0"/>
              <a:t>Co-founder of Democratic Initiatives Incubator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733BA2-BC92-C2D0-C761-BBED1A26EDFB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1" y="578092"/>
            <a:ext cx="9133157" cy="1101079"/>
          </a:xfrm>
        </p:spPr>
        <p:txBody>
          <a:bodyPr/>
          <a:lstStyle/>
          <a:p>
            <a:r>
              <a:rPr lang="en-US" dirty="0"/>
              <a:t>DEMOCRATIC INITIATIVES INCUBATOR</a:t>
            </a:r>
          </a:p>
        </p:txBody>
      </p:sp>
      <p:grpSp>
        <p:nvGrpSpPr>
          <p:cNvPr id="2" name="Graphic 4">
            <a:extLst>
              <a:ext uri="{FF2B5EF4-FFF2-40B4-BE49-F238E27FC236}">
                <a16:creationId xmlns:a16="http://schemas.microsoft.com/office/drawing/2014/main" id="{73CE3AA2-8D55-EE69-6A02-876ED65CAD9C}"/>
              </a:ext>
            </a:extLst>
          </p:cNvPr>
          <p:cNvGrpSpPr/>
          <p:nvPr/>
        </p:nvGrpSpPr>
        <p:grpSpPr>
          <a:xfrm rot="5972197" flipH="1">
            <a:off x="10230734" y="6544231"/>
            <a:ext cx="1988628" cy="1318666"/>
            <a:chOff x="5072479" y="4905026"/>
            <a:chExt cx="803439" cy="532763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B7C661EE-9A5D-8455-2A90-842F0CB55D81}"/>
                </a:ext>
              </a:extLst>
            </p:cNvPr>
            <p:cNvSpPr/>
            <p:nvPr/>
          </p:nvSpPr>
          <p:spPr>
            <a:xfrm>
              <a:off x="5072479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B196BD53-C8B6-BC6B-E50F-8E63DFC157BA}"/>
                </a:ext>
              </a:extLst>
            </p:cNvPr>
            <p:cNvSpPr/>
            <p:nvPr/>
          </p:nvSpPr>
          <p:spPr>
            <a:xfrm>
              <a:off x="5160355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B37DDB13-EA40-F1E4-F2A2-F7470E0389B9}"/>
                </a:ext>
              </a:extLst>
            </p:cNvPr>
            <p:cNvSpPr/>
            <p:nvPr/>
          </p:nvSpPr>
          <p:spPr>
            <a:xfrm>
              <a:off x="5248231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217EE5B-DC95-92D8-0138-FF7B2389170D}"/>
                </a:ext>
              </a:extLst>
            </p:cNvPr>
            <p:cNvSpPr/>
            <p:nvPr/>
          </p:nvSpPr>
          <p:spPr>
            <a:xfrm>
              <a:off x="5335562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CA3E87B6-8A4C-474E-244C-6EEE410ED61A}"/>
              </a:ext>
            </a:extLst>
          </p:cNvPr>
          <p:cNvSpPr/>
          <p:nvPr/>
        </p:nvSpPr>
        <p:spPr>
          <a:xfrm>
            <a:off x="9471971" y="-522323"/>
            <a:ext cx="1044645" cy="1044645"/>
          </a:xfrm>
          <a:prstGeom prst="ellipse">
            <a:avLst/>
          </a:prstGeom>
          <a:solidFill>
            <a:srgbClr val="4DBD98">
              <a:alpha val="7596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213F6C-305B-6074-B2E7-A6E73760C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5902" y="3121990"/>
            <a:ext cx="3185203" cy="71838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9363D47-2864-A8DE-FFFB-A3496CFF3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4028" y="2253400"/>
            <a:ext cx="4515439" cy="2539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0102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0F1559-17A0-08E1-1B64-488C6B996A5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762857" y="2361851"/>
            <a:ext cx="6740880" cy="3933404"/>
          </a:xfrm>
        </p:spPr>
        <p:txBody>
          <a:bodyPr/>
          <a:lstStyle/>
          <a:p>
            <a:r>
              <a:rPr lang="en-US" dirty="0"/>
              <a:t>5 countries: Denmark, Ireland, France, Germany, and Ukraine in the Erasmus+ partnership.</a:t>
            </a:r>
          </a:p>
          <a:p>
            <a:endParaRPr lang="en-US" dirty="0"/>
          </a:p>
          <a:p>
            <a:r>
              <a:rPr lang="en-US" dirty="0"/>
              <a:t>Resources: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Reach &amp; Teach Toolkit Towards Combating LGBTQI+ Hate Speech.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Stopping the hate speech through Training and Connect Open Education Resources and an Educator’s Guidebook.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 A Seat at the Table for LGBTIQ and non-LGBTIQ Youth Learning Platform and Local Assemblies Guide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Find them here https://lgbtiqyouthnet.eu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E344A-9A6A-3FD6-3A11-2E336C8A0638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2" y="578092"/>
            <a:ext cx="9265133" cy="671785"/>
          </a:xfrm>
        </p:spPr>
        <p:txBody>
          <a:bodyPr/>
          <a:lstStyle/>
          <a:p>
            <a:r>
              <a:rPr lang="en-US" dirty="0"/>
              <a:t>THE LGBTQI+ YOUTH NET PROJECT</a:t>
            </a:r>
          </a:p>
        </p:txBody>
      </p:sp>
      <p:grpSp>
        <p:nvGrpSpPr>
          <p:cNvPr id="40" name="Graphic 4">
            <a:extLst>
              <a:ext uri="{FF2B5EF4-FFF2-40B4-BE49-F238E27FC236}">
                <a16:creationId xmlns:a16="http://schemas.microsoft.com/office/drawing/2014/main" id="{3BBDC193-1738-8DA5-E239-0906E50FE53B}"/>
              </a:ext>
            </a:extLst>
          </p:cNvPr>
          <p:cNvGrpSpPr/>
          <p:nvPr/>
        </p:nvGrpSpPr>
        <p:grpSpPr>
          <a:xfrm>
            <a:off x="10042087" y="-1319576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476224F-4ABD-3CD3-A811-D453B7D80244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D8C2216-2F55-17EF-A6A7-F7870FD1322E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DA7083AD-50CA-9128-6E09-6014CC9A16D7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745F2AD-7F06-3011-B459-A3646EB2DD27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13A5E8A1-EBBC-EDAE-8733-41441BC99A4C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AC79CD6B-BEC6-FB93-8F78-2216B2503CB4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C9A5355-398C-E51B-5012-3066A6F42D5E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D45CCB2D-1A64-0452-7C84-318B7D69D8E9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D68E0C9-CBF2-FE5D-E9CC-218F032F6409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7ECBBB6F-DE40-E6EC-5D85-1ED5A9B1D5E2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0CDAA27D-555C-5629-DF92-17C70AC25B04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67D64B6-9144-87F4-519D-35AFA3EB2070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190DA349-0483-0097-B87B-056F03C95139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9D5883F0-07B0-DB47-5A58-EF0002F8B829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7EC3F70-59CC-72C1-CD38-285430D7EFC4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569965AF-4E82-DD6D-585C-164FA34A5D6E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FDC3BDB1-4BC9-572C-0474-E1AD37CBDEF0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14E6DE2B-3F78-ACCD-5DE5-86603F69A2A4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05E974BF-3DCD-EF7D-4240-3E88DEE266B0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E3604B0B-0944-1E90-8AE9-5A14FE71810E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0A960F72-E116-A958-A0EC-AC3E168E2E72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3AF66E45-B3BF-D992-7B00-F025AA2E3289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AB91EACB-D4F0-4B9D-C334-8688C0FC7976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8365D85-5402-0866-6DD3-5B7054E342CA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C3BDC44-982C-C3D5-75CB-7A0940A95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6182" y="2202101"/>
            <a:ext cx="3288596" cy="465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017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4E61E9-FC22-C235-9881-E7E0C234C9F4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221362" y="1924165"/>
            <a:ext cx="5949743" cy="4616084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/>
              <a:t>The rise of online hate against LGBTIQ+ people.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/>
              <a:t>Consequences: </a:t>
            </a:r>
          </a:p>
          <a:p>
            <a:endParaRPr lang="en-GB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Discrimination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Isolation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Radicalisation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733BA2-BC92-C2D0-C761-BBED1A26EDFB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1" y="578092"/>
            <a:ext cx="8954048" cy="788795"/>
          </a:xfrm>
        </p:spPr>
        <p:txBody>
          <a:bodyPr/>
          <a:lstStyle/>
          <a:p>
            <a:r>
              <a:rPr lang="en-GB" dirty="0"/>
              <a:t>WHY TALK ABOUT ONLINE HATE SPEECH?</a:t>
            </a:r>
            <a:endParaRPr lang="en-US" dirty="0"/>
          </a:p>
        </p:txBody>
      </p:sp>
      <p:grpSp>
        <p:nvGrpSpPr>
          <p:cNvPr id="2" name="Graphic 4">
            <a:extLst>
              <a:ext uri="{FF2B5EF4-FFF2-40B4-BE49-F238E27FC236}">
                <a16:creationId xmlns:a16="http://schemas.microsoft.com/office/drawing/2014/main" id="{73CE3AA2-8D55-EE69-6A02-876ED65CAD9C}"/>
              </a:ext>
            </a:extLst>
          </p:cNvPr>
          <p:cNvGrpSpPr/>
          <p:nvPr/>
        </p:nvGrpSpPr>
        <p:grpSpPr>
          <a:xfrm rot="5972197" flipH="1">
            <a:off x="10230734" y="6544231"/>
            <a:ext cx="1988628" cy="1318666"/>
            <a:chOff x="5072479" y="4905026"/>
            <a:chExt cx="803439" cy="532763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B7C661EE-9A5D-8455-2A90-842F0CB55D81}"/>
                </a:ext>
              </a:extLst>
            </p:cNvPr>
            <p:cNvSpPr/>
            <p:nvPr/>
          </p:nvSpPr>
          <p:spPr>
            <a:xfrm>
              <a:off x="5072479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B196BD53-C8B6-BC6B-E50F-8E63DFC157BA}"/>
                </a:ext>
              </a:extLst>
            </p:cNvPr>
            <p:cNvSpPr/>
            <p:nvPr/>
          </p:nvSpPr>
          <p:spPr>
            <a:xfrm>
              <a:off x="5160355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B37DDB13-EA40-F1E4-F2A2-F7470E0389B9}"/>
                </a:ext>
              </a:extLst>
            </p:cNvPr>
            <p:cNvSpPr/>
            <p:nvPr/>
          </p:nvSpPr>
          <p:spPr>
            <a:xfrm>
              <a:off x="5248231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217EE5B-DC95-92D8-0138-FF7B2389170D}"/>
                </a:ext>
              </a:extLst>
            </p:cNvPr>
            <p:cNvSpPr/>
            <p:nvPr/>
          </p:nvSpPr>
          <p:spPr>
            <a:xfrm>
              <a:off x="5335562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CA3E87B6-8A4C-474E-244C-6EEE410ED61A}"/>
              </a:ext>
            </a:extLst>
          </p:cNvPr>
          <p:cNvSpPr/>
          <p:nvPr/>
        </p:nvSpPr>
        <p:spPr>
          <a:xfrm>
            <a:off x="9471971" y="-522323"/>
            <a:ext cx="1044645" cy="1044645"/>
          </a:xfrm>
          <a:prstGeom prst="ellipse">
            <a:avLst/>
          </a:prstGeom>
          <a:solidFill>
            <a:srgbClr val="4DBD98">
              <a:alpha val="7596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FF04F7-B27C-5115-F911-1ABBAE02B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1126"/>
            <a:ext cx="4361591" cy="544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03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0F1559-17A0-08E1-1B64-488C6B996A5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22778" y="3247971"/>
            <a:ext cx="6355096" cy="3933404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Youth are not only victims, but Changemakers.</a:t>
            </a:r>
          </a:p>
          <a:p>
            <a:endParaRPr lang="en-GB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They create creative campaigns and become activist.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Youth open dialogue in their communities.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E344A-9A6A-3FD6-3A11-2E336C8A0638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1" y="578092"/>
            <a:ext cx="9274559" cy="671785"/>
          </a:xfrm>
        </p:spPr>
        <p:txBody>
          <a:bodyPr/>
          <a:lstStyle/>
          <a:p>
            <a:r>
              <a:rPr lang="en-US" dirty="0"/>
              <a:t>HOW ARE YOUTH DRIVERS OF CHANGE</a:t>
            </a:r>
          </a:p>
        </p:txBody>
      </p:sp>
      <p:grpSp>
        <p:nvGrpSpPr>
          <p:cNvPr id="40" name="Graphic 4">
            <a:extLst>
              <a:ext uri="{FF2B5EF4-FFF2-40B4-BE49-F238E27FC236}">
                <a16:creationId xmlns:a16="http://schemas.microsoft.com/office/drawing/2014/main" id="{3BBDC193-1738-8DA5-E239-0906E50FE53B}"/>
              </a:ext>
            </a:extLst>
          </p:cNvPr>
          <p:cNvGrpSpPr/>
          <p:nvPr/>
        </p:nvGrpSpPr>
        <p:grpSpPr>
          <a:xfrm>
            <a:off x="10042087" y="-1319576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476224F-4ABD-3CD3-A811-D453B7D80244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D8C2216-2F55-17EF-A6A7-F7870FD1322E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DA7083AD-50CA-9128-6E09-6014CC9A16D7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745F2AD-7F06-3011-B459-A3646EB2DD27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13A5E8A1-EBBC-EDAE-8733-41441BC99A4C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AC79CD6B-BEC6-FB93-8F78-2216B2503CB4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C9A5355-398C-E51B-5012-3066A6F42D5E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D45CCB2D-1A64-0452-7C84-318B7D69D8E9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D68E0C9-CBF2-FE5D-E9CC-218F032F6409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7ECBBB6F-DE40-E6EC-5D85-1ED5A9B1D5E2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0CDAA27D-555C-5629-DF92-17C70AC25B04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67D64B6-9144-87F4-519D-35AFA3EB2070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190DA349-0483-0097-B87B-056F03C95139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9D5883F0-07B0-DB47-5A58-EF0002F8B829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7EC3F70-59CC-72C1-CD38-285430D7EFC4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569965AF-4E82-DD6D-585C-164FA34A5D6E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FDC3BDB1-4BC9-572C-0474-E1AD37CBDEF0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14E6DE2B-3F78-ACCD-5DE5-86603F69A2A4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05E974BF-3DCD-EF7D-4240-3E88DEE266B0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E3604B0B-0944-1E90-8AE9-5A14FE71810E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0A960F72-E116-A958-A0EC-AC3E168E2E72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3AF66E45-B3BF-D992-7B00-F025AA2E3289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AB91EACB-D4F0-4B9D-C334-8688C0FC7976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8365D85-5402-0866-6DD3-5B7054E342CA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33C5D140-40D8-0326-9938-F1D97536F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7555" y="2861148"/>
            <a:ext cx="4448360" cy="3336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7275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C4D6986A-D20F-F94B-BFCB-E9DE41F24ED3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575226" y="2951407"/>
            <a:ext cx="5957740" cy="3241781"/>
          </a:xfrm>
        </p:spPr>
        <p:txBody>
          <a:bodyPr/>
          <a:lstStyle/>
          <a:p>
            <a:r>
              <a:rPr lang="en-GB" dirty="0"/>
              <a:t>Shared spaces help break</a:t>
            </a:r>
          </a:p>
          <a:p>
            <a:r>
              <a:rPr lang="en-GB" dirty="0"/>
              <a:t>down barriers between</a:t>
            </a:r>
          </a:p>
          <a:p>
            <a:r>
              <a:rPr lang="en-GB" dirty="0"/>
              <a:t>LGBTIQ+ people and the wider youth community, educators, and authorities</a:t>
            </a:r>
            <a:r>
              <a:rPr lang="en-US" dirty="0"/>
              <a:t>.</a:t>
            </a:r>
          </a:p>
        </p:txBody>
      </p:sp>
      <p:grpSp>
        <p:nvGrpSpPr>
          <p:cNvPr id="59" name="Graphic 4">
            <a:extLst>
              <a:ext uri="{FF2B5EF4-FFF2-40B4-BE49-F238E27FC236}">
                <a16:creationId xmlns:a16="http://schemas.microsoft.com/office/drawing/2014/main" id="{A3531D5F-2C01-FBCE-4B98-F790C0FF1DC8}"/>
              </a:ext>
            </a:extLst>
          </p:cNvPr>
          <p:cNvGrpSpPr/>
          <p:nvPr/>
        </p:nvGrpSpPr>
        <p:grpSpPr>
          <a:xfrm rot="5972197" flipH="1">
            <a:off x="-733751" y="106013"/>
            <a:ext cx="1988628" cy="1318666"/>
            <a:chOff x="5072479" y="4905026"/>
            <a:chExt cx="803439" cy="532763"/>
          </a:xfrm>
        </p:grpSpPr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2D7F5055-628B-5E62-7D09-598B2C94FF34}"/>
                </a:ext>
              </a:extLst>
            </p:cNvPr>
            <p:cNvSpPr/>
            <p:nvPr/>
          </p:nvSpPr>
          <p:spPr>
            <a:xfrm>
              <a:off x="5072479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4DBD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C1B6B3C2-74A7-0639-7DCA-C39088AD0E68}"/>
                </a:ext>
              </a:extLst>
            </p:cNvPr>
            <p:cNvSpPr/>
            <p:nvPr/>
          </p:nvSpPr>
          <p:spPr>
            <a:xfrm>
              <a:off x="5160355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4DBD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354047CA-B30A-3083-6435-A5F2F53062B1}"/>
                </a:ext>
              </a:extLst>
            </p:cNvPr>
            <p:cNvSpPr/>
            <p:nvPr/>
          </p:nvSpPr>
          <p:spPr>
            <a:xfrm>
              <a:off x="5248231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4DBD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8FBD648A-F9F2-1B17-7B9C-DCEB9C0F536F}"/>
                </a:ext>
              </a:extLst>
            </p:cNvPr>
            <p:cNvSpPr/>
            <p:nvPr/>
          </p:nvSpPr>
          <p:spPr>
            <a:xfrm>
              <a:off x="5335562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4DBD9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A07835C9-5104-CA36-99EB-BBDCAF058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657" y="317707"/>
            <a:ext cx="2412879" cy="24089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EC3A4F-730E-2679-60D4-C1E698F7A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F847B1B-DFE5-0EE9-18D5-25B799527C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5245" y="-1617804"/>
            <a:ext cx="2645893" cy="26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200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18243-BE2C-CDC7-1642-224347A4D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F07624E-4070-0F39-D015-AE76CCDDC8A3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54286" y="2767881"/>
            <a:ext cx="3156226" cy="2350874"/>
          </a:xfrm>
        </p:spPr>
        <p:txBody>
          <a:bodyPr/>
          <a:lstStyle/>
          <a:p>
            <a:r>
              <a:rPr lang="en-GB" dirty="0"/>
              <a:t>Using training participation in an international network gives youth confidence and knowledge.</a:t>
            </a:r>
            <a:endParaRPr lang="en-US" dirty="0"/>
          </a:p>
        </p:txBody>
      </p:sp>
      <p:grpSp>
        <p:nvGrpSpPr>
          <p:cNvPr id="2" name="Graphic 4">
            <a:extLst>
              <a:ext uri="{FF2B5EF4-FFF2-40B4-BE49-F238E27FC236}">
                <a16:creationId xmlns:a16="http://schemas.microsoft.com/office/drawing/2014/main" id="{9A587A33-FA51-F045-146F-2704CA1C886B}"/>
              </a:ext>
            </a:extLst>
          </p:cNvPr>
          <p:cNvGrpSpPr/>
          <p:nvPr/>
        </p:nvGrpSpPr>
        <p:grpSpPr>
          <a:xfrm rot="5972197" flipH="1">
            <a:off x="10230734" y="6544231"/>
            <a:ext cx="1988628" cy="1318666"/>
            <a:chOff x="5072479" y="4905026"/>
            <a:chExt cx="803439" cy="532763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EC80DED-16C5-0781-6872-8F6BCBB6777E}"/>
                </a:ext>
              </a:extLst>
            </p:cNvPr>
            <p:cNvSpPr/>
            <p:nvPr/>
          </p:nvSpPr>
          <p:spPr>
            <a:xfrm>
              <a:off x="5072479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190EDE0E-B50C-1EBE-1115-FB367FEFA3E1}"/>
                </a:ext>
              </a:extLst>
            </p:cNvPr>
            <p:cNvSpPr/>
            <p:nvPr/>
          </p:nvSpPr>
          <p:spPr>
            <a:xfrm>
              <a:off x="5160355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6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6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31190BFE-4FBC-9E3F-3C49-A4D83B7894E1}"/>
                </a:ext>
              </a:extLst>
            </p:cNvPr>
            <p:cNvSpPr/>
            <p:nvPr/>
          </p:nvSpPr>
          <p:spPr>
            <a:xfrm>
              <a:off x="5248231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5A469FC-F251-FE0D-17D7-5C848DEB19F8}"/>
                </a:ext>
              </a:extLst>
            </p:cNvPr>
            <p:cNvSpPr/>
            <p:nvPr/>
          </p:nvSpPr>
          <p:spPr>
            <a:xfrm>
              <a:off x="5335562" y="4905026"/>
              <a:ext cx="540356" cy="532763"/>
            </a:xfrm>
            <a:custGeom>
              <a:avLst/>
              <a:gdLst>
                <a:gd name="connsiteX0" fmla="*/ 0 w 540356"/>
                <a:gd name="connsiteY0" fmla="*/ 0 h 532763"/>
                <a:gd name="connsiteX1" fmla="*/ 540357 w 540356"/>
                <a:gd name="connsiteY1" fmla="*/ 532764 h 53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356" h="532763">
                  <a:moveTo>
                    <a:pt x="0" y="0"/>
                  </a:moveTo>
                  <a:lnTo>
                    <a:pt x="540357" y="532764"/>
                  </a:lnTo>
                </a:path>
              </a:pathLst>
            </a:custGeom>
            <a:ln w="19050" cap="flat">
              <a:solidFill>
                <a:srgbClr val="EF487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035DB5EE-4C24-5FFF-C1DE-3299A2A2956C}"/>
              </a:ext>
            </a:extLst>
          </p:cNvPr>
          <p:cNvSpPr/>
          <p:nvPr/>
        </p:nvSpPr>
        <p:spPr>
          <a:xfrm>
            <a:off x="9471971" y="-522323"/>
            <a:ext cx="1044645" cy="1044645"/>
          </a:xfrm>
          <a:prstGeom prst="ellipse">
            <a:avLst/>
          </a:prstGeom>
          <a:solidFill>
            <a:srgbClr val="4DBD98">
              <a:alpha val="7596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0544713-A9C4-34D1-6CC4-7FBCA245F6EB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/>
        <p:txBody>
          <a:bodyPr/>
          <a:lstStyle/>
          <a:p>
            <a:r>
              <a:rPr lang="en-IE" dirty="0"/>
              <a:t>RISE UP!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351CD9-F25B-DCA7-DB7B-57F4517A3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5447" y="661169"/>
            <a:ext cx="4151747" cy="5535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C84B66A-925E-CEEF-72B3-93B3343D5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9573" y="2113433"/>
            <a:ext cx="2885177" cy="288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623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78B74-1B1B-AD28-1A30-CFCF5F5BB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6C2078-0209-7C4B-10A1-1D3D764CF59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59379" y="2663509"/>
            <a:ext cx="5481545" cy="3933404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/>
              <a:t>Youth can transform online space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/>
              <a:t>Youth need resources and support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dirty="0"/>
              <a:t>Use handbooks, share materials, and start dialogues.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dirty="0"/>
          </a:p>
          <a:p>
            <a:endParaRPr lang="en-GB" b="1" dirty="0"/>
          </a:p>
          <a:p>
            <a:r>
              <a:rPr lang="en-GB" b="1" dirty="0"/>
              <a:t>Let’s act against hate speech together!</a:t>
            </a:r>
            <a:endParaRPr lang="en-US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76F254-6CFD-0E67-E5BB-7FE3220C871B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1" y="578092"/>
            <a:ext cx="3967269" cy="671785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grpSp>
        <p:nvGrpSpPr>
          <p:cNvPr id="40" name="Graphic 4">
            <a:extLst>
              <a:ext uri="{FF2B5EF4-FFF2-40B4-BE49-F238E27FC236}">
                <a16:creationId xmlns:a16="http://schemas.microsoft.com/office/drawing/2014/main" id="{2810F647-E906-DE63-E2D3-815E8D755CF2}"/>
              </a:ext>
            </a:extLst>
          </p:cNvPr>
          <p:cNvGrpSpPr/>
          <p:nvPr/>
        </p:nvGrpSpPr>
        <p:grpSpPr>
          <a:xfrm>
            <a:off x="10042087" y="-1319576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AAAF297-723E-1F7A-A9E1-325122D180ED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B2877FA-E183-9B8C-97CB-E4D8743F9E38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13107407-8532-24A8-3960-C0CF391CC838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C7216C7-5DD3-4FDE-6CC0-79C8299FD59B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4C1E08C3-7A01-35F5-1202-CB88E0511A77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14A8980-35BB-076B-574F-C1E0A9F8FF0C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376F5C4-C6D3-4105-BCA3-921D2A0BCCFF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B2A31E5F-C3D9-D5E4-533A-6C711660FFA2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C883922-F7C5-5AE8-B82E-657B691A4D4F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7D6DACDE-FFC4-C56D-9CDF-6E84FFF9FDEF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763BD1B-CDCB-7DB3-E0AF-06522EE32389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DD68FF1-39BB-EE95-75CE-40695584B763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2F11F67C-5839-9FAF-F3DB-FE575A3B2A54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2FB9228-992B-78F6-94EB-B4D3E574A2F0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D688F5ED-C517-63F0-BC71-B0A87C188B4F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1BB1BA99-2B40-216E-7225-1B7FACDF6C67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DB36C24-4180-4D25-604B-638CBB422FC2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2C8A20F1-9362-73A5-F08E-C80509DF23A6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1AA548E-FF76-7BC9-429A-FD6D8710865D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212E7CD5-B588-4F81-F1DD-AC84C7129986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E6611C91-9BEC-25BC-F945-9CFC42A0E77D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697EE86C-5525-CE16-9CCD-555B95EDBCC7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BBB99F1-6510-7A98-3D7A-00E1D3B51098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E1C14551-1F55-63B2-CE10-49CD1E3E18F6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756F675C-164C-1F09-6B07-D586A44EA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9283" y="2130962"/>
            <a:ext cx="6302717" cy="47270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F58E6A-206D-80B4-0E7B-8BAB86F10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378" y="4926386"/>
            <a:ext cx="3188484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196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icture Placeholder 10">
            <a:extLst>
              <a:ext uri="{FF2B5EF4-FFF2-40B4-BE49-F238E27FC236}">
                <a16:creationId xmlns:a16="http://schemas.microsoft.com/office/drawing/2014/main" id="{984E6049-DDBF-6024-E18B-7A085C4E62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8887" t="-306" r="143" b="306"/>
          <a:stretch/>
        </p:blipFill>
        <p:spPr>
          <a:xfrm>
            <a:off x="802105" y="340963"/>
            <a:ext cx="6265122" cy="515839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C3ACE-FEFE-C4A1-73E7-A06621EAB290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/>
        <p:txBody>
          <a:bodyPr/>
          <a:lstStyle/>
          <a:p>
            <a:r>
              <a:rPr lang="en-US" dirty="0"/>
              <a:t>THANK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546FF4-8F35-7682-56FB-F00558D312AB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r>
              <a:rPr lang="en-US" dirty="0"/>
              <a:t>YOU!</a:t>
            </a: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496C340A-7434-3131-E227-D29A19D83E0B}"/>
              </a:ext>
            </a:extLst>
          </p:cNvPr>
          <p:cNvSpPr/>
          <p:nvPr/>
        </p:nvSpPr>
        <p:spPr>
          <a:xfrm>
            <a:off x="409903" y="667758"/>
            <a:ext cx="895932" cy="895932"/>
          </a:xfrm>
          <a:prstGeom prst="ellipse">
            <a:avLst/>
          </a:prstGeom>
          <a:solidFill>
            <a:srgbClr val="198AB1">
              <a:alpha val="7984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8" name="Graphic 4">
            <a:extLst>
              <a:ext uri="{FF2B5EF4-FFF2-40B4-BE49-F238E27FC236}">
                <a16:creationId xmlns:a16="http://schemas.microsoft.com/office/drawing/2014/main" id="{88D7DAA4-CDA4-CC80-8E11-A620CF6524EF}"/>
              </a:ext>
            </a:extLst>
          </p:cNvPr>
          <p:cNvGrpSpPr/>
          <p:nvPr/>
        </p:nvGrpSpPr>
        <p:grpSpPr>
          <a:xfrm>
            <a:off x="10871194" y="3484181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D58806B7-3E28-BAE0-50F2-9CE51A8ED59A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4FD1AE46-7182-6DCB-2F3C-45B2314D9F1E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16CFECE8-16DE-FF31-CC14-BE2543BEDC1F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7B086ACB-DCE7-1193-E837-AC6F34314AD3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4C1C38A5-1A9F-C677-81CA-C68341A427DA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B9AE86B5-034F-F0B5-3310-D07944B9C448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9AA1E50A-29FF-59F9-7CE8-DBFA61277E0C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F9DDC8E4-5C2B-5D0D-19CF-68844D45D98C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A4CD5DD1-390E-6EDC-6B54-C7BBBC77487E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F7DA3DBD-BFB3-7BFF-ABEE-D0B867B7B6DF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136626A3-D459-434B-B3A1-E640B01A3318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A6D6C974-695C-0461-1A56-E3866F6A3663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9BBE69F3-BB8F-BA99-447B-EF941E587AA8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55CEF1E1-B741-7EDB-19F7-0300E91B13D7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2411C269-101A-492D-6B42-B3AB19F68681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2C0C1071-E2A7-B880-305E-5EEF6E4C240B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70289766-FAF8-18C9-0FAC-E7A7FC26EF9B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0129B7E7-8916-3EF1-DAE8-05823E5FBB76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104086D8-E052-CE4F-AE33-FA63ECC902CF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0D01AA34-DB83-12F3-7B7B-08CA705325D9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EAAA97CE-047D-7F2C-88B1-C95ADBA79F23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83F6B771-EB80-C38B-2922-699919DAAAC2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FDD1B28C-EA43-FF0A-9411-D705E356EC55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378BB153-0DE0-39F4-041B-544BDD2E4F76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E4A98F3-1663-4C20-AABB-895D58C81C31}"/>
              </a:ext>
            </a:extLst>
          </p:cNvPr>
          <p:cNvSpPr txBox="1"/>
          <p:nvPr/>
        </p:nvSpPr>
        <p:spPr>
          <a:xfrm>
            <a:off x="8012743" y="4235069"/>
            <a:ext cx="6754304" cy="6846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b="1" dirty="0">
                <a:solidFill>
                  <a:schemeClr val="bg1"/>
                </a:solidFill>
              </a:rPr>
              <a:t>n.boiarskyi@gmail.com</a:t>
            </a:r>
          </a:p>
          <a:p>
            <a:endParaRPr lang="en-IE" b="1" dirty="0">
              <a:solidFill>
                <a:schemeClr val="bg1"/>
              </a:solidFill>
            </a:endParaRPr>
          </a:p>
          <a:p>
            <a:r>
              <a:rPr lang="en-IE" b="1" dirty="0">
                <a:solidFill>
                  <a:schemeClr val="bg1"/>
                </a:solidFill>
              </a:rPr>
              <a:t>https://diiukraine.org/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9DF2B8-D6CF-6BB6-7E63-FF99F3AD4B1D}"/>
              </a:ext>
            </a:extLst>
          </p:cNvPr>
          <p:cNvSpPr txBox="1"/>
          <p:nvPr/>
        </p:nvSpPr>
        <p:spPr>
          <a:xfrm>
            <a:off x="8289620" y="3864220"/>
            <a:ext cx="1508746" cy="289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>
                <a:solidFill>
                  <a:schemeClr val="bg1"/>
                </a:solidFill>
              </a:rPr>
              <a:t>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4291396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azine Layout 01 - AE_CA_v4" id="{F9D5F4D5-9454-45C5-AFC0-38A7887A0E87}" vid="{A7535069-094F-4B33-8094-ED35EDC7CF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ef88797d-310b-4d46-ad9c-0c23fa0c8d4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02E0EF7D44C04B9FA644DBFF45FF6A" ma:contentTypeVersion="13" ma:contentTypeDescription="Create a new document." ma:contentTypeScope="" ma:versionID="206b9469efed5238e3299da57cdc015e">
  <xsd:schema xmlns:xsd="http://www.w3.org/2001/XMLSchema" xmlns:xs="http://www.w3.org/2001/XMLSchema" xmlns:p="http://schemas.microsoft.com/office/2006/metadata/properties" xmlns:ns2="876de33e-aaa5-4507-9b92-b84e676ded0d" xmlns:ns3="ef88797d-310b-4d46-ad9c-0c23fa0c8d45" targetNamespace="http://schemas.microsoft.com/office/2006/metadata/properties" ma:root="true" ma:fieldsID="281ed500249cd3fe925a7af84a8b56c4" ns2:_="" ns3:_="">
    <xsd:import namespace="876de33e-aaa5-4507-9b92-b84e676ded0d"/>
    <xsd:import namespace="ef88797d-310b-4d46-ad9c-0c23fa0c8d4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6de33e-aaa5-4507-9b92-b84e676ded0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hidden="true" ma:internalName="LastSharedByUser" ma:readOnly="true">
      <xsd:simpleType>
        <xsd:restriction base="dms:Note"/>
      </xsd:simpleType>
    </xsd:element>
    <xsd:element name="LastSharedByTime" ma:index="11" nillable="true" ma:displayName="Last Shared By Time" ma:description="" ma:hidden="true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88797d-310b-4d46-ad9c-0c23fa0c8d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9800E7-4362-4A70-9B48-B5AE1C9F47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9AD2B3-D789-4FC7-A14D-89ADA76B73A8}">
  <ds:schemaRefs>
    <ds:schemaRef ds:uri="http://schemas.microsoft.com/office/2006/metadata/properties"/>
    <ds:schemaRef ds:uri="http://schemas.microsoft.com/office/infopath/2007/PartnerControls"/>
    <ds:schemaRef ds:uri="ef88797d-310b-4d46-ad9c-0c23fa0c8d45"/>
  </ds:schemaRefs>
</ds:datastoreItem>
</file>

<file path=customXml/itemProps3.xml><?xml version="1.0" encoding="utf-8"?>
<ds:datastoreItem xmlns:ds="http://schemas.openxmlformats.org/officeDocument/2006/customXml" ds:itemID="{7F83B94A-925B-4414-927F-DFD616E23C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6de33e-aaa5-4507-9b92-b84e676ded0d"/>
    <ds:schemaRef ds:uri="ef88797d-310b-4d46-ad9c-0c23fa0c8d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Magazine layout</Template>
  <TotalTime>7802</TotalTime>
  <Words>242</Words>
  <Application>Microsoft Office PowerPoint</Application>
  <PresentationFormat>Widescreen</PresentationFormat>
  <Paragraphs>53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Montserrat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Front cover</dc:title>
  <dc:creator>Samantha Carty</dc:creator>
  <cp:lastModifiedBy>Lola Gonzalez</cp:lastModifiedBy>
  <cp:revision>422</cp:revision>
  <dcterms:created xsi:type="dcterms:W3CDTF">2021-06-15T11:45:52Z</dcterms:created>
  <dcterms:modified xsi:type="dcterms:W3CDTF">2025-11-12T09:39:03Z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0x0101005F02E0EF7D44C04B9FA644DBFF45FF6A</vt:lpwstr>
  </property>
</Properties>
</file>