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handoutMasterIdLst>
    <p:handoutMasterId r:id="rId22"/>
  </p:handoutMasterIdLst>
  <p:sldIdLst>
    <p:sldId id="717" r:id="rId5"/>
    <p:sldId id="698" r:id="rId6"/>
    <p:sldId id="699" r:id="rId7"/>
    <p:sldId id="718" r:id="rId8"/>
    <p:sldId id="719" r:id="rId9"/>
    <p:sldId id="723" r:id="rId10"/>
    <p:sldId id="720" r:id="rId11"/>
    <p:sldId id="724" r:id="rId12"/>
    <p:sldId id="721" r:id="rId13"/>
    <p:sldId id="725" r:id="rId14"/>
    <p:sldId id="726" r:id="rId15"/>
    <p:sldId id="727" r:id="rId16"/>
    <p:sldId id="728" r:id="rId17"/>
    <p:sldId id="256" r:id="rId18"/>
    <p:sldId id="729" r:id="rId19"/>
    <p:sldId id="677" r:id="rId20"/>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D98"/>
    <a:srgbClr val="EF4870"/>
    <a:srgbClr val="00A8F6"/>
    <a:srgbClr val="198AB1"/>
    <a:srgbClr val="111E46"/>
    <a:srgbClr val="76C7EF"/>
    <a:srgbClr val="BE65A7"/>
    <a:srgbClr val="F16924"/>
    <a:srgbClr val="000D41"/>
    <a:srgbClr val="010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275" autoAdjust="0"/>
    <p:restoredTop sz="95037"/>
  </p:normalViewPr>
  <p:slideViewPr>
    <p:cSldViewPr snapToGrid="0" snapToObjects="1">
      <p:cViewPr varScale="1">
        <p:scale>
          <a:sx n="76" d="100"/>
          <a:sy n="76" d="100"/>
        </p:scale>
        <p:origin x="43" y="437"/>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0" d="100"/>
          <a:sy n="70" d="100"/>
        </p:scale>
        <p:origin x="339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11/12/2025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C47AE6D-0B04-0685-171E-D6FC31CF4038}"/>
              </a:ext>
            </a:extLst>
          </p:cNvPr>
          <p:cNvSpPr/>
          <p:nvPr userDrawn="1"/>
        </p:nvSpPr>
        <p:spPr>
          <a:xfrm>
            <a:off x="0" y="2899976"/>
            <a:ext cx="12192000" cy="3035603"/>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111E46"/>
          </a:solidFill>
          <a:ln w="3060" cap="flat">
            <a:noFill/>
            <a:prstDash val="solid"/>
            <a:miter/>
          </a:ln>
        </p:spPr>
        <p:txBody>
          <a:bodyPr rtlCol="0" anchor="ctr"/>
          <a:lstStyle/>
          <a:p>
            <a:endParaRPr lang="en-US"/>
          </a:p>
        </p:txBody>
      </p:sp>
      <p:sp>
        <p:nvSpPr>
          <p:cNvPr id="3" name="Picture Placeholder 4">
            <a:extLst>
              <a:ext uri="{FF2B5EF4-FFF2-40B4-BE49-F238E27FC236}">
                <a16:creationId xmlns:a16="http://schemas.microsoft.com/office/drawing/2014/main" id="{6D44A131-4BE0-9421-944D-957B5E42C7C0}"/>
              </a:ext>
            </a:extLst>
          </p:cNvPr>
          <p:cNvSpPr>
            <a:spLocks noGrp="1"/>
          </p:cNvSpPr>
          <p:nvPr>
            <p:ph type="pic" sz="quarter" idx="10"/>
          </p:nvPr>
        </p:nvSpPr>
        <p:spPr>
          <a:xfrm>
            <a:off x="802105" y="2181725"/>
            <a:ext cx="10603832" cy="3317629"/>
          </a:xfrm>
          <a:custGeom>
            <a:avLst/>
            <a:gdLst>
              <a:gd name="connsiteX0" fmla="*/ 0 w 7452951"/>
              <a:gd name="connsiteY0" fmla="*/ 0 h 13853751"/>
              <a:gd name="connsiteX1" fmla="*/ 7452951 w 7452951"/>
              <a:gd name="connsiteY1" fmla="*/ 0 h 13853751"/>
              <a:gd name="connsiteX2" fmla="*/ 7452951 w 7452951"/>
              <a:gd name="connsiteY2" fmla="*/ 13853751 h 13853751"/>
              <a:gd name="connsiteX3" fmla="*/ 0 w 7452951"/>
              <a:gd name="connsiteY3" fmla="*/ 13853751 h 13853751"/>
            </a:gdLst>
            <a:ahLst/>
            <a:cxnLst>
              <a:cxn ang="0">
                <a:pos x="connsiteX0" y="connsiteY0"/>
              </a:cxn>
              <a:cxn ang="0">
                <a:pos x="connsiteX1" y="connsiteY1"/>
              </a:cxn>
              <a:cxn ang="0">
                <a:pos x="connsiteX2" y="connsiteY2"/>
              </a:cxn>
              <a:cxn ang="0">
                <a:pos x="connsiteX3" y="connsiteY3"/>
              </a:cxn>
            </a:cxnLst>
            <a:rect l="l" t="t" r="r" b="b"/>
            <a:pathLst>
              <a:path w="7452951" h="13853751">
                <a:moveTo>
                  <a:pt x="0" y="0"/>
                </a:moveTo>
                <a:lnTo>
                  <a:pt x="7452951" y="0"/>
                </a:lnTo>
                <a:lnTo>
                  <a:pt x="7452951" y="13853751"/>
                </a:lnTo>
                <a:lnTo>
                  <a:pt x="0" y="13853751"/>
                </a:lnTo>
                <a:close/>
              </a:path>
            </a:pathLst>
          </a:custGeom>
          <a:solidFill>
            <a:schemeClr val="bg1">
              <a:lumMod val="75000"/>
            </a:schemeClr>
          </a:solidFill>
        </p:spPr>
        <p:txBody>
          <a:bodyPr wrap="square">
            <a:noAutofit/>
          </a:bodyPr>
          <a:lstStyle>
            <a:lvl1pPr marL="0" indent="0" algn="ctr">
              <a:buFontTx/>
              <a:buNone/>
              <a:defRPr sz="1600" b="0" i="0">
                <a:latin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9434980E-F1D7-F9C6-0A6C-EA9AE0B9175C}"/>
              </a:ext>
            </a:extLst>
          </p:cNvPr>
          <p:cNvPicPr>
            <a:picLocks noChangeAspect="1"/>
          </p:cNvPicPr>
          <p:nvPr userDrawn="1"/>
        </p:nvPicPr>
        <p:blipFill>
          <a:blip r:embed="rId2"/>
          <a:stretch>
            <a:fillRect/>
          </a:stretch>
        </p:blipFill>
        <p:spPr>
          <a:xfrm>
            <a:off x="7658965" y="409476"/>
            <a:ext cx="3634678" cy="1643570"/>
          </a:xfrm>
          <a:prstGeom prst="rect">
            <a:avLst/>
          </a:prstGeom>
        </p:spPr>
      </p:pic>
      <p:sp>
        <p:nvSpPr>
          <p:cNvPr id="8" name="Text Placeholder 32">
            <a:extLst>
              <a:ext uri="{FF2B5EF4-FFF2-40B4-BE49-F238E27FC236}">
                <a16:creationId xmlns:a16="http://schemas.microsoft.com/office/drawing/2014/main" id="{EC5DA05B-5A46-6DD1-ECB4-273D32F39B36}"/>
              </a:ext>
            </a:extLst>
          </p:cNvPr>
          <p:cNvSpPr>
            <a:spLocks noGrp="1"/>
          </p:cNvSpPr>
          <p:nvPr>
            <p:ph type="body" sz="quarter" idx="62" hasCustomPrompt="1"/>
          </p:nvPr>
        </p:nvSpPr>
        <p:spPr>
          <a:xfrm>
            <a:off x="437048" y="3439552"/>
            <a:ext cx="3465473" cy="671785"/>
          </a:xfrm>
          <a:prstGeom prst="rect">
            <a:avLst/>
          </a:prstGeom>
          <a:solidFill>
            <a:srgbClr val="EF4870"/>
          </a:solidFill>
        </p:spPr>
        <p:txBody>
          <a:bodyPr anchor="ctr">
            <a:noAutofit/>
          </a:bodyPr>
          <a:lstStyle>
            <a:lvl1pPr marL="0" indent="0" algn="l">
              <a:lnSpc>
                <a:spcPct val="100000"/>
              </a:lnSpc>
              <a:spcBef>
                <a:spcPts val="0"/>
              </a:spcBef>
              <a:buNone/>
              <a:defRPr sz="4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 WELCOME TO</a:t>
            </a:r>
          </a:p>
        </p:txBody>
      </p:sp>
      <p:sp>
        <p:nvSpPr>
          <p:cNvPr id="9" name="Text Placeholder 32">
            <a:extLst>
              <a:ext uri="{FF2B5EF4-FFF2-40B4-BE49-F238E27FC236}">
                <a16:creationId xmlns:a16="http://schemas.microsoft.com/office/drawing/2014/main" id="{4B994558-E801-4EC5-4A48-7DFDE106694D}"/>
              </a:ext>
            </a:extLst>
          </p:cNvPr>
          <p:cNvSpPr>
            <a:spLocks noGrp="1"/>
          </p:cNvSpPr>
          <p:nvPr>
            <p:ph type="body" sz="quarter" idx="63" hasCustomPrompt="1"/>
          </p:nvPr>
        </p:nvSpPr>
        <p:spPr>
          <a:xfrm>
            <a:off x="437047" y="4221872"/>
            <a:ext cx="3348889" cy="671785"/>
          </a:xfrm>
          <a:prstGeom prst="rect">
            <a:avLst/>
          </a:prstGeom>
          <a:solidFill>
            <a:srgbClr val="EF4870"/>
          </a:solidFill>
        </p:spPr>
        <p:txBody>
          <a:bodyPr anchor="ctr">
            <a:noAutofit/>
          </a:bodyPr>
          <a:lstStyle>
            <a:lvl1pPr marL="0" indent="0" algn="l">
              <a:lnSpc>
                <a:spcPct val="100000"/>
              </a:lnSpc>
              <a:spcBef>
                <a:spcPts val="0"/>
              </a:spcBef>
              <a:buNone/>
              <a:defRPr sz="4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 OUR PROJECT</a:t>
            </a:r>
          </a:p>
        </p:txBody>
      </p:sp>
      <p:pic>
        <p:nvPicPr>
          <p:cNvPr id="10" name="Picture 9">
            <a:extLst>
              <a:ext uri="{FF2B5EF4-FFF2-40B4-BE49-F238E27FC236}">
                <a16:creationId xmlns:a16="http://schemas.microsoft.com/office/drawing/2014/main" id="{FC062C11-3E75-9B72-6B4C-D15BC5F76E1D}"/>
              </a:ext>
            </a:extLst>
          </p:cNvPr>
          <p:cNvPicPr>
            <a:picLocks noChangeAspect="1"/>
          </p:cNvPicPr>
          <p:nvPr userDrawn="1"/>
        </p:nvPicPr>
        <p:blipFill>
          <a:blip r:embed="rId3"/>
          <a:stretch>
            <a:fillRect/>
          </a:stretch>
        </p:blipFill>
        <p:spPr>
          <a:xfrm>
            <a:off x="857888" y="6116720"/>
            <a:ext cx="2196197" cy="489032"/>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700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42EFB695-81D9-8012-9C3A-7D4F79272781}"/>
              </a:ext>
            </a:extLst>
          </p:cNvPr>
          <p:cNvSpPr>
            <a:spLocks noGrp="1"/>
          </p:cNvSpPr>
          <p:nvPr>
            <p:ph type="pic" sz="quarter" idx="21"/>
          </p:nvPr>
        </p:nvSpPr>
        <p:spPr>
          <a:xfrm>
            <a:off x="0" y="1"/>
            <a:ext cx="12192000" cy="3241781"/>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8" name="Text Placeholder 32">
            <a:extLst>
              <a:ext uri="{FF2B5EF4-FFF2-40B4-BE49-F238E27FC236}">
                <a16:creationId xmlns:a16="http://schemas.microsoft.com/office/drawing/2014/main" id="{152E5000-5425-17ED-5FF9-DD990C5FEFDE}"/>
              </a:ext>
            </a:extLst>
          </p:cNvPr>
          <p:cNvSpPr>
            <a:spLocks noGrp="1"/>
          </p:cNvSpPr>
          <p:nvPr>
            <p:ph type="body" sz="quarter" idx="66" hasCustomPrompt="1"/>
          </p:nvPr>
        </p:nvSpPr>
        <p:spPr>
          <a:xfrm>
            <a:off x="3757761" y="3782742"/>
            <a:ext cx="4648767" cy="685350"/>
          </a:xfrm>
          <a:prstGeom prst="rect">
            <a:avLst/>
          </a:prstGeom>
          <a:solidFill>
            <a:srgbClr val="4DBD98"/>
          </a:soli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YOUTH DRIVING THE</a:t>
            </a:r>
          </a:p>
        </p:txBody>
      </p:sp>
      <p:sp>
        <p:nvSpPr>
          <p:cNvPr id="4" name="Text Placeholder 32">
            <a:extLst>
              <a:ext uri="{FF2B5EF4-FFF2-40B4-BE49-F238E27FC236}">
                <a16:creationId xmlns:a16="http://schemas.microsoft.com/office/drawing/2014/main" id="{5F0E11C2-72ED-5C9C-FF11-7155B01763A3}"/>
              </a:ext>
            </a:extLst>
          </p:cNvPr>
          <p:cNvSpPr>
            <a:spLocks noGrp="1"/>
          </p:cNvSpPr>
          <p:nvPr>
            <p:ph type="body" sz="quarter" idx="68" hasCustomPrompt="1"/>
          </p:nvPr>
        </p:nvSpPr>
        <p:spPr>
          <a:xfrm>
            <a:off x="3234469" y="4641724"/>
            <a:ext cx="5695351" cy="685350"/>
          </a:xfrm>
          <a:prstGeom prst="rect">
            <a:avLst/>
          </a:prstGeom>
          <a:solidFill>
            <a:srgbClr val="4DBD98"/>
          </a:soli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FUTURE OF REMEMBRANCE</a:t>
            </a:r>
          </a:p>
        </p:txBody>
      </p:sp>
      <p:sp>
        <p:nvSpPr>
          <p:cNvPr id="5" name="Text Placeholder 32">
            <a:extLst>
              <a:ext uri="{FF2B5EF4-FFF2-40B4-BE49-F238E27FC236}">
                <a16:creationId xmlns:a16="http://schemas.microsoft.com/office/drawing/2014/main" id="{C3D5DBCA-7D3F-B330-BCF2-D9DA1B5C1423}"/>
              </a:ext>
            </a:extLst>
          </p:cNvPr>
          <p:cNvSpPr>
            <a:spLocks noGrp="1"/>
          </p:cNvSpPr>
          <p:nvPr>
            <p:ph type="body" sz="quarter" idx="69" hasCustomPrompt="1"/>
          </p:nvPr>
        </p:nvSpPr>
        <p:spPr>
          <a:xfrm>
            <a:off x="3757761" y="2923759"/>
            <a:ext cx="4648767" cy="685350"/>
          </a:xfrm>
          <a:prstGeom prst="rect">
            <a:avLst/>
          </a:prstGeom>
          <a:solidFill>
            <a:srgbClr val="4DBD98"/>
          </a:soli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MEMORY MAKERS -</a:t>
            </a:r>
          </a:p>
        </p:txBody>
      </p:sp>
    </p:spTree>
    <p:extLst>
      <p:ext uri="{BB962C8B-B14F-4D97-AF65-F5344CB8AC3E}">
        <p14:creationId xmlns:p14="http://schemas.microsoft.com/office/powerpoint/2010/main" val="959822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Statement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175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tatement 03">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147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tatement 04">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506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685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FBFC640-49FC-26DD-9315-7075A01213EF}"/>
              </a:ext>
            </a:extLst>
          </p:cNvPr>
          <p:cNvSpPr/>
          <p:nvPr userDrawn="1"/>
        </p:nvSpPr>
        <p:spPr>
          <a:xfrm>
            <a:off x="0" y="2899976"/>
            <a:ext cx="12192000" cy="3035603"/>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111E46"/>
          </a:solidFill>
          <a:ln w="3060" cap="flat">
            <a:noFill/>
            <a:prstDash val="solid"/>
            <a:miter/>
          </a:ln>
        </p:spPr>
        <p:txBody>
          <a:bodyPr rtlCol="0" anchor="ctr"/>
          <a:lstStyle/>
          <a:p>
            <a:endParaRPr lang="en-US"/>
          </a:p>
        </p:txBody>
      </p:sp>
      <p:sp>
        <p:nvSpPr>
          <p:cNvPr id="5" name="Picture Placeholder 4">
            <a:extLst>
              <a:ext uri="{FF2B5EF4-FFF2-40B4-BE49-F238E27FC236}">
                <a16:creationId xmlns:a16="http://schemas.microsoft.com/office/drawing/2014/main" id="{84F4625A-4BA8-BA3E-087C-CD8AEDB056FC}"/>
              </a:ext>
            </a:extLst>
          </p:cNvPr>
          <p:cNvSpPr>
            <a:spLocks noGrp="1"/>
          </p:cNvSpPr>
          <p:nvPr>
            <p:ph type="pic" sz="quarter" idx="10"/>
          </p:nvPr>
        </p:nvSpPr>
        <p:spPr>
          <a:xfrm>
            <a:off x="802105" y="340963"/>
            <a:ext cx="6265122" cy="5158391"/>
          </a:xfrm>
          <a:custGeom>
            <a:avLst/>
            <a:gdLst>
              <a:gd name="connsiteX0" fmla="*/ 0 w 7452951"/>
              <a:gd name="connsiteY0" fmla="*/ 0 h 13853751"/>
              <a:gd name="connsiteX1" fmla="*/ 7452951 w 7452951"/>
              <a:gd name="connsiteY1" fmla="*/ 0 h 13853751"/>
              <a:gd name="connsiteX2" fmla="*/ 7452951 w 7452951"/>
              <a:gd name="connsiteY2" fmla="*/ 13853751 h 13853751"/>
              <a:gd name="connsiteX3" fmla="*/ 0 w 7452951"/>
              <a:gd name="connsiteY3" fmla="*/ 13853751 h 13853751"/>
            </a:gdLst>
            <a:ahLst/>
            <a:cxnLst>
              <a:cxn ang="0">
                <a:pos x="connsiteX0" y="connsiteY0"/>
              </a:cxn>
              <a:cxn ang="0">
                <a:pos x="connsiteX1" y="connsiteY1"/>
              </a:cxn>
              <a:cxn ang="0">
                <a:pos x="connsiteX2" y="connsiteY2"/>
              </a:cxn>
              <a:cxn ang="0">
                <a:pos x="connsiteX3" y="connsiteY3"/>
              </a:cxn>
            </a:cxnLst>
            <a:rect l="l" t="t" r="r" b="b"/>
            <a:pathLst>
              <a:path w="7452951" h="13853751">
                <a:moveTo>
                  <a:pt x="0" y="0"/>
                </a:moveTo>
                <a:lnTo>
                  <a:pt x="7452951" y="0"/>
                </a:lnTo>
                <a:lnTo>
                  <a:pt x="7452951" y="13853751"/>
                </a:lnTo>
                <a:lnTo>
                  <a:pt x="0" y="13853751"/>
                </a:lnTo>
                <a:close/>
              </a:path>
            </a:pathLst>
          </a:custGeom>
          <a:solidFill>
            <a:schemeClr val="bg1">
              <a:lumMod val="75000"/>
            </a:schemeClr>
          </a:solidFill>
        </p:spPr>
        <p:txBody>
          <a:bodyPr wrap="square">
            <a:noAutofit/>
          </a:bodyPr>
          <a:lstStyle>
            <a:lvl1pPr marL="0" indent="0" algn="ctr">
              <a:buFontTx/>
              <a:buNone/>
              <a:defRPr sz="1600" b="0" i="0">
                <a:latin typeface="Calibri" panose="020F0502020204030204" pitchFamily="34" charset="0"/>
              </a:defRPr>
            </a:lvl1pPr>
          </a:lstStyle>
          <a:p>
            <a:endParaRPr lang="en-US" dirty="0"/>
          </a:p>
          <a:p>
            <a:r>
              <a:rPr lang="en-US" dirty="0"/>
              <a:t>Drag Your Image Here</a:t>
            </a:r>
          </a:p>
        </p:txBody>
      </p:sp>
      <p:pic>
        <p:nvPicPr>
          <p:cNvPr id="6" name="Picture 5">
            <a:extLst>
              <a:ext uri="{FF2B5EF4-FFF2-40B4-BE49-F238E27FC236}">
                <a16:creationId xmlns:a16="http://schemas.microsoft.com/office/drawing/2014/main" id="{7E4FE9E7-B717-676D-8785-D2871DD26A85}"/>
              </a:ext>
            </a:extLst>
          </p:cNvPr>
          <p:cNvPicPr>
            <a:picLocks noChangeAspect="1"/>
          </p:cNvPicPr>
          <p:nvPr userDrawn="1"/>
        </p:nvPicPr>
        <p:blipFill>
          <a:blip r:embed="rId2"/>
          <a:stretch>
            <a:fillRect/>
          </a:stretch>
        </p:blipFill>
        <p:spPr>
          <a:xfrm>
            <a:off x="7720958" y="967415"/>
            <a:ext cx="3634678" cy="1643570"/>
          </a:xfrm>
          <a:prstGeom prst="rect">
            <a:avLst/>
          </a:prstGeom>
        </p:spPr>
      </p:pic>
      <p:sp>
        <p:nvSpPr>
          <p:cNvPr id="2" name="Text Placeholder 32">
            <a:extLst>
              <a:ext uri="{FF2B5EF4-FFF2-40B4-BE49-F238E27FC236}">
                <a16:creationId xmlns:a16="http://schemas.microsoft.com/office/drawing/2014/main" id="{BAD0E8BE-FA5D-1864-7F6C-C36AF5486444}"/>
              </a:ext>
            </a:extLst>
          </p:cNvPr>
          <p:cNvSpPr>
            <a:spLocks noGrp="1"/>
          </p:cNvSpPr>
          <p:nvPr>
            <p:ph type="body" sz="quarter" idx="62" hasCustomPrompt="1"/>
          </p:nvPr>
        </p:nvSpPr>
        <p:spPr>
          <a:xfrm>
            <a:off x="497743" y="3701390"/>
            <a:ext cx="2845665" cy="671785"/>
          </a:xfrm>
          <a:prstGeom prst="rect">
            <a:avLst/>
          </a:prstGeom>
          <a:solidFill>
            <a:srgbClr val="4DBD98"/>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FOLLOW OUR </a:t>
            </a:r>
          </a:p>
        </p:txBody>
      </p:sp>
      <p:sp>
        <p:nvSpPr>
          <p:cNvPr id="3" name="Text Placeholder 32">
            <a:extLst>
              <a:ext uri="{FF2B5EF4-FFF2-40B4-BE49-F238E27FC236}">
                <a16:creationId xmlns:a16="http://schemas.microsoft.com/office/drawing/2014/main" id="{B99DDFBE-E029-E611-906A-EA80CC605CEF}"/>
              </a:ext>
            </a:extLst>
          </p:cNvPr>
          <p:cNvSpPr>
            <a:spLocks noGrp="1"/>
          </p:cNvSpPr>
          <p:nvPr>
            <p:ph type="body" sz="quarter" idx="63" hasCustomPrompt="1"/>
          </p:nvPr>
        </p:nvSpPr>
        <p:spPr>
          <a:xfrm>
            <a:off x="469949" y="4483710"/>
            <a:ext cx="2225066" cy="671785"/>
          </a:xfrm>
          <a:prstGeom prst="rect">
            <a:avLst/>
          </a:prstGeom>
          <a:solidFill>
            <a:srgbClr val="4DBD98"/>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JOURNEY</a:t>
            </a:r>
          </a:p>
        </p:txBody>
      </p:sp>
      <p:grpSp>
        <p:nvGrpSpPr>
          <p:cNvPr id="9" name="Group 8">
            <a:extLst>
              <a:ext uri="{FF2B5EF4-FFF2-40B4-BE49-F238E27FC236}">
                <a16:creationId xmlns:a16="http://schemas.microsoft.com/office/drawing/2014/main" id="{FAD8510F-B664-8808-D06D-7B2B5C8BFBA9}"/>
              </a:ext>
            </a:extLst>
          </p:cNvPr>
          <p:cNvGrpSpPr/>
          <p:nvPr userDrawn="1"/>
        </p:nvGrpSpPr>
        <p:grpSpPr>
          <a:xfrm>
            <a:off x="809762" y="6136023"/>
            <a:ext cx="6090405" cy="485840"/>
            <a:chOff x="324323" y="8850516"/>
            <a:chExt cx="5989657" cy="477803"/>
          </a:xfrm>
        </p:grpSpPr>
        <p:sp>
          <p:nvSpPr>
            <p:cNvPr id="10" name="object 12">
              <a:extLst>
                <a:ext uri="{FF2B5EF4-FFF2-40B4-BE49-F238E27FC236}">
                  <a16:creationId xmlns:a16="http://schemas.microsoft.com/office/drawing/2014/main" id="{A9494A99-4475-5D39-A9B1-FCDA611AD2BA}"/>
                </a:ext>
              </a:extLst>
            </p:cNvPr>
            <p:cNvSpPr txBox="1"/>
            <p:nvPr/>
          </p:nvSpPr>
          <p:spPr>
            <a:xfrm>
              <a:off x="2262816" y="8910739"/>
              <a:ext cx="4051164" cy="417580"/>
            </a:xfrm>
            <a:prstGeom prst="rect">
              <a:avLst/>
            </a:prstGeom>
          </p:spPr>
          <p:txBody>
            <a:bodyPr vert="horz" wrap="square" lIns="0" tIns="12700" rIns="0" bIns="0" rtlCol="0">
              <a:spAutoFit/>
            </a:bodyPr>
            <a:lstStyle/>
            <a:p>
              <a:pPr algn="just">
                <a:lnSpc>
                  <a:spcPts val="800"/>
                </a:lnSpc>
              </a:pPr>
              <a:r>
                <a:rPr lang="en-US" sz="800" dirty="0">
                  <a:solidFill>
                    <a:srgbClr val="10153D"/>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[name of the granting authority]. Neither the European Union nor the granting authority can be held responsible for them</a:t>
              </a:r>
            </a:p>
            <a:p>
              <a:pPr algn="just">
                <a:lnSpc>
                  <a:spcPts val="800"/>
                </a:lnSpc>
              </a:pPr>
              <a:endParaRPr lang="en-US" sz="800" dirty="0">
                <a:solidFill>
                  <a:srgbClr val="10153D"/>
                </a:solidFill>
                <a:latin typeface="Calibri" panose="020F0502020204030204" pitchFamily="34" charset="0"/>
                <a:ea typeface="Open Sans" panose="020B060603050402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8612C988-E113-85DB-23D8-70781B2DD209}"/>
                </a:ext>
              </a:extLst>
            </p:cNvPr>
            <p:cNvPicPr>
              <a:picLocks noChangeAspect="1"/>
            </p:cNvPicPr>
            <p:nvPr/>
          </p:nvPicPr>
          <p:blipFill>
            <a:blip r:embed="rId3"/>
            <a:stretch>
              <a:fillRect/>
            </a:stretch>
          </p:blipFill>
          <p:spPr>
            <a:xfrm>
              <a:off x="324323" y="8850516"/>
              <a:ext cx="1921025" cy="427758"/>
            </a:xfrm>
            <a:prstGeom prst="rect">
              <a:avLst/>
            </a:prstGeom>
          </p:spPr>
        </p:pic>
      </p:gr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599395"/>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7641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0D60672-3814-FD72-E5D1-EB775BFF6165}"/>
              </a:ext>
            </a:extLst>
          </p:cNvPr>
          <p:cNvSpPr/>
          <p:nvPr userDrawn="1"/>
        </p:nvSpPr>
        <p:spPr>
          <a:xfrm>
            <a:off x="0" y="2899976"/>
            <a:ext cx="12192000" cy="3035603"/>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111E46"/>
          </a:solidFill>
          <a:ln w="3060" cap="flat">
            <a:noFill/>
            <a:prstDash val="solid"/>
            <a:miter/>
          </a:ln>
        </p:spPr>
        <p:txBody>
          <a:bodyPr rtlCol="0" anchor="ctr"/>
          <a:lstStyle/>
          <a:p>
            <a:endParaRPr lang="en-US"/>
          </a:p>
        </p:txBody>
      </p:sp>
      <p:sp>
        <p:nvSpPr>
          <p:cNvPr id="4" name="Picture Placeholder 4">
            <a:extLst>
              <a:ext uri="{FF2B5EF4-FFF2-40B4-BE49-F238E27FC236}">
                <a16:creationId xmlns:a16="http://schemas.microsoft.com/office/drawing/2014/main" id="{6B446D18-4F9A-555F-8C22-D44927E2B81C}"/>
              </a:ext>
            </a:extLst>
          </p:cNvPr>
          <p:cNvSpPr>
            <a:spLocks noGrp="1"/>
          </p:cNvSpPr>
          <p:nvPr>
            <p:ph type="pic" sz="quarter" idx="10"/>
          </p:nvPr>
        </p:nvSpPr>
        <p:spPr>
          <a:xfrm>
            <a:off x="433137" y="577515"/>
            <a:ext cx="5855368" cy="4921840"/>
          </a:xfrm>
          <a:custGeom>
            <a:avLst/>
            <a:gdLst>
              <a:gd name="connsiteX0" fmla="*/ 0 w 7452951"/>
              <a:gd name="connsiteY0" fmla="*/ 0 h 13853751"/>
              <a:gd name="connsiteX1" fmla="*/ 7452951 w 7452951"/>
              <a:gd name="connsiteY1" fmla="*/ 0 h 13853751"/>
              <a:gd name="connsiteX2" fmla="*/ 7452951 w 7452951"/>
              <a:gd name="connsiteY2" fmla="*/ 13853751 h 13853751"/>
              <a:gd name="connsiteX3" fmla="*/ 0 w 7452951"/>
              <a:gd name="connsiteY3" fmla="*/ 13853751 h 13853751"/>
            </a:gdLst>
            <a:ahLst/>
            <a:cxnLst>
              <a:cxn ang="0">
                <a:pos x="connsiteX0" y="connsiteY0"/>
              </a:cxn>
              <a:cxn ang="0">
                <a:pos x="connsiteX1" y="connsiteY1"/>
              </a:cxn>
              <a:cxn ang="0">
                <a:pos x="connsiteX2" y="connsiteY2"/>
              </a:cxn>
              <a:cxn ang="0">
                <a:pos x="connsiteX3" y="connsiteY3"/>
              </a:cxn>
            </a:cxnLst>
            <a:rect l="l" t="t" r="r" b="b"/>
            <a:pathLst>
              <a:path w="7452951" h="13853751">
                <a:moveTo>
                  <a:pt x="0" y="0"/>
                </a:moveTo>
                <a:lnTo>
                  <a:pt x="7452951" y="0"/>
                </a:lnTo>
                <a:lnTo>
                  <a:pt x="7452951" y="13853751"/>
                </a:lnTo>
                <a:lnTo>
                  <a:pt x="0" y="13853751"/>
                </a:lnTo>
                <a:close/>
              </a:path>
            </a:pathLst>
          </a:custGeom>
          <a:solidFill>
            <a:schemeClr val="bg1">
              <a:lumMod val="75000"/>
            </a:schemeClr>
          </a:solidFill>
        </p:spPr>
        <p:txBody>
          <a:bodyPr wrap="square">
            <a:noAutofit/>
          </a:bodyPr>
          <a:lstStyle>
            <a:lvl1pPr marL="0" indent="0" algn="ctr">
              <a:buFontTx/>
              <a:buNone/>
              <a:defRPr sz="1600" b="0" i="0">
                <a:latin typeface="Calibri" panose="020F0502020204030204" pitchFamily="34" charset="0"/>
              </a:defRPr>
            </a:lvl1pPr>
          </a:lstStyle>
          <a:p>
            <a:endParaRPr lang="en-US" dirty="0"/>
          </a:p>
          <a:p>
            <a:r>
              <a:rPr lang="en-US" dirty="0"/>
              <a:t>Drag Your Image Here</a:t>
            </a:r>
          </a:p>
        </p:txBody>
      </p:sp>
      <p:pic>
        <p:nvPicPr>
          <p:cNvPr id="13" name="Picture 12">
            <a:extLst>
              <a:ext uri="{FF2B5EF4-FFF2-40B4-BE49-F238E27FC236}">
                <a16:creationId xmlns:a16="http://schemas.microsoft.com/office/drawing/2014/main" id="{4EE9BB92-F41B-BC5B-4836-3D9AE58D61C4}"/>
              </a:ext>
            </a:extLst>
          </p:cNvPr>
          <p:cNvPicPr>
            <a:picLocks noChangeAspect="1"/>
          </p:cNvPicPr>
          <p:nvPr userDrawn="1"/>
        </p:nvPicPr>
        <p:blipFill>
          <a:blip r:embed="rId2"/>
          <a:stretch>
            <a:fillRect/>
          </a:stretch>
        </p:blipFill>
        <p:spPr>
          <a:xfrm>
            <a:off x="7723133" y="682192"/>
            <a:ext cx="3634678" cy="1643570"/>
          </a:xfrm>
          <a:prstGeom prst="rect">
            <a:avLst/>
          </a:prstGeom>
        </p:spPr>
      </p:pic>
      <p:pic>
        <p:nvPicPr>
          <p:cNvPr id="14" name="Picture 13">
            <a:extLst>
              <a:ext uri="{FF2B5EF4-FFF2-40B4-BE49-F238E27FC236}">
                <a16:creationId xmlns:a16="http://schemas.microsoft.com/office/drawing/2014/main" id="{9FBB969C-5FE5-1378-6A41-3122FB352FBD}"/>
              </a:ext>
            </a:extLst>
          </p:cNvPr>
          <p:cNvPicPr>
            <a:picLocks noChangeAspect="1"/>
          </p:cNvPicPr>
          <p:nvPr userDrawn="1"/>
        </p:nvPicPr>
        <p:blipFill>
          <a:blip r:embed="rId3"/>
          <a:stretch>
            <a:fillRect/>
          </a:stretch>
        </p:blipFill>
        <p:spPr>
          <a:xfrm>
            <a:off x="9623515" y="6148251"/>
            <a:ext cx="2196197" cy="489032"/>
          </a:xfrm>
          <a:prstGeom prst="rect">
            <a:avLst/>
          </a:prstGeom>
        </p:spPr>
      </p:pic>
      <p:sp>
        <p:nvSpPr>
          <p:cNvPr id="15" name="Text Placeholder 32">
            <a:extLst>
              <a:ext uri="{FF2B5EF4-FFF2-40B4-BE49-F238E27FC236}">
                <a16:creationId xmlns:a16="http://schemas.microsoft.com/office/drawing/2014/main" id="{7F03B37A-1E6B-EA66-7065-9F4B818F0613}"/>
              </a:ext>
            </a:extLst>
          </p:cNvPr>
          <p:cNvSpPr>
            <a:spLocks noGrp="1"/>
          </p:cNvSpPr>
          <p:nvPr>
            <p:ph type="body" sz="quarter" idx="62" hasCustomPrompt="1"/>
          </p:nvPr>
        </p:nvSpPr>
        <p:spPr>
          <a:xfrm>
            <a:off x="5742695" y="3487678"/>
            <a:ext cx="3465473" cy="671785"/>
          </a:xfrm>
          <a:prstGeom prst="rect">
            <a:avLst/>
          </a:prstGeom>
          <a:solidFill>
            <a:srgbClr val="EF4870"/>
          </a:solidFill>
        </p:spPr>
        <p:txBody>
          <a:bodyPr anchor="ctr">
            <a:noAutofit/>
          </a:bodyPr>
          <a:lstStyle>
            <a:lvl1pPr marL="0" indent="0" algn="l">
              <a:lnSpc>
                <a:spcPct val="100000"/>
              </a:lnSpc>
              <a:spcBef>
                <a:spcPts val="0"/>
              </a:spcBef>
              <a:buNone/>
              <a:defRPr sz="4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 WELCOME TO</a:t>
            </a:r>
          </a:p>
        </p:txBody>
      </p:sp>
      <p:sp>
        <p:nvSpPr>
          <p:cNvPr id="16" name="Text Placeholder 32">
            <a:extLst>
              <a:ext uri="{FF2B5EF4-FFF2-40B4-BE49-F238E27FC236}">
                <a16:creationId xmlns:a16="http://schemas.microsoft.com/office/drawing/2014/main" id="{3BC05C13-434B-FCEF-87CC-7BE3E2C6DD8A}"/>
              </a:ext>
            </a:extLst>
          </p:cNvPr>
          <p:cNvSpPr>
            <a:spLocks noGrp="1"/>
          </p:cNvSpPr>
          <p:nvPr>
            <p:ph type="body" sz="quarter" idx="63" hasCustomPrompt="1"/>
          </p:nvPr>
        </p:nvSpPr>
        <p:spPr>
          <a:xfrm>
            <a:off x="5714900" y="4269998"/>
            <a:ext cx="3364931" cy="671785"/>
          </a:xfrm>
          <a:prstGeom prst="rect">
            <a:avLst/>
          </a:prstGeom>
          <a:solidFill>
            <a:srgbClr val="EF4870"/>
          </a:solidFill>
        </p:spPr>
        <p:txBody>
          <a:bodyPr anchor="ctr">
            <a:noAutofit/>
          </a:bodyPr>
          <a:lstStyle>
            <a:lvl1pPr marL="0" indent="0" algn="l">
              <a:lnSpc>
                <a:spcPct val="100000"/>
              </a:lnSpc>
              <a:spcBef>
                <a:spcPts val="0"/>
              </a:spcBef>
              <a:buNone/>
              <a:defRPr sz="4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 OUR PROJECT</a:t>
            </a:r>
          </a:p>
        </p:txBody>
      </p:sp>
    </p:spTree>
    <p:extLst>
      <p:ext uri="{BB962C8B-B14F-4D97-AF65-F5344CB8AC3E}">
        <p14:creationId xmlns:p14="http://schemas.microsoft.com/office/powerpoint/2010/main" val="311126302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Photo Slid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60478A-835B-AA69-BEAA-7CA861620417}"/>
              </a:ext>
            </a:extLst>
          </p:cNvPr>
          <p:cNvSpPr/>
          <p:nvPr userDrawn="1"/>
        </p:nvSpPr>
        <p:spPr>
          <a:xfrm rot="5400000">
            <a:off x="-1446189" y="1454956"/>
            <a:ext cx="6857999" cy="3948093"/>
          </a:xfrm>
          <a:prstGeom prst="rect">
            <a:avLst/>
          </a:prstGeom>
          <a:solidFill>
            <a:srgbClr val="11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solidFill>
                <a:srgbClr val="05203D"/>
              </a:solidFill>
              <a:latin typeface="Calibri" panose="020F0502020204030204" pitchFamily="34" charset="0"/>
              <a:cs typeface="Calibri" panose="020F0502020204030204" pitchFamily="34" charset="0"/>
            </a:endParaRPr>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4838054" y="1874430"/>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5609152" y="1874430"/>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4838054" y="2336019"/>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5609152" y="233601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4838054" y="2761963"/>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5609152" y="2761963"/>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4838054" y="3174729"/>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5609152" y="3174729"/>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4838054" y="3601091"/>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5609152" y="3601091"/>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4853601" y="4045032"/>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5624699" y="4045032"/>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4853601" y="4529299"/>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5624699" y="4529299"/>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4" name="Text Placeholder 32">
            <a:extLst>
              <a:ext uri="{FF2B5EF4-FFF2-40B4-BE49-F238E27FC236}">
                <a16:creationId xmlns:a16="http://schemas.microsoft.com/office/drawing/2014/main" id="{04026514-11BD-62EB-44B0-149DF35E7733}"/>
              </a:ext>
            </a:extLst>
          </p:cNvPr>
          <p:cNvSpPr>
            <a:spLocks noGrp="1"/>
          </p:cNvSpPr>
          <p:nvPr>
            <p:ph type="body" sz="quarter" idx="62" hasCustomPrompt="1"/>
          </p:nvPr>
        </p:nvSpPr>
        <p:spPr>
          <a:xfrm>
            <a:off x="460240" y="596921"/>
            <a:ext cx="2211054" cy="671785"/>
          </a:xfrm>
          <a:prstGeom prst="rect">
            <a:avLst/>
          </a:prstGeom>
          <a:solidFill>
            <a:srgbClr val="198AB1"/>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TABLE OF</a:t>
            </a:r>
          </a:p>
        </p:txBody>
      </p:sp>
      <p:sp>
        <p:nvSpPr>
          <p:cNvPr id="6" name="Text Placeholder 32">
            <a:extLst>
              <a:ext uri="{FF2B5EF4-FFF2-40B4-BE49-F238E27FC236}">
                <a16:creationId xmlns:a16="http://schemas.microsoft.com/office/drawing/2014/main" id="{56579B41-D929-2BEC-7179-37D34888E5A7}"/>
              </a:ext>
            </a:extLst>
          </p:cNvPr>
          <p:cNvSpPr>
            <a:spLocks noGrp="1"/>
          </p:cNvSpPr>
          <p:nvPr>
            <p:ph type="body" sz="quarter" idx="63" hasCustomPrompt="1"/>
          </p:nvPr>
        </p:nvSpPr>
        <p:spPr>
          <a:xfrm>
            <a:off x="432445" y="1379241"/>
            <a:ext cx="2444726" cy="671785"/>
          </a:xfrm>
          <a:prstGeom prst="rect">
            <a:avLst/>
          </a:prstGeom>
          <a:solidFill>
            <a:srgbClr val="198AB1"/>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CONTENTS</a:t>
            </a:r>
          </a:p>
        </p:txBody>
      </p:sp>
      <p:grpSp>
        <p:nvGrpSpPr>
          <p:cNvPr id="75" name="Group 74">
            <a:extLst>
              <a:ext uri="{FF2B5EF4-FFF2-40B4-BE49-F238E27FC236}">
                <a16:creationId xmlns:a16="http://schemas.microsoft.com/office/drawing/2014/main" id="{955FF89E-2810-5977-3AD9-E65D5EE94D05}"/>
              </a:ext>
            </a:extLst>
          </p:cNvPr>
          <p:cNvGrpSpPr/>
          <p:nvPr userDrawn="1"/>
        </p:nvGrpSpPr>
        <p:grpSpPr>
          <a:xfrm>
            <a:off x="4782673" y="5615761"/>
            <a:ext cx="6090405" cy="485840"/>
            <a:chOff x="324323" y="8850516"/>
            <a:chExt cx="5989657" cy="477803"/>
          </a:xfrm>
        </p:grpSpPr>
        <p:sp>
          <p:nvSpPr>
            <p:cNvPr id="76" name="object 12">
              <a:extLst>
                <a:ext uri="{FF2B5EF4-FFF2-40B4-BE49-F238E27FC236}">
                  <a16:creationId xmlns:a16="http://schemas.microsoft.com/office/drawing/2014/main" id="{2C6C8EA1-8DEC-4834-CACB-274C971D5A3F}"/>
                </a:ext>
              </a:extLst>
            </p:cNvPr>
            <p:cNvSpPr txBox="1"/>
            <p:nvPr/>
          </p:nvSpPr>
          <p:spPr>
            <a:xfrm>
              <a:off x="2262816" y="8910739"/>
              <a:ext cx="4051164" cy="417580"/>
            </a:xfrm>
            <a:prstGeom prst="rect">
              <a:avLst/>
            </a:prstGeom>
          </p:spPr>
          <p:txBody>
            <a:bodyPr vert="horz" wrap="square" lIns="0" tIns="12700" rIns="0" bIns="0" rtlCol="0">
              <a:spAutoFit/>
            </a:bodyPr>
            <a:lstStyle/>
            <a:p>
              <a:pPr algn="just">
                <a:lnSpc>
                  <a:spcPts val="800"/>
                </a:lnSpc>
              </a:pPr>
              <a:r>
                <a:rPr lang="en-US" sz="800" dirty="0">
                  <a:solidFill>
                    <a:srgbClr val="10153D"/>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[name of the granting authority]. Neither the European Union nor the granting authority can be held responsible for them</a:t>
              </a:r>
            </a:p>
            <a:p>
              <a:pPr algn="just">
                <a:lnSpc>
                  <a:spcPts val="800"/>
                </a:lnSpc>
              </a:pPr>
              <a:endParaRPr lang="en-US" sz="800" dirty="0">
                <a:solidFill>
                  <a:srgbClr val="10153D"/>
                </a:solidFill>
                <a:latin typeface="Calibri" panose="020F0502020204030204" pitchFamily="34" charset="0"/>
                <a:ea typeface="Open Sans" panose="020B0606030504020204" pitchFamily="34" charset="0"/>
                <a:cs typeface="Calibri" panose="020F0502020204030204" pitchFamily="34" charset="0"/>
              </a:endParaRPr>
            </a:p>
          </p:txBody>
        </p:sp>
        <p:pic>
          <p:nvPicPr>
            <p:cNvPr id="77" name="Picture 76">
              <a:extLst>
                <a:ext uri="{FF2B5EF4-FFF2-40B4-BE49-F238E27FC236}">
                  <a16:creationId xmlns:a16="http://schemas.microsoft.com/office/drawing/2014/main" id="{CB8DFF12-DFFD-C488-29B6-0D2AB9F66F25}"/>
                </a:ext>
              </a:extLst>
            </p:cNvPr>
            <p:cNvPicPr>
              <a:picLocks noChangeAspect="1"/>
            </p:cNvPicPr>
            <p:nvPr/>
          </p:nvPicPr>
          <p:blipFill>
            <a:blip r:embed="rId2"/>
            <a:stretch>
              <a:fillRect/>
            </a:stretch>
          </p:blipFill>
          <p:spPr>
            <a:xfrm>
              <a:off x="324323" y="8850516"/>
              <a:ext cx="1921025" cy="427758"/>
            </a:xfrm>
            <a:prstGeom prst="rect">
              <a:avLst/>
            </a:prstGeom>
          </p:spPr>
        </p:pic>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FF6155-CBF0-F921-9CFD-DD695C8E8B5D}"/>
              </a:ext>
            </a:extLst>
          </p:cNvPr>
          <p:cNvSpPr/>
          <p:nvPr userDrawn="1"/>
        </p:nvSpPr>
        <p:spPr>
          <a:xfrm rot="5400000">
            <a:off x="1770488" y="141436"/>
            <a:ext cx="3677237" cy="7218220"/>
          </a:xfrm>
          <a:prstGeom prst="rect">
            <a:avLst/>
          </a:prstGeom>
          <a:solidFill>
            <a:srgbClr val="11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solidFill>
                <a:srgbClr val="05203D"/>
              </a:solidFill>
              <a:latin typeface="Calibri" panose="020F0502020204030204" pitchFamily="34" charset="0"/>
              <a:cs typeface="Calibri" panose="020F0502020204030204" pitchFamily="34" charset="0"/>
            </a:endParaRPr>
          </a:p>
        </p:txBody>
      </p:sp>
      <p:sp>
        <p:nvSpPr>
          <p:cNvPr id="3" name="Slide Number Placeholder 5">
            <a:extLst>
              <a:ext uri="{FF2B5EF4-FFF2-40B4-BE49-F238E27FC236}">
                <a16:creationId xmlns:a16="http://schemas.microsoft.com/office/drawing/2014/main" id="{4FE8E858-242F-D11E-FB53-57EC93F92AF1}"/>
              </a:ext>
            </a:extLst>
          </p:cNvPr>
          <p:cNvSpPr>
            <a:spLocks noGrp="1"/>
          </p:cNvSpPr>
          <p:nvPr>
            <p:ph type="sldNum" sz="quarter" idx="4"/>
          </p:nvPr>
        </p:nvSpPr>
        <p:spPr>
          <a:xfrm>
            <a:off x="7030922" y="9570703"/>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8" name="Text Placeholder 3">
            <a:extLst>
              <a:ext uri="{FF2B5EF4-FFF2-40B4-BE49-F238E27FC236}">
                <a16:creationId xmlns:a16="http://schemas.microsoft.com/office/drawing/2014/main" id="{7E17F88D-FE4F-9CBD-E66E-2873D71DC074}"/>
              </a:ext>
            </a:extLst>
          </p:cNvPr>
          <p:cNvSpPr>
            <a:spLocks noGrp="1"/>
          </p:cNvSpPr>
          <p:nvPr>
            <p:ph type="body" sz="quarter" idx="14" hasCustomPrompt="1"/>
          </p:nvPr>
        </p:nvSpPr>
        <p:spPr>
          <a:xfrm>
            <a:off x="639852" y="0"/>
            <a:ext cx="4611021" cy="2513490"/>
          </a:xfrm>
          <a:prstGeom prst="rect">
            <a:avLst/>
          </a:prstGeom>
          <a:effectLst>
            <a:glow rad="127000">
              <a:srgbClr val="414141"/>
            </a:glow>
          </a:effectLst>
        </p:spPr>
        <p:txBody>
          <a:bodyPr>
            <a:noAutofit/>
          </a:bodyPr>
          <a:lstStyle>
            <a:lvl1pPr marL="0" indent="0" algn="l">
              <a:buNone/>
              <a:defRPr sz="15000" b="1">
                <a:solidFill>
                  <a:srgbClr val="111E46"/>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9" name="Text Placeholder 32">
            <a:extLst>
              <a:ext uri="{FF2B5EF4-FFF2-40B4-BE49-F238E27FC236}">
                <a16:creationId xmlns:a16="http://schemas.microsoft.com/office/drawing/2014/main" id="{D873AA30-0F78-FCB1-C916-3A3CE251F23D}"/>
              </a:ext>
            </a:extLst>
          </p:cNvPr>
          <p:cNvSpPr>
            <a:spLocks noGrp="1"/>
          </p:cNvSpPr>
          <p:nvPr>
            <p:ph type="body" sz="quarter" idx="62" hasCustomPrompt="1"/>
          </p:nvPr>
        </p:nvSpPr>
        <p:spPr>
          <a:xfrm>
            <a:off x="6352050" y="3505573"/>
            <a:ext cx="2053233" cy="671785"/>
          </a:xfrm>
          <a:prstGeom prst="rect">
            <a:avLst/>
          </a:prstGeom>
          <a:solidFill>
            <a:srgbClr val="198AB1"/>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DIVIDER</a:t>
            </a:r>
          </a:p>
        </p:txBody>
      </p:sp>
      <p:sp>
        <p:nvSpPr>
          <p:cNvPr id="100" name="Text Placeholder 32">
            <a:extLst>
              <a:ext uri="{FF2B5EF4-FFF2-40B4-BE49-F238E27FC236}">
                <a16:creationId xmlns:a16="http://schemas.microsoft.com/office/drawing/2014/main" id="{642D4D19-C142-A773-1BEE-670912DF9E19}"/>
              </a:ext>
            </a:extLst>
          </p:cNvPr>
          <p:cNvSpPr>
            <a:spLocks noGrp="1"/>
          </p:cNvSpPr>
          <p:nvPr>
            <p:ph type="body" sz="quarter" idx="63" hasCustomPrompt="1"/>
          </p:nvPr>
        </p:nvSpPr>
        <p:spPr>
          <a:xfrm>
            <a:off x="6324256" y="4287893"/>
            <a:ext cx="1349507" cy="671785"/>
          </a:xfrm>
          <a:prstGeom prst="rect">
            <a:avLst/>
          </a:prstGeom>
          <a:solidFill>
            <a:srgbClr val="198AB1"/>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TITLE</a:t>
            </a:r>
          </a:p>
        </p:txBody>
      </p:sp>
    </p:spTree>
    <p:extLst>
      <p:ext uri="{BB962C8B-B14F-4D97-AF65-F5344CB8AC3E}">
        <p14:creationId xmlns:p14="http://schemas.microsoft.com/office/powerpoint/2010/main" val="338712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01">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37B58A1-42B7-6ACA-0FD7-02504A8BFB9D}"/>
              </a:ext>
            </a:extLst>
          </p:cNvPr>
          <p:cNvSpPr/>
          <p:nvPr userDrawn="1"/>
        </p:nvSpPr>
        <p:spPr>
          <a:xfrm>
            <a:off x="-17545" y="0"/>
            <a:ext cx="12209545" cy="2147749"/>
          </a:xfrm>
          <a:prstGeom prst="rect">
            <a:avLst/>
          </a:prstGeom>
          <a:solidFill>
            <a:srgbClr val="11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931824" y="2361851"/>
            <a:ext cx="10483429" cy="3933404"/>
          </a:xfrm>
        </p:spPr>
        <p:txBody>
          <a:bodyPr numCol="1" spcCol="288000" anchor="t">
            <a:noAutofit/>
          </a:bodyPr>
          <a:lstStyle>
            <a:lvl1pPr marL="0" indent="0" algn="l">
              <a:lnSpc>
                <a:spcPts val="2480"/>
              </a:lnSpc>
              <a:spcBef>
                <a:spcPts val="0"/>
              </a:spcBef>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5" name="Text Placeholder 32">
            <a:extLst>
              <a:ext uri="{FF2B5EF4-FFF2-40B4-BE49-F238E27FC236}">
                <a16:creationId xmlns:a16="http://schemas.microsoft.com/office/drawing/2014/main" id="{934E37BF-1ED2-4A1B-CDC0-59DA61126C9A}"/>
              </a:ext>
            </a:extLst>
          </p:cNvPr>
          <p:cNvSpPr>
            <a:spLocks noGrp="1"/>
          </p:cNvSpPr>
          <p:nvPr>
            <p:ph type="body" sz="quarter" idx="62" hasCustomPrompt="1"/>
          </p:nvPr>
        </p:nvSpPr>
        <p:spPr>
          <a:xfrm>
            <a:off x="-8011" y="578092"/>
            <a:ext cx="3156225" cy="671785"/>
          </a:xfrm>
          <a:prstGeom prst="rect">
            <a:avLst/>
          </a:prstGeom>
          <a:solidFill>
            <a:srgbClr val="EF4870"/>
          </a:solidFill>
        </p:spPr>
        <p:txBody>
          <a:bodyPr anchor="ctr">
            <a:noAutofit/>
          </a:bodyPr>
          <a:lstStyle>
            <a:lvl1pPr marL="808038" indent="0" algn="l">
              <a:lnSpc>
                <a:spcPts val="3769"/>
              </a:lnSpc>
              <a:spcBef>
                <a:spcPts val="0"/>
              </a:spcBef>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HEADING</a:t>
            </a:r>
          </a:p>
        </p:txBody>
      </p:sp>
    </p:spTree>
    <p:extLst>
      <p:ext uri="{BB962C8B-B14F-4D97-AF65-F5344CB8AC3E}">
        <p14:creationId xmlns:p14="http://schemas.microsoft.com/office/powerpoint/2010/main" val="197831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02">
    <p:spTree>
      <p:nvGrpSpPr>
        <p:cNvPr id="1" name=""/>
        <p:cNvGrpSpPr/>
        <p:nvPr/>
      </p:nvGrpSpPr>
      <p:grpSpPr>
        <a:xfrm>
          <a:off x="0" y="0"/>
          <a:ext cx="0" cy="0"/>
          <a:chOff x="0" y="0"/>
          <a:chExt cx="0" cy="0"/>
        </a:xfrm>
      </p:grpSpPr>
      <p:sp>
        <p:nvSpPr>
          <p:cNvPr id="15" name="Text Placeholder 32">
            <a:extLst>
              <a:ext uri="{FF2B5EF4-FFF2-40B4-BE49-F238E27FC236}">
                <a16:creationId xmlns:a16="http://schemas.microsoft.com/office/drawing/2014/main" id="{6D8C0570-7782-7B5B-F178-51FAE93904C9}"/>
              </a:ext>
            </a:extLst>
          </p:cNvPr>
          <p:cNvSpPr>
            <a:spLocks noGrp="1"/>
          </p:cNvSpPr>
          <p:nvPr>
            <p:ph type="body" sz="quarter" idx="48" hasCustomPrompt="1"/>
          </p:nvPr>
        </p:nvSpPr>
        <p:spPr>
          <a:xfrm>
            <a:off x="931824" y="1679171"/>
            <a:ext cx="10483429" cy="4616084"/>
          </a:xfrm>
        </p:spPr>
        <p:txBody>
          <a:bodyPr numCol="1" spcCol="288000" anchor="t">
            <a:noAutofit/>
          </a:bodyPr>
          <a:lstStyle>
            <a:lvl1pPr marL="0" indent="0" algn="l">
              <a:lnSpc>
                <a:spcPts val="2480"/>
              </a:lnSpc>
              <a:spcBef>
                <a:spcPts val="0"/>
              </a:spcBef>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Text Placeholder 32">
            <a:extLst>
              <a:ext uri="{FF2B5EF4-FFF2-40B4-BE49-F238E27FC236}">
                <a16:creationId xmlns:a16="http://schemas.microsoft.com/office/drawing/2014/main" id="{12AFBC99-BD1A-BB6F-308E-DB8C90B78868}"/>
              </a:ext>
            </a:extLst>
          </p:cNvPr>
          <p:cNvSpPr>
            <a:spLocks noGrp="1"/>
          </p:cNvSpPr>
          <p:nvPr>
            <p:ph type="body" sz="quarter" idx="62" hasCustomPrompt="1"/>
          </p:nvPr>
        </p:nvSpPr>
        <p:spPr>
          <a:xfrm>
            <a:off x="-8011" y="578092"/>
            <a:ext cx="3156225" cy="671785"/>
          </a:xfrm>
          <a:prstGeom prst="rect">
            <a:avLst/>
          </a:prstGeom>
          <a:solidFill>
            <a:srgbClr val="198AB1"/>
          </a:solidFill>
        </p:spPr>
        <p:txBody>
          <a:bodyPr anchor="ctr">
            <a:noAutofit/>
          </a:bodyPr>
          <a:lstStyle>
            <a:lvl1pPr marL="808038" indent="0" algn="l">
              <a:lnSpc>
                <a:spcPts val="3769"/>
              </a:lnSpc>
              <a:spcBef>
                <a:spcPts val="0"/>
              </a:spcBef>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HEADING</a:t>
            </a:r>
          </a:p>
        </p:txBody>
      </p:sp>
    </p:spTree>
    <p:extLst>
      <p:ext uri="{BB962C8B-B14F-4D97-AF65-F5344CB8AC3E}">
        <p14:creationId xmlns:p14="http://schemas.microsoft.com/office/powerpoint/2010/main" val="124506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Photo 01">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2509D38E-D9E7-6493-0FCE-89B2D340E0E9}"/>
              </a:ext>
            </a:extLst>
          </p:cNvPr>
          <p:cNvSpPr>
            <a:spLocks noGrp="1"/>
          </p:cNvSpPr>
          <p:nvPr>
            <p:ph type="pic" sz="quarter" idx="21"/>
          </p:nvPr>
        </p:nvSpPr>
        <p:spPr>
          <a:xfrm>
            <a:off x="0" y="2"/>
            <a:ext cx="12192000" cy="257694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3" name="Text Placeholder 32">
            <a:extLst>
              <a:ext uri="{FF2B5EF4-FFF2-40B4-BE49-F238E27FC236}">
                <a16:creationId xmlns:a16="http://schemas.microsoft.com/office/drawing/2014/main" id="{E4D1B318-A933-504F-B625-B0BEEAB9C2BA}"/>
              </a:ext>
            </a:extLst>
          </p:cNvPr>
          <p:cNvSpPr>
            <a:spLocks noGrp="1"/>
          </p:cNvSpPr>
          <p:nvPr>
            <p:ph type="body" sz="quarter" idx="48" hasCustomPrompt="1"/>
          </p:nvPr>
        </p:nvSpPr>
        <p:spPr>
          <a:xfrm>
            <a:off x="931824" y="2975955"/>
            <a:ext cx="10483429" cy="3319299"/>
          </a:xfrm>
        </p:spPr>
        <p:txBody>
          <a:bodyPr numCol="1" spcCol="288000" anchor="t">
            <a:noAutofit/>
          </a:bodyPr>
          <a:lstStyle>
            <a:lvl1pPr marL="0" indent="0" algn="l">
              <a:lnSpc>
                <a:spcPts val="2480"/>
              </a:lnSpc>
              <a:spcBef>
                <a:spcPts val="0"/>
              </a:spcBef>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4" name="Text Placeholder 32">
            <a:extLst>
              <a:ext uri="{FF2B5EF4-FFF2-40B4-BE49-F238E27FC236}">
                <a16:creationId xmlns:a16="http://schemas.microsoft.com/office/drawing/2014/main" id="{B0997C91-DB91-32BE-3C72-02A24E171C82}"/>
              </a:ext>
            </a:extLst>
          </p:cNvPr>
          <p:cNvSpPr>
            <a:spLocks noGrp="1"/>
          </p:cNvSpPr>
          <p:nvPr>
            <p:ph type="body" sz="quarter" idx="62" hasCustomPrompt="1"/>
          </p:nvPr>
        </p:nvSpPr>
        <p:spPr>
          <a:xfrm>
            <a:off x="0" y="2018965"/>
            <a:ext cx="3156225" cy="671785"/>
          </a:xfrm>
          <a:prstGeom prst="rect">
            <a:avLst/>
          </a:prstGeom>
          <a:solidFill>
            <a:srgbClr val="EF4870"/>
          </a:solidFill>
        </p:spPr>
        <p:txBody>
          <a:bodyPr anchor="ctr">
            <a:noAutofit/>
          </a:bodyPr>
          <a:lstStyle>
            <a:lvl1pPr marL="808038" indent="0" algn="l">
              <a:lnSpc>
                <a:spcPts val="3769"/>
              </a:lnSpc>
              <a:spcBef>
                <a:spcPts val="0"/>
              </a:spcBef>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HEADING</a:t>
            </a:r>
          </a:p>
        </p:txBody>
      </p:sp>
    </p:spTree>
    <p:extLst>
      <p:ext uri="{BB962C8B-B14F-4D97-AF65-F5344CB8AC3E}">
        <p14:creationId xmlns:p14="http://schemas.microsoft.com/office/powerpoint/2010/main" val="284311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DE408B69-D389-CD2F-3055-DB37B7B189A9}"/>
              </a:ext>
            </a:extLst>
          </p:cNvPr>
          <p:cNvCxnSpPr/>
          <p:nvPr userDrawn="1"/>
        </p:nvCxnSpPr>
        <p:spPr>
          <a:xfrm>
            <a:off x="11701121" y="6578090"/>
            <a:ext cx="265889" cy="0"/>
          </a:xfrm>
          <a:prstGeom prst="line">
            <a:avLst/>
          </a:prstGeom>
          <a:ln>
            <a:solidFill>
              <a:srgbClr val="198AB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389B47C-E53C-EE70-0EDF-BB4601FC4608}"/>
              </a:ext>
            </a:extLst>
          </p:cNvPr>
          <p:cNvPicPr>
            <a:picLocks noChangeAspect="1"/>
          </p:cNvPicPr>
          <p:nvPr userDrawn="1"/>
        </p:nvPicPr>
        <p:blipFill>
          <a:blip r:embed="rId21"/>
          <a:srcRect t="78397" r="608"/>
          <a:stretch/>
        </p:blipFill>
        <p:spPr>
          <a:xfrm rot="16200000">
            <a:off x="10917797" y="5562861"/>
            <a:ext cx="1846677" cy="181503"/>
          </a:xfrm>
          <a:prstGeom prst="rect">
            <a:avLst/>
          </a:prstGeom>
        </p:spPr>
      </p:pic>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46" r:id="rId2"/>
    <p:sldLayoutId id="2147483697" r:id="rId3"/>
    <p:sldLayoutId id="2147483683" r:id="rId4"/>
    <p:sldLayoutId id="2147483747" r:id="rId5"/>
    <p:sldLayoutId id="2147483703" r:id="rId6"/>
    <p:sldLayoutId id="2147483733" r:id="rId7"/>
    <p:sldLayoutId id="2147483744" r:id="rId8"/>
    <p:sldLayoutId id="2147483745" r:id="rId9"/>
    <p:sldLayoutId id="2147483748" r:id="rId10"/>
    <p:sldLayoutId id="2147483743" r:id="rId11"/>
    <p:sldLayoutId id="2147483741" r:id="rId12"/>
    <p:sldLayoutId id="2147483740" r:id="rId13"/>
    <p:sldLayoutId id="2147483742" r:id="rId14"/>
    <p:sldLayoutId id="2147483702" r:id="rId15"/>
    <p:sldLayoutId id="2147483700" r:id="rId16"/>
    <p:sldLayoutId id="2147483734" r:id="rId17"/>
    <p:sldLayoutId id="2147483749" r:id="rId18"/>
    <p:sldLayoutId id="2147483750"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f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4">
            <a:extLst>
              <a:ext uri="{FF2B5EF4-FFF2-40B4-BE49-F238E27FC236}">
                <a16:creationId xmlns:a16="http://schemas.microsoft.com/office/drawing/2014/main" id="{5DB06D23-CACC-FE39-D579-D5B7408D9F82}"/>
              </a:ext>
            </a:extLst>
          </p:cNvPr>
          <p:cNvPicPr>
            <a:picLocks noGrp="1" noChangeAspect="1"/>
          </p:cNvPicPr>
          <p:nvPr>
            <p:ph type="pic" sz="quarter" idx="10"/>
          </p:nvPr>
        </p:nvPicPr>
        <p:blipFill>
          <a:blip r:embed="rId2"/>
          <a:srcRect l="10344" r="10344"/>
          <a:stretch/>
        </p:blipFill>
        <p:spPr/>
      </p:pic>
      <p:sp>
        <p:nvSpPr>
          <p:cNvPr id="10" name="Text Placeholder 9">
            <a:extLst>
              <a:ext uri="{FF2B5EF4-FFF2-40B4-BE49-F238E27FC236}">
                <a16:creationId xmlns:a16="http://schemas.microsoft.com/office/drawing/2014/main" id="{6F72492F-7428-EFB2-A1B6-E10AD6C78686}"/>
              </a:ext>
            </a:extLst>
          </p:cNvPr>
          <p:cNvSpPr>
            <a:spLocks noGrp="1"/>
          </p:cNvSpPr>
          <p:nvPr>
            <p:ph type="body" sz="quarter" idx="62"/>
          </p:nvPr>
        </p:nvSpPr>
        <p:spPr>
          <a:xfrm>
            <a:off x="5382759" y="3144236"/>
            <a:ext cx="5376905" cy="2550474"/>
          </a:xfrm>
        </p:spPr>
        <p:txBody>
          <a:bodyPr/>
          <a:lstStyle/>
          <a:p>
            <a:pPr algn="ctr"/>
            <a:r>
              <a:rPr lang="en-US" dirty="0"/>
              <a:t>Youth Digital Engagement for Combating Hate Speech &amp; Incitement in Kosovo</a:t>
            </a:r>
          </a:p>
        </p:txBody>
      </p:sp>
      <p:sp>
        <p:nvSpPr>
          <p:cNvPr id="111" name="Text Placeholder 7">
            <a:extLst>
              <a:ext uri="{FF2B5EF4-FFF2-40B4-BE49-F238E27FC236}">
                <a16:creationId xmlns:a16="http://schemas.microsoft.com/office/drawing/2014/main" id="{DBD16449-BE83-4DF2-AA44-E9DF81C2EF06}"/>
              </a:ext>
            </a:extLst>
          </p:cNvPr>
          <p:cNvSpPr txBox="1">
            <a:spLocks/>
          </p:cNvSpPr>
          <p:nvPr/>
        </p:nvSpPr>
        <p:spPr>
          <a:xfrm rot="16200000">
            <a:off x="-765810" y="4481475"/>
            <a:ext cx="3690999" cy="596287"/>
          </a:xfrm>
          <a:prstGeom prst="rect">
            <a:avLst/>
          </a:prstGeom>
          <a:solidFill>
            <a:srgbClr val="198AB1"/>
          </a:solidFill>
        </p:spPr>
        <p:txBody>
          <a:bodyPr anchor="ctr">
            <a:noAutofit/>
          </a:bodyPr>
          <a:lstStyle>
            <a:lvl1pPr marL="20638" indent="-20638" algn="ctr" defTabSz="2073036" rtl="0" eaLnBrk="1" latinLnBrk="0" hangingPunct="1">
              <a:lnSpc>
                <a:spcPts val="3447"/>
              </a:lnSpc>
              <a:spcBef>
                <a:spcPts val="0"/>
              </a:spcBef>
              <a:buFont typeface="Arial" panose="020B0604020202020204" pitchFamily="34" charset="0"/>
              <a:buNone/>
              <a:tabLst>
                <a:tab pos="2970213" algn="l"/>
                <a:tab pos="3055938" algn="l"/>
              </a:tabLst>
              <a:defRPr sz="3175"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49818"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2pPr>
            <a:lvl3pPr marL="699636"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3pPr>
            <a:lvl4pPr marL="1049454"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4pPr>
            <a:lvl5pPr marL="1399273"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ct val="100000"/>
              </a:lnSpc>
            </a:pPr>
            <a:r>
              <a:rPr lang="en-US" sz="2600" b="0" dirty="0"/>
              <a:t>www.memory-makers</a:t>
            </a:r>
            <a:r>
              <a:rPr lang="en-US" sz="2600" dirty="0"/>
              <a:t>.</a:t>
            </a:r>
            <a:r>
              <a:rPr lang="en-US" sz="2600" b="0" dirty="0"/>
              <a:t>eu</a:t>
            </a:r>
          </a:p>
        </p:txBody>
      </p:sp>
      <p:sp>
        <p:nvSpPr>
          <p:cNvPr id="112" name="Oval 111">
            <a:extLst>
              <a:ext uri="{FF2B5EF4-FFF2-40B4-BE49-F238E27FC236}">
                <a16:creationId xmlns:a16="http://schemas.microsoft.com/office/drawing/2014/main" id="{55E2C01A-6933-48E9-9B2A-732249CB462C}"/>
              </a:ext>
            </a:extLst>
          </p:cNvPr>
          <p:cNvSpPr/>
          <p:nvPr/>
        </p:nvSpPr>
        <p:spPr>
          <a:xfrm>
            <a:off x="0" y="1897468"/>
            <a:ext cx="895932" cy="895932"/>
          </a:xfrm>
          <a:prstGeom prst="ellipse">
            <a:avLst/>
          </a:prstGeom>
          <a:solidFill>
            <a:srgbClr val="4DBD98">
              <a:alpha val="7984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aphic 4">
            <a:extLst>
              <a:ext uri="{FF2B5EF4-FFF2-40B4-BE49-F238E27FC236}">
                <a16:creationId xmlns:a16="http://schemas.microsoft.com/office/drawing/2014/main" id="{0BB50296-84E4-879D-2A0F-0C6CE90FD665}"/>
              </a:ext>
            </a:extLst>
          </p:cNvPr>
          <p:cNvGrpSpPr/>
          <p:nvPr/>
        </p:nvGrpSpPr>
        <p:grpSpPr>
          <a:xfrm>
            <a:off x="10641177" y="3499946"/>
            <a:ext cx="2641612" cy="2639151"/>
            <a:chOff x="1782854" y="3591929"/>
            <a:chExt cx="742307" cy="741615"/>
          </a:xfrm>
          <a:solidFill>
            <a:srgbClr val="FFD168">
              <a:alpha val="62000"/>
            </a:srgbClr>
          </a:solidFill>
        </p:grpSpPr>
        <p:sp>
          <p:nvSpPr>
            <p:cNvPr id="114" name="Freeform 113">
              <a:extLst>
                <a:ext uri="{FF2B5EF4-FFF2-40B4-BE49-F238E27FC236}">
                  <a16:creationId xmlns:a16="http://schemas.microsoft.com/office/drawing/2014/main" id="{A36E8909-2A08-CA3B-CC80-445331738AC1}"/>
                </a:ext>
              </a:extLst>
            </p:cNvPr>
            <p:cNvSpPr/>
            <p:nvPr/>
          </p:nvSpPr>
          <p:spPr>
            <a:xfrm>
              <a:off x="1834161" y="3663910"/>
              <a:ext cx="98246" cy="107970"/>
            </a:xfrm>
            <a:custGeom>
              <a:avLst/>
              <a:gdLst>
                <a:gd name="connsiteX0" fmla="*/ 0 w 98246"/>
                <a:gd name="connsiteY0" fmla="*/ 107970 h 107970"/>
                <a:gd name="connsiteX1" fmla="*/ 98247 w 98246"/>
                <a:gd name="connsiteY1" fmla="*/ 0 h 107970"/>
                <a:gd name="connsiteX2" fmla="*/ 0 w 98246"/>
                <a:gd name="connsiteY2" fmla="*/ 107970 h 107970"/>
              </a:gdLst>
              <a:ahLst/>
              <a:cxnLst>
                <a:cxn ang="0">
                  <a:pos x="connsiteX0" y="connsiteY0"/>
                </a:cxn>
                <a:cxn ang="0">
                  <a:pos x="connsiteX1" y="connsiteY1"/>
                </a:cxn>
                <a:cxn ang="0">
                  <a:pos x="connsiteX2" y="connsiteY2"/>
                </a:cxn>
              </a:cxnLst>
              <a:rect l="l" t="t" r="r" b="b"/>
              <a:pathLst>
                <a:path w="98246" h="107970">
                  <a:moveTo>
                    <a:pt x="0" y="107970"/>
                  </a:moveTo>
                  <a:lnTo>
                    <a:pt x="98247" y="0"/>
                  </a:lnTo>
                  <a:cubicBezTo>
                    <a:pt x="58948" y="29446"/>
                    <a:pt x="25107" y="65982"/>
                    <a:pt x="0" y="107970"/>
                  </a:cubicBezTo>
                  <a:close/>
                </a:path>
              </a:pathLst>
            </a:custGeom>
            <a:grpFill/>
            <a:ln w="5458"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5A56429A-07E3-1131-DE7F-E010E2DE02E8}"/>
                </a:ext>
              </a:extLst>
            </p:cNvPr>
            <p:cNvSpPr/>
            <p:nvPr/>
          </p:nvSpPr>
          <p:spPr>
            <a:xfrm>
              <a:off x="1795954" y="3616468"/>
              <a:ext cx="223238" cy="245932"/>
            </a:xfrm>
            <a:custGeom>
              <a:avLst/>
              <a:gdLst>
                <a:gd name="connsiteX0" fmla="*/ 183394 w 223238"/>
                <a:gd name="connsiteY0" fmla="*/ 18540 h 245932"/>
                <a:gd name="connsiteX1" fmla="*/ 14737 w 223238"/>
                <a:gd name="connsiteY1" fmla="*/ 203944 h 245932"/>
                <a:gd name="connsiteX2" fmla="*/ 0 w 223238"/>
                <a:gd name="connsiteY2" fmla="*/ 245933 h 245932"/>
                <a:gd name="connsiteX3" fmla="*/ 223238 w 223238"/>
                <a:gd name="connsiteY3" fmla="*/ 0 h 245932"/>
                <a:gd name="connsiteX4" fmla="*/ 183394 w 223238"/>
                <a:gd name="connsiteY4" fmla="*/ 18540 h 24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38" h="245932">
                  <a:moveTo>
                    <a:pt x="183394" y="18540"/>
                  </a:moveTo>
                  <a:lnTo>
                    <a:pt x="14737" y="203944"/>
                  </a:lnTo>
                  <a:cubicBezTo>
                    <a:pt x="9279" y="217577"/>
                    <a:pt x="4367" y="231209"/>
                    <a:pt x="0" y="245933"/>
                  </a:cubicBezTo>
                  <a:lnTo>
                    <a:pt x="223238" y="0"/>
                  </a:lnTo>
                  <a:cubicBezTo>
                    <a:pt x="210139" y="5453"/>
                    <a:pt x="196493" y="11451"/>
                    <a:pt x="183394" y="18540"/>
                  </a:cubicBezTo>
                  <a:close/>
                </a:path>
              </a:pathLst>
            </a:custGeom>
            <a:grpFill/>
            <a:ln w="5458"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2BD73D52-69BA-D6E2-F1B0-87062318047D}"/>
                </a:ext>
              </a:extLst>
            </p:cNvPr>
            <p:cNvSpPr/>
            <p:nvPr/>
          </p:nvSpPr>
          <p:spPr>
            <a:xfrm>
              <a:off x="1782854" y="3599018"/>
              <a:ext cx="295285" cy="325547"/>
            </a:xfrm>
            <a:custGeom>
              <a:avLst/>
              <a:gdLst>
                <a:gd name="connsiteX0" fmla="*/ 265266 w 295285"/>
                <a:gd name="connsiteY0" fmla="*/ 8180 h 325547"/>
                <a:gd name="connsiteX1" fmla="*/ 4912 w 295285"/>
                <a:gd name="connsiteY1" fmla="*/ 294465 h 325547"/>
                <a:gd name="connsiteX2" fmla="*/ 0 w 295285"/>
                <a:gd name="connsiteY2" fmla="*/ 325548 h 325547"/>
                <a:gd name="connsiteX3" fmla="*/ 295286 w 295285"/>
                <a:gd name="connsiteY3" fmla="*/ 0 h 325547"/>
                <a:gd name="connsiteX4" fmla="*/ 265266 w 295285"/>
                <a:gd name="connsiteY4" fmla="*/ 8180 h 32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85" h="325547">
                  <a:moveTo>
                    <a:pt x="265266" y="8180"/>
                  </a:moveTo>
                  <a:lnTo>
                    <a:pt x="4912" y="294465"/>
                  </a:lnTo>
                  <a:cubicBezTo>
                    <a:pt x="2729" y="304826"/>
                    <a:pt x="1092" y="315187"/>
                    <a:pt x="0" y="325548"/>
                  </a:cubicBezTo>
                  <a:lnTo>
                    <a:pt x="295286" y="0"/>
                  </a:lnTo>
                  <a:cubicBezTo>
                    <a:pt x="285461" y="2727"/>
                    <a:pt x="275636" y="5453"/>
                    <a:pt x="265266" y="8180"/>
                  </a:cubicBezTo>
                  <a:close/>
                </a:path>
              </a:pathLst>
            </a:custGeom>
            <a:grpFill/>
            <a:ln w="5458"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64C9358-C42E-357E-564A-78AA013C4AF2}"/>
                </a:ext>
              </a:extLst>
            </p:cNvPr>
            <p:cNvSpPr/>
            <p:nvPr/>
          </p:nvSpPr>
          <p:spPr>
            <a:xfrm>
              <a:off x="1782854" y="3592475"/>
              <a:ext cx="346592" cy="382259"/>
            </a:xfrm>
            <a:custGeom>
              <a:avLst/>
              <a:gdLst>
                <a:gd name="connsiteX0" fmla="*/ 320393 w 346592"/>
                <a:gd name="connsiteY0" fmla="*/ 2727 h 382259"/>
                <a:gd name="connsiteX1" fmla="*/ 546 w 346592"/>
                <a:gd name="connsiteY1" fmla="*/ 355540 h 382259"/>
                <a:gd name="connsiteX2" fmla="*/ 0 w 346592"/>
                <a:gd name="connsiteY2" fmla="*/ 370808 h 382259"/>
                <a:gd name="connsiteX3" fmla="*/ 546 w 346592"/>
                <a:gd name="connsiteY3" fmla="*/ 382260 h 382259"/>
                <a:gd name="connsiteX4" fmla="*/ 346592 w 346592"/>
                <a:gd name="connsiteY4" fmla="*/ 0 h 382259"/>
                <a:gd name="connsiteX5" fmla="*/ 320393 w 346592"/>
                <a:gd name="connsiteY5" fmla="*/ 2727 h 38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592" h="382259">
                  <a:moveTo>
                    <a:pt x="320393" y="2727"/>
                  </a:moveTo>
                  <a:lnTo>
                    <a:pt x="546" y="355540"/>
                  </a:lnTo>
                  <a:cubicBezTo>
                    <a:pt x="546" y="360447"/>
                    <a:pt x="0" y="365355"/>
                    <a:pt x="0" y="370808"/>
                  </a:cubicBezTo>
                  <a:cubicBezTo>
                    <a:pt x="0" y="374625"/>
                    <a:pt x="0" y="378442"/>
                    <a:pt x="546" y="382260"/>
                  </a:cubicBezTo>
                  <a:lnTo>
                    <a:pt x="346592" y="0"/>
                  </a:lnTo>
                  <a:cubicBezTo>
                    <a:pt x="337859" y="546"/>
                    <a:pt x="329126" y="1091"/>
                    <a:pt x="320393" y="2727"/>
                  </a:cubicBezTo>
                  <a:close/>
                </a:path>
              </a:pathLst>
            </a:custGeom>
            <a:grpFill/>
            <a:ln w="5458"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0B25656A-D8AA-5D1A-B3F8-9E29D2A2E89D}"/>
                </a:ext>
              </a:extLst>
            </p:cNvPr>
            <p:cNvSpPr/>
            <p:nvPr/>
          </p:nvSpPr>
          <p:spPr>
            <a:xfrm>
              <a:off x="1782854" y="3591929"/>
              <a:ext cx="390257" cy="425883"/>
            </a:xfrm>
            <a:custGeom>
              <a:avLst/>
              <a:gdLst>
                <a:gd name="connsiteX0" fmla="*/ 370608 w 390257"/>
                <a:gd name="connsiteY0" fmla="*/ 0 h 425883"/>
                <a:gd name="connsiteX1" fmla="*/ 366787 w 390257"/>
                <a:gd name="connsiteY1" fmla="*/ 0 h 425883"/>
                <a:gd name="connsiteX2" fmla="*/ 0 w 390257"/>
                <a:gd name="connsiteY2" fmla="*/ 402436 h 425883"/>
                <a:gd name="connsiteX3" fmla="*/ 2729 w 390257"/>
                <a:gd name="connsiteY3" fmla="*/ 425884 h 425883"/>
                <a:gd name="connsiteX4" fmla="*/ 390257 w 390257"/>
                <a:gd name="connsiteY4" fmla="*/ 545 h 425883"/>
                <a:gd name="connsiteX5" fmla="*/ 370608 w 390257"/>
                <a:gd name="connsiteY5" fmla="*/ 0 h 4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5883">
                  <a:moveTo>
                    <a:pt x="370608" y="0"/>
                  </a:moveTo>
                  <a:cubicBezTo>
                    <a:pt x="369517" y="0"/>
                    <a:pt x="368425" y="0"/>
                    <a:pt x="366787" y="0"/>
                  </a:cubicBezTo>
                  <a:lnTo>
                    <a:pt x="0" y="402436"/>
                  </a:lnTo>
                  <a:cubicBezTo>
                    <a:pt x="546" y="410070"/>
                    <a:pt x="1637" y="418250"/>
                    <a:pt x="2729" y="425884"/>
                  </a:cubicBezTo>
                  <a:lnTo>
                    <a:pt x="390257" y="545"/>
                  </a:lnTo>
                  <a:cubicBezTo>
                    <a:pt x="383708" y="0"/>
                    <a:pt x="377158" y="0"/>
                    <a:pt x="370608" y="0"/>
                  </a:cubicBezTo>
                  <a:close/>
                </a:path>
              </a:pathLst>
            </a:custGeom>
            <a:grpFill/>
            <a:ln w="5458"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A71C29F-2CDE-837F-9618-2E7909608A99}"/>
                </a:ext>
              </a:extLst>
            </p:cNvPr>
            <p:cNvSpPr/>
            <p:nvPr/>
          </p:nvSpPr>
          <p:spPr>
            <a:xfrm>
              <a:off x="1788858" y="3594110"/>
              <a:ext cx="424097" cy="463509"/>
            </a:xfrm>
            <a:custGeom>
              <a:avLst/>
              <a:gdLst>
                <a:gd name="connsiteX0" fmla="*/ 402811 w 424097"/>
                <a:gd name="connsiteY0" fmla="*/ 0 h 463509"/>
                <a:gd name="connsiteX1" fmla="*/ 0 w 424097"/>
                <a:gd name="connsiteY1" fmla="*/ 442243 h 463509"/>
                <a:gd name="connsiteX2" fmla="*/ 4912 w 424097"/>
                <a:gd name="connsiteY2" fmla="*/ 463510 h 463509"/>
                <a:gd name="connsiteX3" fmla="*/ 424098 w 424097"/>
                <a:gd name="connsiteY3" fmla="*/ 3272 h 463509"/>
                <a:gd name="connsiteX4" fmla="*/ 402811 w 424097"/>
                <a:gd name="connsiteY4" fmla="*/ 0 h 46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97" h="463509">
                  <a:moveTo>
                    <a:pt x="402811" y="0"/>
                  </a:moveTo>
                  <a:lnTo>
                    <a:pt x="0" y="442243"/>
                  </a:lnTo>
                  <a:cubicBezTo>
                    <a:pt x="1092" y="449332"/>
                    <a:pt x="3275" y="456421"/>
                    <a:pt x="4912" y="463510"/>
                  </a:cubicBezTo>
                  <a:lnTo>
                    <a:pt x="424098" y="3272"/>
                  </a:lnTo>
                  <a:cubicBezTo>
                    <a:pt x="417002" y="1636"/>
                    <a:pt x="409907" y="546"/>
                    <a:pt x="402811" y="0"/>
                  </a:cubicBezTo>
                  <a:close/>
                </a:path>
              </a:pathLst>
            </a:custGeom>
            <a:grpFill/>
            <a:ln w="5458"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4DCBC4AF-C98B-BE3A-ADB8-EF19553C2305}"/>
                </a:ext>
              </a:extLst>
            </p:cNvPr>
            <p:cNvSpPr/>
            <p:nvPr/>
          </p:nvSpPr>
          <p:spPr>
            <a:xfrm>
              <a:off x="1799775" y="3599563"/>
              <a:ext cx="448659" cy="494047"/>
            </a:xfrm>
            <a:custGeom>
              <a:avLst/>
              <a:gdLst>
                <a:gd name="connsiteX0" fmla="*/ 429556 w 448659"/>
                <a:gd name="connsiteY0" fmla="*/ 0 h 494047"/>
                <a:gd name="connsiteX1" fmla="*/ 0 w 448659"/>
                <a:gd name="connsiteY1" fmla="*/ 474962 h 494047"/>
                <a:gd name="connsiteX2" fmla="*/ 6550 w 448659"/>
                <a:gd name="connsiteY2" fmla="*/ 494047 h 494047"/>
                <a:gd name="connsiteX3" fmla="*/ 448660 w 448659"/>
                <a:gd name="connsiteY3" fmla="*/ 4908 h 494047"/>
                <a:gd name="connsiteX4" fmla="*/ 429556 w 448659"/>
                <a:gd name="connsiteY4" fmla="*/ 0 h 49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59" h="494047">
                  <a:moveTo>
                    <a:pt x="429556" y="0"/>
                  </a:moveTo>
                  <a:lnTo>
                    <a:pt x="0" y="474962"/>
                  </a:lnTo>
                  <a:cubicBezTo>
                    <a:pt x="2183" y="481505"/>
                    <a:pt x="3821" y="487504"/>
                    <a:pt x="6550" y="494047"/>
                  </a:cubicBezTo>
                  <a:lnTo>
                    <a:pt x="448660" y="4908"/>
                  </a:lnTo>
                  <a:cubicBezTo>
                    <a:pt x="442656" y="3272"/>
                    <a:pt x="436106" y="1636"/>
                    <a:pt x="429556" y="0"/>
                  </a:cubicBezTo>
                  <a:close/>
                </a:path>
              </a:pathLst>
            </a:custGeom>
            <a:grpFill/>
            <a:ln w="5458"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ED1CDC64-E149-0861-9591-7864760E23FD}"/>
                </a:ext>
              </a:extLst>
            </p:cNvPr>
            <p:cNvSpPr/>
            <p:nvPr/>
          </p:nvSpPr>
          <p:spPr>
            <a:xfrm>
              <a:off x="1811237" y="3609379"/>
              <a:ext cx="471583" cy="516404"/>
            </a:xfrm>
            <a:custGeom>
              <a:avLst/>
              <a:gdLst>
                <a:gd name="connsiteX0" fmla="*/ 453572 w 471583"/>
                <a:gd name="connsiteY0" fmla="*/ 0 h 516404"/>
                <a:gd name="connsiteX1" fmla="*/ 0 w 471583"/>
                <a:gd name="connsiteY1" fmla="*/ 498955 h 516404"/>
                <a:gd name="connsiteX2" fmla="*/ 8187 w 471583"/>
                <a:gd name="connsiteY2" fmla="*/ 516404 h 516404"/>
                <a:gd name="connsiteX3" fmla="*/ 471584 w 471583"/>
                <a:gd name="connsiteY3" fmla="*/ 5998 h 516404"/>
                <a:gd name="connsiteX4" fmla="*/ 453572 w 471583"/>
                <a:gd name="connsiteY4" fmla="*/ 0 h 51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6404">
                  <a:moveTo>
                    <a:pt x="453572" y="0"/>
                  </a:moveTo>
                  <a:lnTo>
                    <a:pt x="0" y="498955"/>
                  </a:lnTo>
                  <a:cubicBezTo>
                    <a:pt x="2183" y="504953"/>
                    <a:pt x="5458" y="510951"/>
                    <a:pt x="8187" y="516404"/>
                  </a:cubicBezTo>
                  <a:lnTo>
                    <a:pt x="471584" y="5998"/>
                  </a:lnTo>
                  <a:cubicBezTo>
                    <a:pt x="465580" y="3817"/>
                    <a:pt x="459576" y="1636"/>
                    <a:pt x="453572" y="0"/>
                  </a:cubicBezTo>
                  <a:close/>
                </a:path>
              </a:pathLst>
            </a:custGeom>
            <a:grpFill/>
            <a:ln w="5458"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D766A0B-195D-7AF4-599D-77EEC55FBC0C}"/>
                </a:ext>
              </a:extLst>
            </p:cNvPr>
            <p:cNvSpPr/>
            <p:nvPr/>
          </p:nvSpPr>
          <p:spPr>
            <a:xfrm>
              <a:off x="1826520" y="3620285"/>
              <a:ext cx="488504" cy="535490"/>
            </a:xfrm>
            <a:custGeom>
              <a:avLst/>
              <a:gdLst>
                <a:gd name="connsiteX0" fmla="*/ 472130 w 488504"/>
                <a:gd name="connsiteY0" fmla="*/ 0 h 535490"/>
                <a:gd name="connsiteX1" fmla="*/ 0 w 488504"/>
                <a:gd name="connsiteY1" fmla="*/ 519131 h 535490"/>
                <a:gd name="connsiteX2" fmla="*/ 9279 w 488504"/>
                <a:gd name="connsiteY2" fmla="*/ 535490 h 535490"/>
                <a:gd name="connsiteX3" fmla="*/ 488504 w 488504"/>
                <a:gd name="connsiteY3" fmla="*/ 7634 h 535490"/>
                <a:gd name="connsiteX4" fmla="*/ 472130 w 488504"/>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04" h="535490">
                  <a:moveTo>
                    <a:pt x="472130" y="0"/>
                  </a:moveTo>
                  <a:lnTo>
                    <a:pt x="0" y="519131"/>
                  </a:lnTo>
                  <a:cubicBezTo>
                    <a:pt x="2729" y="524584"/>
                    <a:pt x="6004" y="530037"/>
                    <a:pt x="9279" y="535490"/>
                  </a:cubicBezTo>
                  <a:lnTo>
                    <a:pt x="488504" y="7634"/>
                  </a:lnTo>
                  <a:cubicBezTo>
                    <a:pt x="483592" y="4908"/>
                    <a:pt x="477588" y="2727"/>
                    <a:pt x="472130" y="0"/>
                  </a:cubicBezTo>
                  <a:close/>
                </a:path>
              </a:pathLst>
            </a:custGeom>
            <a:grpFill/>
            <a:ln w="5458"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C8E8412E-AF4D-9567-AC6A-1E0B62B41C37}"/>
                </a:ext>
              </a:extLst>
            </p:cNvPr>
            <p:cNvSpPr/>
            <p:nvPr/>
          </p:nvSpPr>
          <p:spPr>
            <a:xfrm>
              <a:off x="1843440" y="3635554"/>
              <a:ext cx="501603" cy="546396"/>
            </a:xfrm>
            <a:custGeom>
              <a:avLst/>
              <a:gdLst>
                <a:gd name="connsiteX0" fmla="*/ 485775 w 501603"/>
                <a:gd name="connsiteY0" fmla="*/ 0 h 546396"/>
                <a:gd name="connsiteX1" fmla="*/ 0 w 501603"/>
                <a:gd name="connsiteY1" fmla="*/ 531673 h 546396"/>
                <a:gd name="connsiteX2" fmla="*/ 10370 w 501603"/>
                <a:gd name="connsiteY2" fmla="*/ 546397 h 546396"/>
                <a:gd name="connsiteX3" fmla="*/ 501604 w 501603"/>
                <a:gd name="connsiteY3" fmla="*/ 8725 h 546396"/>
                <a:gd name="connsiteX4" fmla="*/ 485775 w 501603"/>
                <a:gd name="connsiteY4" fmla="*/ 0 h 54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603" h="546396">
                  <a:moveTo>
                    <a:pt x="485775" y="0"/>
                  </a:moveTo>
                  <a:lnTo>
                    <a:pt x="0" y="531673"/>
                  </a:lnTo>
                  <a:cubicBezTo>
                    <a:pt x="3275" y="536581"/>
                    <a:pt x="7096" y="542034"/>
                    <a:pt x="10370" y="546397"/>
                  </a:cubicBezTo>
                  <a:lnTo>
                    <a:pt x="501604" y="8725"/>
                  </a:lnTo>
                  <a:cubicBezTo>
                    <a:pt x="496146" y="5998"/>
                    <a:pt x="491233" y="2727"/>
                    <a:pt x="485775" y="0"/>
                  </a:cubicBezTo>
                  <a:close/>
                </a:path>
              </a:pathLst>
            </a:custGeom>
            <a:grpFill/>
            <a:ln w="5458"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AABED314-531A-0151-F2CE-93D898AEDDB9}"/>
                </a:ext>
              </a:extLst>
            </p:cNvPr>
            <p:cNvSpPr/>
            <p:nvPr/>
          </p:nvSpPr>
          <p:spPr>
            <a:xfrm>
              <a:off x="1864727" y="3652458"/>
              <a:ext cx="507607" cy="556211"/>
            </a:xfrm>
            <a:custGeom>
              <a:avLst/>
              <a:gdLst>
                <a:gd name="connsiteX0" fmla="*/ 492871 w 507607"/>
                <a:gd name="connsiteY0" fmla="*/ 0 h 556211"/>
                <a:gd name="connsiteX1" fmla="*/ 0 w 507607"/>
                <a:gd name="connsiteY1" fmla="*/ 542579 h 556211"/>
                <a:gd name="connsiteX2" fmla="*/ 11462 w 507607"/>
                <a:gd name="connsiteY2" fmla="*/ 556212 h 556211"/>
                <a:gd name="connsiteX3" fmla="*/ 507608 w 507607"/>
                <a:gd name="connsiteY3" fmla="*/ 9815 h 556211"/>
                <a:gd name="connsiteX4" fmla="*/ 492871 w 507607"/>
                <a:gd name="connsiteY4" fmla="*/ 0 h 55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211">
                  <a:moveTo>
                    <a:pt x="492871" y="0"/>
                  </a:moveTo>
                  <a:lnTo>
                    <a:pt x="0" y="542579"/>
                  </a:lnTo>
                  <a:cubicBezTo>
                    <a:pt x="3821" y="546942"/>
                    <a:pt x="7641" y="551850"/>
                    <a:pt x="11462" y="556212"/>
                  </a:cubicBezTo>
                  <a:lnTo>
                    <a:pt x="507608" y="9815"/>
                  </a:lnTo>
                  <a:cubicBezTo>
                    <a:pt x="502695" y="6544"/>
                    <a:pt x="497783" y="3272"/>
                    <a:pt x="492871" y="0"/>
                  </a:cubicBezTo>
                  <a:close/>
                </a:path>
              </a:pathLst>
            </a:custGeom>
            <a:grpFill/>
            <a:ln w="545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26155C32-8DC9-70EB-5038-ECEC4B6E5207}"/>
                </a:ext>
              </a:extLst>
            </p:cNvPr>
            <p:cNvSpPr/>
            <p:nvPr/>
          </p:nvSpPr>
          <p:spPr>
            <a:xfrm>
              <a:off x="1885468" y="3671544"/>
              <a:ext cx="511428" cy="560029"/>
            </a:xfrm>
            <a:custGeom>
              <a:avLst/>
              <a:gdLst>
                <a:gd name="connsiteX0" fmla="*/ 497237 w 511428"/>
                <a:gd name="connsiteY0" fmla="*/ 0 h 560029"/>
                <a:gd name="connsiteX1" fmla="*/ 0 w 511428"/>
                <a:gd name="connsiteY1" fmla="*/ 547487 h 560029"/>
                <a:gd name="connsiteX2" fmla="*/ 12554 w 511428"/>
                <a:gd name="connsiteY2" fmla="*/ 560029 h 560029"/>
                <a:gd name="connsiteX3" fmla="*/ 511428 w 511428"/>
                <a:gd name="connsiteY3" fmla="*/ 11452 h 560029"/>
                <a:gd name="connsiteX4" fmla="*/ 497237 w 511428"/>
                <a:gd name="connsiteY4" fmla="*/ 0 h 560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428" h="560029">
                  <a:moveTo>
                    <a:pt x="497237" y="0"/>
                  </a:moveTo>
                  <a:lnTo>
                    <a:pt x="0" y="547487"/>
                  </a:lnTo>
                  <a:cubicBezTo>
                    <a:pt x="3821" y="551304"/>
                    <a:pt x="8187" y="556212"/>
                    <a:pt x="12554" y="560029"/>
                  </a:cubicBezTo>
                  <a:lnTo>
                    <a:pt x="511428" y="11452"/>
                  </a:lnTo>
                  <a:cubicBezTo>
                    <a:pt x="506516" y="7089"/>
                    <a:pt x="502149" y="3817"/>
                    <a:pt x="497237" y="0"/>
                  </a:cubicBezTo>
                  <a:close/>
                </a:path>
              </a:pathLst>
            </a:custGeom>
            <a:grpFill/>
            <a:ln w="545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A38C16D0-1F21-375A-FD18-B3E202CB90FF}"/>
                </a:ext>
              </a:extLst>
            </p:cNvPr>
            <p:cNvSpPr/>
            <p:nvPr/>
          </p:nvSpPr>
          <p:spPr>
            <a:xfrm>
              <a:off x="1907846" y="3692265"/>
              <a:ext cx="510882" cy="562210"/>
            </a:xfrm>
            <a:custGeom>
              <a:avLst/>
              <a:gdLst>
                <a:gd name="connsiteX0" fmla="*/ 499420 w 510882"/>
                <a:gd name="connsiteY0" fmla="*/ 0 h 562210"/>
                <a:gd name="connsiteX1" fmla="*/ 0 w 510882"/>
                <a:gd name="connsiteY1" fmla="*/ 550759 h 562210"/>
                <a:gd name="connsiteX2" fmla="*/ 13100 w 510882"/>
                <a:gd name="connsiteY2" fmla="*/ 562211 h 562210"/>
                <a:gd name="connsiteX3" fmla="*/ 510883 w 510882"/>
                <a:gd name="connsiteY3" fmla="*/ 13087 h 562210"/>
                <a:gd name="connsiteX4" fmla="*/ 499420 w 510882"/>
                <a:gd name="connsiteY4" fmla="*/ 0 h 56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82" h="562210">
                  <a:moveTo>
                    <a:pt x="499420" y="0"/>
                  </a:moveTo>
                  <a:lnTo>
                    <a:pt x="0" y="550759"/>
                  </a:lnTo>
                  <a:cubicBezTo>
                    <a:pt x="4367" y="554576"/>
                    <a:pt x="8733" y="558393"/>
                    <a:pt x="13100" y="562211"/>
                  </a:cubicBezTo>
                  <a:lnTo>
                    <a:pt x="510883" y="13087"/>
                  </a:lnTo>
                  <a:cubicBezTo>
                    <a:pt x="508153" y="8180"/>
                    <a:pt x="503241" y="4363"/>
                    <a:pt x="499420" y="0"/>
                  </a:cubicBezTo>
                  <a:close/>
                </a:path>
              </a:pathLst>
            </a:custGeom>
            <a:grpFill/>
            <a:ln w="545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F6298B11-7F03-9C16-6E4C-5118FE3E1380}"/>
                </a:ext>
              </a:extLst>
            </p:cNvPr>
            <p:cNvSpPr/>
            <p:nvPr/>
          </p:nvSpPr>
          <p:spPr>
            <a:xfrm>
              <a:off x="1934591" y="3716804"/>
              <a:ext cx="507607" cy="556757"/>
            </a:xfrm>
            <a:custGeom>
              <a:avLst/>
              <a:gdLst>
                <a:gd name="connsiteX0" fmla="*/ 495600 w 507607"/>
                <a:gd name="connsiteY0" fmla="*/ 0 h 556757"/>
                <a:gd name="connsiteX1" fmla="*/ 0 w 507607"/>
                <a:gd name="connsiteY1" fmla="*/ 546397 h 556757"/>
                <a:gd name="connsiteX2" fmla="*/ 14737 w 507607"/>
                <a:gd name="connsiteY2" fmla="*/ 556758 h 556757"/>
                <a:gd name="connsiteX3" fmla="*/ 507608 w 507607"/>
                <a:gd name="connsiteY3" fmla="*/ 13633 h 556757"/>
                <a:gd name="connsiteX4" fmla="*/ 495600 w 507607"/>
                <a:gd name="connsiteY4" fmla="*/ 0 h 55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757">
                  <a:moveTo>
                    <a:pt x="495600" y="0"/>
                  </a:moveTo>
                  <a:lnTo>
                    <a:pt x="0" y="546397"/>
                  </a:lnTo>
                  <a:cubicBezTo>
                    <a:pt x="4912" y="550214"/>
                    <a:pt x="9825" y="553485"/>
                    <a:pt x="14737" y="556758"/>
                  </a:cubicBezTo>
                  <a:lnTo>
                    <a:pt x="507608" y="13633"/>
                  </a:lnTo>
                  <a:cubicBezTo>
                    <a:pt x="503787" y="9270"/>
                    <a:pt x="499966" y="4363"/>
                    <a:pt x="495600" y="0"/>
                  </a:cubicBezTo>
                  <a:close/>
                </a:path>
              </a:pathLst>
            </a:custGeom>
            <a:grpFill/>
            <a:ln w="545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73ED07F1-ABA5-3795-3A2B-25D0D1B7367B}"/>
                </a:ext>
              </a:extLst>
            </p:cNvPr>
            <p:cNvSpPr/>
            <p:nvPr/>
          </p:nvSpPr>
          <p:spPr>
            <a:xfrm>
              <a:off x="1960790" y="3741343"/>
              <a:ext cx="499966" cy="548577"/>
            </a:xfrm>
            <a:custGeom>
              <a:avLst/>
              <a:gdLst>
                <a:gd name="connsiteX0" fmla="*/ 489596 w 499966"/>
                <a:gd name="connsiteY0" fmla="*/ 0 h 548577"/>
                <a:gd name="connsiteX1" fmla="*/ 0 w 499966"/>
                <a:gd name="connsiteY1" fmla="*/ 539853 h 548577"/>
                <a:gd name="connsiteX2" fmla="*/ 15829 w 499966"/>
                <a:gd name="connsiteY2" fmla="*/ 548578 h 548577"/>
                <a:gd name="connsiteX3" fmla="*/ 499966 w 499966"/>
                <a:gd name="connsiteY3" fmla="*/ 14723 h 548577"/>
                <a:gd name="connsiteX4" fmla="*/ 489596 w 499966"/>
                <a:gd name="connsiteY4" fmla="*/ 0 h 5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6" h="548577">
                  <a:moveTo>
                    <a:pt x="489596" y="0"/>
                  </a:moveTo>
                  <a:lnTo>
                    <a:pt x="0" y="539853"/>
                  </a:lnTo>
                  <a:cubicBezTo>
                    <a:pt x="5458" y="543125"/>
                    <a:pt x="10370" y="545851"/>
                    <a:pt x="15829" y="548578"/>
                  </a:cubicBezTo>
                  <a:lnTo>
                    <a:pt x="499966" y="14723"/>
                  </a:lnTo>
                  <a:cubicBezTo>
                    <a:pt x="496691" y="9816"/>
                    <a:pt x="493416" y="4908"/>
                    <a:pt x="489596" y="0"/>
                  </a:cubicBezTo>
                  <a:close/>
                </a:path>
              </a:pathLst>
            </a:custGeom>
            <a:grpFill/>
            <a:ln w="5458"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8436166D-676F-A5DD-BF6A-5B1B22320878}"/>
                </a:ext>
              </a:extLst>
            </p:cNvPr>
            <p:cNvSpPr/>
            <p:nvPr/>
          </p:nvSpPr>
          <p:spPr>
            <a:xfrm>
              <a:off x="1989172" y="3768063"/>
              <a:ext cx="490687" cy="535490"/>
            </a:xfrm>
            <a:custGeom>
              <a:avLst/>
              <a:gdLst>
                <a:gd name="connsiteX0" fmla="*/ 481409 w 490687"/>
                <a:gd name="connsiteY0" fmla="*/ 0 h 535490"/>
                <a:gd name="connsiteX1" fmla="*/ 0 w 490687"/>
                <a:gd name="connsiteY1" fmla="*/ 527856 h 535490"/>
                <a:gd name="connsiteX2" fmla="*/ 16920 w 490687"/>
                <a:gd name="connsiteY2" fmla="*/ 535490 h 535490"/>
                <a:gd name="connsiteX3" fmla="*/ 490687 w 490687"/>
                <a:gd name="connsiteY3" fmla="*/ 16359 h 535490"/>
                <a:gd name="connsiteX4" fmla="*/ 481409 w 490687"/>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687" h="535490">
                  <a:moveTo>
                    <a:pt x="481409" y="0"/>
                  </a:moveTo>
                  <a:lnTo>
                    <a:pt x="0" y="527856"/>
                  </a:lnTo>
                  <a:cubicBezTo>
                    <a:pt x="5458" y="530583"/>
                    <a:pt x="10916" y="533309"/>
                    <a:pt x="16920" y="535490"/>
                  </a:cubicBezTo>
                  <a:lnTo>
                    <a:pt x="490687" y="16359"/>
                  </a:lnTo>
                  <a:cubicBezTo>
                    <a:pt x="487412" y="10361"/>
                    <a:pt x="484683" y="5453"/>
                    <a:pt x="481409" y="0"/>
                  </a:cubicBezTo>
                  <a:close/>
                </a:path>
              </a:pathLst>
            </a:custGeom>
            <a:grpFill/>
            <a:ln w="5458"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A5EF7F08-2BB3-E6DC-AD1E-24D8B8A16AEA}"/>
                </a:ext>
              </a:extLst>
            </p:cNvPr>
            <p:cNvSpPr/>
            <p:nvPr/>
          </p:nvSpPr>
          <p:spPr>
            <a:xfrm>
              <a:off x="2021375" y="3798600"/>
              <a:ext cx="471583" cy="518586"/>
            </a:xfrm>
            <a:custGeom>
              <a:avLst/>
              <a:gdLst>
                <a:gd name="connsiteX0" fmla="*/ 463942 w 471583"/>
                <a:gd name="connsiteY0" fmla="*/ 0 h 518586"/>
                <a:gd name="connsiteX1" fmla="*/ 0 w 471583"/>
                <a:gd name="connsiteY1" fmla="*/ 512042 h 518586"/>
                <a:gd name="connsiteX2" fmla="*/ 18012 w 471583"/>
                <a:gd name="connsiteY2" fmla="*/ 518586 h 518586"/>
                <a:gd name="connsiteX3" fmla="*/ 471584 w 471583"/>
                <a:gd name="connsiteY3" fmla="*/ 17450 h 518586"/>
                <a:gd name="connsiteX4" fmla="*/ 463942 w 471583"/>
                <a:gd name="connsiteY4" fmla="*/ 0 h 5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8586">
                  <a:moveTo>
                    <a:pt x="463942" y="0"/>
                  </a:moveTo>
                  <a:lnTo>
                    <a:pt x="0" y="512042"/>
                  </a:lnTo>
                  <a:cubicBezTo>
                    <a:pt x="6004" y="514224"/>
                    <a:pt x="12008" y="516405"/>
                    <a:pt x="18012" y="518586"/>
                  </a:cubicBezTo>
                  <a:lnTo>
                    <a:pt x="471584" y="17450"/>
                  </a:lnTo>
                  <a:cubicBezTo>
                    <a:pt x="469401" y="10906"/>
                    <a:pt x="467217" y="5453"/>
                    <a:pt x="463942" y="0"/>
                  </a:cubicBezTo>
                  <a:close/>
                </a:path>
              </a:pathLst>
            </a:custGeom>
            <a:grpFill/>
            <a:ln w="5458"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855FF95B-B167-B10E-AB01-FE53AAAD5606}"/>
                </a:ext>
              </a:extLst>
            </p:cNvPr>
            <p:cNvSpPr/>
            <p:nvPr/>
          </p:nvSpPr>
          <p:spPr>
            <a:xfrm>
              <a:off x="2055762" y="3830773"/>
              <a:ext cx="450842" cy="495683"/>
            </a:xfrm>
            <a:custGeom>
              <a:avLst/>
              <a:gdLst>
                <a:gd name="connsiteX0" fmla="*/ 444293 w 450842"/>
                <a:gd name="connsiteY0" fmla="*/ 0 h 495683"/>
                <a:gd name="connsiteX1" fmla="*/ 0 w 450842"/>
                <a:gd name="connsiteY1" fmla="*/ 490775 h 495683"/>
                <a:gd name="connsiteX2" fmla="*/ 19649 w 450842"/>
                <a:gd name="connsiteY2" fmla="*/ 495683 h 495683"/>
                <a:gd name="connsiteX3" fmla="*/ 450843 w 450842"/>
                <a:gd name="connsiteY3" fmla="*/ 19631 h 495683"/>
                <a:gd name="connsiteX4" fmla="*/ 444293 w 450842"/>
                <a:gd name="connsiteY4" fmla="*/ 0 h 49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2" h="495683">
                  <a:moveTo>
                    <a:pt x="444293" y="0"/>
                  </a:moveTo>
                  <a:lnTo>
                    <a:pt x="0" y="490775"/>
                  </a:lnTo>
                  <a:cubicBezTo>
                    <a:pt x="6550" y="492411"/>
                    <a:pt x="13100" y="494047"/>
                    <a:pt x="19649" y="495683"/>
                  </a:cubicBezTo>
                  <a:lnTo>
                    <a:pt x="450843" y="19631"/>
                  </a:lnTo>
                  <a:cubicBezTo>
                    <a:pt x="449205" y="12542"/>
                    <a:pt x="446476" y="5998"/>
                    <a:pt x="444293" y="0"/>
                  </a:cubicBezTo>
                  <a:close/>
                </a:path>
              </a:pathLst>
            </a:custGeom>
            <a:grpFill/>
            <a:ln w="5458"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E07B092A-7AC0-ABF7-C974-71CA20DDAB59}"/>
                </a:ext>
              </a:extLst>
            </p:cNvPr>
            <p:cNvSpPr/>
            <p:nvPr/>
          </p:nvSpPr>
          <p:spPr>
            <a:xfrm>
              <a:off x="2091785" y="3866218"/>
              <a:ext cx="424643" cy="465145"/>
            </a:xfrm>
            <a:custGeom>
              <a:avLst/>
              <a:gdLst>
                <a:gd name="connsiteX0" fmla="*/ 419731 w 424643"/>
                <a:gd name="connsiteY0" fmla="*/ 0 h 465145"/>
                <a:gd name="connsiteX1" fmla="*/ 0 w 424643"/>
                <a:gd name="connsiteY1" fmla="*/ 462419 h 465145"/>
                <a:gd name="connsiteX2" fmla="*/ 21287 w 424643"/>
                <a:gd name="connsiteY2" fmla="*/ 465146 h 465145"/>
                <a:gd name="connsiteX3" fmla="*/ 424644 w 424643"/>
                <a:gd name="connsiteY3" fmla="*/ 20176 h 465145"/>
                <a:gd name="connsiteX4" fmla="*/ 419731 w 424643"/>
                <a:gd name="connsiteY4" fmla="*/ 0 h 46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3" h="465145">
                  <a:moveTo>
                    <a:pt x="419731" y="0"/>
                  </a:moveTo>
                  <a:lnTo>
                    <a:pt x="0" y="462419"/>
                  </a:lnTo>
                  <a:cubicBezTo>
                    <a:pt x="7096" y="463510"/>
                    <a:pt x="14191" y="464601"/>
                    <a:pt x="21287" y="465146"/>
                  </a:cubicBezTo>
                  <a:lnTo>
                    <a:pt x="424644" y="20176"/>
                  </a:lnTo>
                  <a:cubicBezTo>
                    <a:pt x="423006" y="14178"/>
                    <a:pt x="421369" y="7089"/>
                    <a:pt x="419731" y="0"/>
                  </a:cubicBezTo>
                  <a:close/>
                </a:path>
              </a:pathLst>
            </a:custGeom>
            <a:grpFill/>
            <a:ln w="5458"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C00FA8EB-EB34-F686-A21D-E78E07017FF1}"/>
                </a:ext>
              </a:extLst>
            </p:cNvPr>
            <p:cNvSpPr/>
            <p:nvPr/>
          </p:nvSpPr>
          <p:spPr>
            <a:xfrm>
              <a:off x="2131630" y="3906025"/>
              <a:ext cx="390257" cy="427519"/>
            </a:xfrm>
            <a:custGeom>
              <a:avLst/>
              <a:gdLst>
                <a:gd name="connsiteX0" fmla="*/ 387528 w 390257"/>
                <a:gd name="connsiteY0" fmla="*/ 0 h 427519"/>
                <a:gd name="connsiteX1" fmla="*/ 0 w 390257"/>
                <a:gd name="connsiteY1" fmla="*/ 426974 h 427519"/>
                <a:gd name="connsiteX2" fmla="*/ 21287 w 390257"/>
                <a:gd name="connsiteY2" fmla="*/ 427520 h 427519"/>
                <a:gd name="connsiteX3" fmla="*/ 22924 w 390257"/>
                <a:gd name="connsiteY3" fmla="*/ 427520 h 427519"/>
                <a:gd name="connsiteX4" fmla="*/ 390257 w 390257"/>
                <a:gd name="connsiteY4" fmla="*/ 23448 h 427519"/>
                <a:gd name="connsiteX5" fmla="*/ 387528 w 390257"/>
                <a:gd name="connsiteY5" fmla="*/ 0 h 42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7519">
                  <a:moveTo>
                    <a:pt x="387528" y="0"/>
                  </a:moveTo>
                  <a:lnTo>
                    <a:pt x="0" y="426974"/>
                  </a:lnTo>
                  <a:cubicBezTo>
                    <a:pt x="7096" y="427520"/>
                    <a:pt x="14191" y="427520"/>
                    <a:pt x="21287" y="427520"/>
                  </a:cubicBezTo>
                  <a:cubicBezTo>
                    <a:pt x="21833" y="427520"/>
                    <a:pt x="22378" y="427520"/>
                    <a:pt x="22924" y="427520"/>
                  </a:cubicBezTo>
                  <a:lnTo>
                    <a:pt x="390257" y="23448"/>
                  </a:lnTo>
                  <a:cubicBezTo>
                    <a:pt x="389712" y="15268"/>
                    <a:pt x="388620" y="7634"/>
                    <a:pt x="387528" y="0"/>
                  </a:cubicBezTo>
                  <a:close/>
                </a:path>
              </a:pathLst>
            </a:custGeom>
            <a:grpFill/>
            <a:ln w="5458"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207C7807-FA48-C080-0F02-700435F812E7}"/>
                </a:ext>
              </a:extLst>
            </p:cNvPr>
            <p:cNvSpPr/>
            <p:nvPr/>
          </p:nvSpPr>
          <p:spPr>
            <a:xfrm>
              <a:off x="2174749" y="3949650"/>
              <a:ext cx="350413" cy="383895"/>
            </a:xfrm>
            <a:custGeom>
              <a:avLst/>
              <a:gdLst>
                <a:gd name="connsiteX0" fmla="*/ 350413 w 350413"/>
                <a:gd name="connsiteY0" fmla="*/ 13633 h 383895"/>
                <a:gd name="connsiteX1" fmla="*/ 349867 w 350413"/>
                <a:gd name="connsiteY1" fmla="*/ 0 h 383895"/>
                <a:gd name="connsiteX2" fmla="*/ 0 w 350413"/>
                <a:gd name="connsiteY2" fmla="*/ 383895 h 383895"/>
                <a:gd name="connsiteX3" fmla="*/ 26199 w 350413"/>
                <a:gd name="connsiteY3" fmla="*/ 381714 h 383895"/>
                <a:gd name="connsiteX4" fmla="*/ 349867 w 350413"/>
                <a:gd name="connsiteY4" fmla="*/ 26175 h 383895"/>
                <a:gd name="connsiteX5" fmla="*/ 350413 w 350413"/>
                <a:gd name="connsiteY5" fmla="*/ 13633 h 38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13" h="383895">
                  <a:moveTo>
                    <a:pt x="350413" y="13633"/>
                  </a:moveTo>
                  <a:cubicBezTo>
                    <a:pt x="350413" y="9270"/>
                    <a:pt x="350413" y="4908"/>
                    <a:pt x="349867" y="0"/>
                  </a:cubicBezTo>
                  <a:lnTo>
                    <a:pt x="0" y="383895"/>
                  </a:lnTo>
                  <a:cubicBezTo>
                    <a:pt x="8733" y="383350"/>
                    <a:pt x="17466" y="382805"/>
                    <a:pt x="26199" y="381714"/>
                  </a:cubicBezTo>
                  <a:lnTo>
                    <a:pt x="349867" y="26175"/>
                  </a:lnTo>
                  <a:cubicBezTo>
                    <a:pt x="350413" y="22358"/>
                    <a:pt x="350413" y="17995"/>
                    <a:pt x="350413" y="13633"/>
                  </a:cubicBezTo>
                  <a:close/>
                </a:path>
              </a:pathLst>
            </a:custGeom>
            <a:grpFill/>
            <a:ln w="5458"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FB73D92-7B13-F90C-8154-56F6152F6258}"/>
                </a:ext>
              </a:extLst>
            </p:cNvPr>
            <p:cNvSpPr/>
            <p:nvPr/>
          </p:nvSpPr>
          <p:spPr>
            <a:xfrm>
              <a:off x="2224418" y="3998727"/>
              <a:ext cx="297468" cy="327183"/>
            </a:xfrm>
            <a:custGeom>
              <a:avLst/>
              <a:gdLst>
                <a:gd name="connsiteX0" fmla="*/ 297469 w 297468"/>
                <a:gd name="connsiteY0" fmla="*/ 0 h 327183"/>
                <a:gd name="connsiteX1" fmla="*/ 0 w 297468"/>
                <a:gd name="connsiteY1" fmla="*/ 327184 h 327183"/>
                <a:gd name="connsiteX2" fmla="*/ 30566 w 297468"/>
                <a:gd name="connsiteY2" fmla="*/ 320095 h 327183"/>
                <a:gd name="connsiteX3" fmla="*/ 293102 w 297468"/>
                <a:gd name="connsiteY3" fmla="*/ 31083 h 327183"/>
                <a:gd name="connsiteX4" fmla="*/ 297469 w 297468"/>
                <a:gd name="connsiteY4" fmla="*/ 0 h 32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68" h="327183">
                  <a:moveTo>
                    <a:pt x="297469" y="0"/>
                  </a:moveTo>
                  <a:lnTo>
                    <a:pt x="0" y="327184"/>
                  </a:lnTo>
                  <a:cubicBezTo>
                    <a:pt x="10370" y="325003"/>
                    <a:pt x="20741" y="322821"/>
                    <a:pt x="30566" y="320095"/>
                  </a:cubicBezTo>
                  <a:lnTo>
                    <a:pt x="293102" y="31083"/>
                  </a:lnTo>
                  <a:cubicBezTo>
                    <a:pt x="294740" y="21267"/>
                    <a:pt x="296377" y="10906"/>
                    <a:pt x="297469" y="0"/>
                  </a:cubicBezTo>
                  <a:close/>
                </a:path>
              </a:pathLst>
            </a:custGeom>
            <a:grpFill/>
            <a:ln w="5458"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07F71A8-0878-1AD3-5265-6DCEABC9B4EF}"/>
                </a:ext>
              </a:extLst>
            </p:cNvPr>
            <p:cNvSpPr/>
            <p:nvPr/>
          </p:nvSpPr>
          <p:spPr>
            <a:xfrm>
              <a:off x="2285004" y="4059257"/>
              <a:ext cx="227058" cy="249750"/>
            </a:xfrm>
            <a:custGeom>
              <a:avLst/>
              <a:gdLst>
                <a:gd name="connsiteX0" fmla="*/ 227059 w 227058"/>
                <a:gd name="connsiteY0" fmla="*/ 0 h 249750"/>
                <a:gd name="connsiteX1" fmla="*/ 0 w 227058"/>
                <a:gd name="connsiteY1" fmla="*/ 249750 h 249750"/>
                <a:gd name="connsiteX2" fmla="*/ 39844 w 227058"/>
                <a:gd name="connsiteY2" fmla="*/ 231755 h 249750"/>
                <a:gd name="connsiteX3" fmla="*/ 213413 w 227058"/>
                <a:gd name="connsiteY3" fmla="*/ 40898 h 249750"/>
                <a:gd name="connsiteX4" fmla="*/ 227059 w 227058"/>
                <a:gd name="connsiteY4" fmla="*/ 0 h 24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58" h="249750">
                  <a:moveTo>
                    <a:pt x="227059" y="0"/>
                  </a:moveTo>
                  <a:lnTo>
                    <a:pt x="0" y="249750"/>
                  </a:lnTo>
                  <a:cubicBezTo>
                    <a:pt x="13645" y="244297"/>
                    <a:pt x="27291" y="238298"/>
                    <a:pt x="39844" y="231755"/>
                  </a:cubicBezTo>
                  <a:lnTo>
                    <a:pt x="213413" y="40898"/>
                  </a:lnTo>
                  <a:cubicBezTo>
                    <a:pt x="218872" y="27810"/>
                    <a:pt x="223784" y="14178"/>
                    <a:pt x="227059" y="0"/>
                  </a:cubicBezTo>
                  <a:close/>
                </a:path>
              </a:pathLst>
            </a:custGeom>
            <a:grpFill/>
            <a:ln w="5458"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1802E58D-F27D-C4D6-3AE4-9517E965AB87}"/>
                </a:ext>
              </a:extLst>
            </p:cNvPr>
            <p:cNvSpPr/>
            <p:nvPr/>
          </p:nvSpPr>
          <p:spPr>
            <a:xfrm>
              <a:off x="2368513" y="4148141"/>
              <a:ext cx="105888" cy="115604"/>
            </a:xfrm>
            <a:custGeom>
              <a:avLst/>
              <a:gdLst>
                <a:gd name="connsiteX0" fmla="*/ 105888 w 105888"/>
                <a:gd name="connsiteY0" fmla="*/ 0 h 115604"/>
                <a:gd name="connsiteX1" fmla="*/ 0 w 105888"/>
                <a:gd name="connsiteY1" fmla="*/ 115605 h 115604"/>
                <a:gd name="connsiteX2" fmla="*/ 105888 w 105888"/>
                <a:gd name="connsiteY2" fmla="*/ 0 h 115604"/>
              </a:gdLst>
              <a:ahLst/>
              <a:cxnLst>
                <a:cxn ang="0">
                  <a:pos x="connsiteX0" y="connsiteY0"/>
                </a:cxn>
                <a:cxn ang="0">
                  <a:pos x="connsiteX1" y="connsiteY1"/>
                </a:cxn>
                <a:cxn ang="0">
                  <a:pos x="connsiteX2" y="connsiteY2"/>
                </a:cxn>
              </a:cxnLst>
              <a:rect l="l" t="t" r="r" b="b"/>
              <a:pathLst>
                <a:path w="105888" h="115604">
                  <a:moveTo>
                    <a:pt x="105888" y="0"/>
                  </a:moveTo>
                  <a:lnTo>
                    <a:pt x="0" y="115605"/>
                  </a:lnTo>
                  <a:cubicBezTo>
                    <a:pt x="43119" y="85068"/>
                    <a:pt x="79689" y="45805"/>
                    <a:pt x="105888" y="0"/>
                  </a:cubicBezTo>
                  <a:close/>
                </a:path>
              </a:pathLst>
            </a:custGeom>
            <a:grpFill/>
            <a:ln w="5458" cap="flat">
              <a:noFill/>
              <a:prstDash val="solid"/>
              <a:miter/>
            </a:ln>
          </p:spPr>
          <p:txBody>
            <a:bodyPr rtlCol="0" anchor="ctr"/>
            <a:lstStyle/>
            <a:p>
              <a:endParaRPr lang="en-US"/>
            </a:p>
          </p:txBody>
        </p:sp>
      </p:grpSp>
    </p:spTree>
    <p:extLst>
      <p:ext uri="{BB962C8B-B14F-4D97-AF65-F5344CB8AC3E}">
        <p14:creationId xmlns:p14="http://schemas.microsoft.com/office/powerpoint/2010/main" val="282187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CAE16-C009-0291-87A7-697E27C523E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738A420-2081-E958-FC16-3BBA97A77B31}"/>
              </a:ext>
            </a:extLst>
          </p:cNvPr>
          <p:cNvSpPr>
            <a:spLocks noGrp="1"/>
          </p:cNvSpPr>
          <p:nvPr>
            <p:ph type="body" sz="quarter" idx="48"/>
          </p:nvPr>
        </p:nvSpPr>
        <p:spPr>
          <a:xfrm>
            <a:off x="316048" y="2649805"/>
            <a:ext cx="5208059" cy="3933404"/>
          </a:xfrm>
        </p:spPr>
        <p:txBody>
          <a:bodyPr/>
          <a:lstStyle/>
          <a:p>
            <a:r>
              <a:rPr lang="en-GB" dirty="0"/>
              <a:t>The analysis of articles and programs from these media outlets was carried out over two six-month periods: </a:t>
            </a:r>
          </a:p>
          <a:p>
            <a:r>
              <a:rPr lang="en-GB" b="1" dirty="0"/>
              <a:t>Hate O Meter II January 1 – June 30, 2020. </a:t>
            </a:r>
          </a:p>
          <a:p>
            <a:endParaRPr lang="en-GB" dirty="0"/>
          </a:p>
          <a:p>
            <a:r>
              <a:rPr lang="en-GB" dirty="0"/>
              <a:t>For the examination of textual materials, both the total population sample and a simple random sample was applied.</a:t>
            </a:r>
          </a:p>
          <a:p>
            <a:endParaRPr lang="en-US" dirty="0"/>
          </a:p>
        </p:txBody>
      </p:sp>
      <p:sp>
        <p:nvSpPr>
          <p:cNvPr id="3" name="Text Placeholder 2">
            <a:extLst>
              <a:ext uri="{FF2B5EF4-FFF2-40B4-BE49-F238E27FC236}">
                <a16:creationId xmlns:a16="http://schemas.microsoft.com/office/drawing/2014/main" id="{71C1DB1E-EE3E-732F-A19C-E35446D9855A}"/>
              </a:ext>
            </a:extLst>
          </p:cNvPr>
          <p:cNvSpPr>
            <a:spLocks noGrp="1"/>
          </p:cNvSpPr>
          <p:nvPr>
            <p:ph type="body" sz="quarter" idx="62"/>
          </p:nvPr>
        </p:nvSpPr>
        <p:spPr>
          <a:xfrm>
            <a:off x="-8011" y="578092"/>
            <a:ext cx="8058502" cy="671785"/>
          </a:xfrm>
          <a:solidFill>
            <a:srgbClr val="00A8F6"/>
          </a:solidFill>
        </p:spPr>
        <p:txBody>
          <a:bodyPr/>
          <a:lstStyle/>
          <a:p>
            <a:r>
              <a:rPr lang="en-US" dirty="0"/>
              <a:t>Hate O Meter II</a:t>
            </a:r>
          </a:p>
        </p:txBody>
      </p:sp>
      <p:grpSp>
        <p:nvGrpSpPr>
          <p:cNvPr id="40" name="Graphic 4">
            <a:extLst>
              <a:ext uri="{FF2B5EF4-FFF2-40B4-BE49-F238E27FC236}">
                <a16:creationId xmlns:a16="http://schemas.microsoft.com/office/drawing/2014/main" id="{3C7DA3C9-0196-7D50-CC14-CB728D22E2D8}"/>
              </a:ext>
            </a:extLst>
          </p:cNvPr>
          <p:cNvGrpSpPr/>
          <p:nvPr/>
        </p:nvGrpSpPr>
        <p:grpSpPr>
          <a:xfrm>
            <a:off x="10042087" y="-1319576"/>
            <a:ext cx="2641612" cy="2639151"/>
            <a:chOff x="1782854" y="3591929"/>
            <a:chExt cx="742307" cy="741615"/>
          </a:xfrm>
          <a:solidFill>
            <a:srgbClr val="4DBD98">
              <a:alpha val="62000"/>
            </a:srgbClr>
          </a:solidFill>
        </p:grpSpPr>
        <p:sp>
          <p:nvSpPr>
            <p:cNvPr id="41" name="Freeform 40">
              <a:extLst>
                <a:ext uri="{FF2B5EF4-FFF2-40B4-BE49-F238E27FC236}">
                  <a16:creationId xmlns:a16="http://schemas.microsoft.com/office/drawing/2014/main" id="{FD172D4A-8421-F559-0F4E-C14684F2AFF1}"/>
                </a:ext>
              </a:extLst>
            </p:cNvPr>
            <p:cNvSpPr/>
            <p:nvPr/>
          </p:nvSpPr>
          <p:spPr>
            <a:xfrm>
              <a:off x="1834161" y="3663910"/>
              <a:ext cx="98246" cy="107970"/>
            </a:xfrm>
            <a:custGeom>
              <a:avLst/>
              <a:gdLst>
                <a:gd name="connsiteX0" fmla="*/ 0 w 98246"/>
                <a:gd name="connsiteY0" fmla="*/ 107970 h 107970"/>
                <a:gd name="connsiteX1" fmla="*/ 98247 w 98246"/>
                <a:gd name="connsiteY1" fmla="*/ 0 h 107970"/>
                <a:gd name="connsiteX2" fmla="*/ 0 w 98246"/>
                <a:gd name="connsiteY2" fmla="*/ 107970 h 107970"/>
              </a:gdLst>
              <a:ahLst/>
              <a:cxnLst>
                <a:cxn ang="0">
                  <a:pos x="connsiteX0" y="connsiteY0"/>
                </a:cxn>
                <a:cxn ang="0">
                  <a:pos x="connsiteX1" y="connsiteY1"/>
                </a:cxn>
                <a:cxn ang="0">
                  <a:pos x="connsiteX2" y="connsiteY2"/>
                </a:cxn>
              </a:cxnLst>
              <a:rect l="l" t="t" r="r" b="b"/>
              <a:pathLst>
                <a:path w="98246" h="107970">
                  <a:moveTo>
                    <a:pt x="0" y="107970"/>
                  </a:moveTo>
                  <a:lnTo>
                    <a:pt x="98247" y="0"/>
                  </a:lnTo>
                  <a:cubicBezTo>
                    <a:pt x="58948" y="29446"/>
                    <a:pt x="25107" y="65982"/>
                    <a:pt x="0" y="107970"/>
                  </a:cubicBezTo>
                  <a:close/>
                </a:path>
              </a:pathLst>
            </a:custGeom>
            <a:grpFill/>
            <a:ln w="545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2F8A88D-939F-0D3B-F8F2-79A80D44DF6A}"/>
                </a:ext>
              </a:extLst>
            </p:cNvPr>
            <p:cNvSpPr/>
            <p:nvPr/>
          </p:nvSpPr>
          <p:spPr>
            <a:xfrm>
              <a:off x="1795954" y="3616468"/>
              <a:ext cx="223238" cy="245932"/>
            </a:xfrm>
            <a:custGeom>
              <a:avLst/>
              <a:gdLst>
                <a:gd name="connsiteX0" fmla="*/ 183394 w 223238"/>
                <a:gd name="connsiteY0" fmla="*/ 18540 h 245932"/>
                <a:gd name="connsiteX1" fmla="*/ 14737 w 223238"/>
                <a:gd name="connsiteY1" fmla="*/ 203944 h 245932"/>
                <a:gd name="connsiteX2" fmla="*/ 0 w 223238"/>
                <a:gd name="connsiteY2" fmla="*/ 245933 h 245932"/>
                <a:gd name="connsiteX3" fmla="*/ 223238 w 223238"/>
                <a:gd name="connsiteY3" fmla="*/ 0 h 245932"/>
                <a:gd name="connsiteX4" fmla="*/ 183394 w 223238"/>
                <a:gd name="connsiteY4" fmla="*/ 18540 h 24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38" h="245932">
                  <a:moveTo>
                    <a:pt x="183394" y="18540"/>
                  </a:moveTo>
                  <a:lnTo>
                    <a:pt x="14737" y="203944"/>
                  </a:lnTo>
                  <a:cubicBezTo>
                    <a:pt x="9279" y="217577"/>
                    <a:pt x="4367" y="231209"/>
                    <a:pt x="0" y="245933"/>
                  </a:cubicBezTo>
                  <a:lnTo>
                    <a:pt x="223238" y="0"/>
                  </a:lnTo>
                  <a:cubicBezTo>
                    <a:pt x="210139" y="5453"/>
                    <a:pt x="196493" y="11451"/>
                    <a:pt x="183394" y="18540"/>
                  </a:cubicBezTo>
                  <a:close/>
                </a:path>
              </a:pathLst>
            </a:custGeom>
            <a:grpFill/>
            <a:ln w="545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ADD2965-C576-EC03-3173-FD80B55B03D4}"/>
                </a:ext>
              </a:extLst>
            </p:cNvPr>
            <p:cNvSpPr/>
            <p:nvPr/>
          </p:nvSpPr>
          <p:spPr>
            <a:xfrm>
              <a:off x="1782854" y="3599018"/>
              <a:ext cx="295285" cy="325547"/>
            </a:xfrm>
            <a:custGeom>
              <a:avLst/>
              <a:gdLst>
                <a:gd name="connsiteX0" fmla="*/ 265266 w 295285"/>
                <a:gd name="connsiteY0" fmla="*/ 8180 h 325547"/>
                <a:gd name="connsiteX1" fmla="*/ 4912 w 295285"/>
                <a:gd name="connsiteY1" fmla="*/ 294465 h 325547"/>
                <a:gd name="connsiteX2" fmla="*/ 0 w 295285"/>
                <a:gd name="connsiteY2" fmla="*/ 325548 h 325547"/>
                <a:gd name="connsiteX3" fmla="*/ 295286 w 295285"/>
                <a:gd name="connsiteY3" fmla="*/ 0 h 325547"/>
                <a:gd name="connsiteX4" fmla="*/ 265266 w 295285"/>
                <a:gd name="connsiteY4" fmla="*/ 8180 h 32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85" h="325547">
                  <a:moveTo>
                    <a:pt x="265266" y="8180"/>
                  </a:moveTo>
                  <a:lnTo>
                    <a:pt x="4912" y="294465"/>
                  </a:lnTo>
                  <a:cubicBezTo>
                    <a:pt x="2729" y="304826"/>
                    <a:pt x="1092" y="315187"/>
                    <a:pt x="0" y="325548"/>
                  </a:cubicBezTo>
                  <a:lnTo>
                    <a:pt x="295286" y="0"/>
                  </a:lnTo>
                  <a:cubicBezTo>
                    <a:pt x="285461" y="2727"/>
                    <a:pt x="275636" y="5453"/>
                    <a:pt x="265266" y="8180"/>
                  </a:cubicBezTo>
                  <a:close/>
                </a:path>
              </a:pathLst>
            </a:custGeom>
            <a:grpFill/>
            <a:ln w="545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21C7447-1673-ECE4-3DCC-4874D74E8DEE}"/>
                </a:ext>
              </a:extLst>
            </p:cNvPr>
            <p:cNvSpPr/>
            <p:nvPr/>
          </p:nvSpPr>
          <p:spPr>
            <a:xfrm>
              <a:off x="1782854" y="3592475"/>
              <a:ext cx="346592" cy="382259"/>
            </a:xfrm>
            <a:custGeom>
              <a:avLst/>
              <a:gdLst>
                <a:gd name="connsiteX0" fmla="*/ 320393 w 346592"/>
                <a:gd name="connsiteY0" fmla="*/ 2727 h 382259"/>
                <a:gd name="connsiteX1" fmla="*/ 546 w 346592"/>
                <a:gd name="connsiteY1" fmla="*/ 355540 h 382259"/>
                <a:gd name="connsiteX2" fmla="*/ 0 w 346592"/>
                <a:gd name="connsiteY2" fmla="*/ 370808 h 382259"/>
                <a:gd name="connsiteX3" fmla="*/ 546 w 346592"/>
                <a:gd name="connsiteY3" fmla="*/ 382260 h 382259"/>
                <a:gd name="connsiteX4" fmla="*/ 346592 w 346592"/>
                <a:gd name="connsiteY4" fmla="*/ 0 h 382259"/>
                <a:gd name="connsiteX5" fmla="*/ 320393 w 346592"/>
                <a:gd name="connsiteY5" fmla="*/ 2727 h 38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592" h="382259">
                  <a:moveTo>
                    <a:pt x="320393" y="2727"/>
                  </a:moveTo>
                  <a:lnTo>
                    <a:pt x="546" y="355540"/>
                  </a:lnTo>
                  <a:cubicBezTo>
                    <a:pt x="546" y="360447"/>
                    <a:pt x="0" y="365355"/>
                    <a:pt x="0" y="370808"/>
                  </a:cubicBezTo>
                  <a:cubicBezTo>
                    <a:pt x="0" y="374625"/>
                    <a:pt x="0" y="378442"/>
                    <a:pt x="546" y="382260"/>
                  </a:cubicBezTo>
                  <a:lnTo>
                    <a:pt x="346592" y="0"/>
                  </a:lnTo>
                  <a:cubicBezTo>
                    <a:pt x="337859" y="546"/>
                    <a:pt x="329126" y="1091"/>
                    <a:pt x="320393" y="2727"/>
                  </a:cubicBezTo>
                  <a:close/>
                </a:path>
              </a:pathLst>
            </a:custGeom>
            <a:grpFill/>
            <a:ln w="545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0FEE7A1-EAE6-E1E0-B7CD-B1942E331BB3}"/>
                </a:ext>
              </a:extLst>
            </p:cNvPr>
            <p:cNvSpPr/>
            <p:nvPr/>
          </p:nvSpPr>
          <p:spPr>
            <a:xfrm>
              <a:off x="1782854" y="3591929"/>
              <a:ext cx="390257" cy="425883"/>
            </a:xfrm>
            <a:custGeom>
              <a:avLst/>
              <a:gdLst>
                <a:gd name="connsiteX0" fmla="*/ 370608 w 390257"/>
                <a:gd name="connsiteY0" fmla="*/ 0 h 425883"/>
                <a:gd name="connsiteX1" fmla="*/ 366787 w 390257"/>
                <a:gd name="connsiteY1" fmla="*/ 0 h 425883"/>
                <a:gd name="connsiteX2" fmla="*/ 0 w 390257"/>
                <a:gd name="connsiteY2" fmla="*/ 402436 h 425883"/>
                <a:gd name="connsiteX3" fmla="*/ 2729 w 390257"/>
                <a:gd name="connsiteY3" fmla="*/ 425884 h 425883"/>
                <a:gd name="connsiteX4" fmla="*/ 390257 w 390257"/>
                <a:gd name="connsiteY4" fmla="*/ 545 h 425883"/>
                <a:gd name="connsiteX5" fmla="*/ 370608 w 390257"/>
                <a:gd name="connsiteY5" fmla="*/ 0 h 4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5883">
                  <a:moveTo>
                    <a:pt x="370608" y="0"/>
                  </a:moveTo>
                  <a:cubicBezTo>
                    <a:pt x="369517" y="0"/>
                    <a:pt x="368425" y="0"/>
                    <a:pt x="366787" y="0"/>
                  </a:cubicBezTo>
                  <a:lnTo>
                    <a:pt x="0" y="402436"/>
                  </a:lnTo>
                  <a:cubicBezTo>
                    <a:pt x="546" y="410070"/>
                    <a:pt x="1637" y="418250"/>
                    <a:pt x="2729" y="425884"/>
                  </a:cubicBezTo>
                  <a:lnTo>
                    <a:pt x="390257" y="545"/>
                  </a:lnTo>
                  <a:cubicBezTo>
                    <a:pt x="383708" y="0"/>
                    <a:pt x="377158" y="0"/>
                    <a:pt x="370608" y="0"/>
                  </a:cubicBezTo>
                  <a:close/>
                </a:path>
              </a:pathLst>
            </a:custGeom>
            <a:grpFill/>
            <a:ln w="5458"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A0A195D-A1E7-2335-8933-CC8522FFF9B1}"/>
                </a:ext>
              </a:extLst>
            </p:cNvPr>
            <p:cNvSpPr/>
            <p:nvPr/>
          </p:nvSpPr>
          <p:spPr>
            <a:xfrm>
              <a:off x="1788858" y="3594110"/>
              <a:ext cx="424097" cy="463509"/>
            </a:xfrm>
            <a:custGeom>
              <a:avLst/>
              <a:gdLst>
                <a:gd name="connsiteX0" fmla="*/ 402811 w 424097"/>
                <a:gd name="connsiteY0" fmla="*/ 0 h 463509"/>
                <a:gd name="connsiteX1" fmla="*/ 0 w 424097"/>
                <a:gd name="connsiteY1" fmla="*/ 442243 h 463509"/>
                <a:gd name="connsiteX2" fmla="*/ 4912 w 424097"/>
                <a:gd name="connsiteY2" fmla="*/ 463510 h 463509"/>
                <a:gd name="connsiteX3" fmla="*/ 424098 w 424097"/>
                <a:gd name="connsiteY3" fmla="*/ 3272 h 463509"/>
                <a:gd name="connsiteX4" fmla="*/ 402811 w 424097"/>
                <a:gd name="connsiteY4" fmla="*/ 0 h 46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97" h="463509">
                  <a:moveTo>
                    <a:pt x="402811" y="0"/>
                  </a:moveTo>
                  <a:lnTo>
                    <a:pt x="0" y="442243"/>
                  </a:lnTo>
                  <a:cubicBezTo>
                    <a:pt x="1092" y="449332"/>
                    <a:pt x="3275" y="456421"/>
                    <a:pt x="4912" y="463510"/>
                  </a:cubicBezTo>
                  <a:lnTo>
                    <a:pt x="424098" y="3272"/>
                  </a:lnTo>
                  <a:cubicBezTo>
                    <a:pt x="417002" y="1636"/>
                    <a:pt x="409907" y="546"/>
                    <a:pt x="402811" y="0"/>
                  </a:cubicBezTo>
                  <a:close/>
                </a:path>
              </a:pathLst>
            </a:custGeom>
            <a:grpFill/>
            <a:ln w="5458"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315A4560-86EF-9FEC-9609-7890DAADF809}"/>
                </a:ext>
              </a:extLst>
            </p:cNvPr>
            <p:cNvSpPr/>
            <p:nvPr/>
          </p:nvSpPr>
          <p:spPr>
            <a:xfrm>
              <a:off x="1799775" y="3599563"/>
              <a:ext cx="448659" cy="494047"/>
            </a:xfrm>
            <a:custGeom>
              <a:avLst/>
              <a:gdLst>
                <a:gd name="connsiteX0" fmla="*/ 429556 w 448659"/>
                <a:gd name="connsiteY0" fmla="*/ 0 h 494047"/>
                <a:gd name="connsiteX1" fmla="*/ 0 w 448659"/>
                <a:gd name="connsiteY1" fmla="*/ 474962 h 494047"/>
                <a:gd name="connsiteX2" fmla="*/ 6550 w 448659"/>
                <a:gd name="connsiteY2" fmla="*/ 494047 h 494047"/>
                <a:gd name="connsiteX3" fmla="*/ 448660 w 448659"/>
                <a:gd name="connsiteY3" fmla="*/ 4908 h 494047"/>
                <a:gd name="connsiteX4" fmla="*/ 429556 w 448659"/>
                <a:gd name="connsiteY4" fmla="*/ 0 h 49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59" h="494047">
                  <a:moveTo>
                    <a:pt x="429556" y="0"/>
                  </a:moveTo>
                  <a:lnTo>
                    <a:pt x="0" y="474962"/>
                  </a:lnTo>
                  <a:cubicBezTo>
                    <a:pt x="2183" y="481505"/>
                    <a:pt x="3821" y="487504"/>
                    <a:pt x="6550" y="494047"/>
                  </a:cubicBezTo>
                  <a:lnTo>
                    <a:pt x="448660" y="4908"/>
                  </a:lnTo>
                  <a:cubicBezTo>
                    <a:pt x="442656" y="3272"/>
                    <a:pt x="436106" y="1636"/>
                    <a:pt x="429556" y="0"/>
                  </a:cubicBezTo>
                  <a:close/>
                </a:path>
              </a:pathLst>
            </a:custGeom>
            <a:grpFill/>
            <a:ln w="545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FDEAC04-780D-75C7-8978-987C379A7035}"/>
                </a:ext>
              </a:extLst>
            </p:cNvPr>
            <p:cNvSpPr/>
            <p:nvPr/>
          </p:nvSpPr>
          <p:spPr>
            <a:xfrm>
              <a:off x="1811237" y="3609379"/>
              <a:ext cx="471583" cy="516404"/>
            </a:xfrm>
            <a:custGeom>
              <a:avLst/>
              <a:gdLst>
                <a:gd name="connsiteX0" fmla="*/ 453572 w 471583"/>
                <a:gd name="connsiteY0" fmla="*/ 0 h 516404"/>
                <a:gd name="connsiteX1" fmla="*/ 0 w 471583"/>
                <a:gd name="connsiteY1" fmla="*/ 498955 h 516404"/>
                <a:gd name="connsiteX2" fmla="*/ 8187 w 471583"/>
                <a:gd name="connsiteY2" fmla="*/ 516404 h 516404"/>
                <a:gd name="connsiteX3" fmla="*/ 471584 w 471583"/>
                <a:gd name="connsiteY3" fmla="*/ 5998 h 516404"/>
                <a:gd name="connsiteX4" fmla="*/ 453572 w 471583"/>
                <a:gd name="connsiteY4" fmla="*/ 0 h 51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6404">
                  <a:moveTo>
                    <a:pt x="453572" y="0"/>
                  </a:moveTo>
                  <a:lnTo>
                    <a:pt x="0" y="498955"/>
                  </a:lnTo>
                  <a:cubicBezTo>
                    <a:pt x="2183" y="504953"/>
                    <a:pt x="5458" y="510951"/>
                    <a:pt x="8187" y="516404"/>
                  </a:cubicBezTo>
                  <a:lnTo>
                    <a:pt x="471584" y="5998"/>
                  </a:lnTo>
                  <a:cubicBezTo>
                    <a:pt x="465580" y="3817"/>
                    <a:pt x="459576" y="1636"/>
                    <a:pt x="453572" y="0"/>
                  </a:cubicBezTo>
                  <a:close/>
                </a:path>
              </a:pathLst>
            </a:custGeom>
            <a:grpFill/>
            <a:ln w="5458"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D096D8A-E85B-02CC-9FBF-68A64B98DB55}"/>
                </a:ext>
              </a:extLst>
            </p:cNvPr>
            <p:cNvSpPr/>
            <p:nvPr/>
          </p:nvSpPr>
          <p:spPr>
            <a:xfrm>
              <a:off x="1826520" y="3620285"/>
              <a:ext cx="488504" cy="535490"/>
            </a:xfrm>
            <a:custGeom>
              <a:avLst/>
              <a:gdLst>
                <a:gd name="connsiteX0" fmla="*/ 472130 w 488504"/>
                <a:gd name="connsiteY0" fmla="*/ 0 h 535490"/>
                <a:gd name="connsiteX1" fmla="*/ 0 w 488504"/>
                <a:gd name="connsiteY1" fmla="*/ 519131 h 535490"/>
                <a:gd name="connsiteX2" fmla="*/ 9279 w 488504"/>
                <a:gd name="connsiteY2" fmla="*/ 535490 h 535490"/>
                <a:gd name="connsiteX3" fmla="*/ 488504 w 488504"/>
                <a:gd name="connsiteY3" fmla="*/ 7634 h 535490"/>
                <a:gd name="connsiteX4" fmla="*/ 472130 w 488504"/>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04" h="535490">
                  <a:moveTo>
                    <a:pt x="472130" y="0"/>
                  </a:moveTo>
                  <a:lnTo>
                    <a:pt x="0" y="519131"/>
                  </a:lnTo>
                  <a:cubicBezTo>
                    <a:pt x="2729" y="524584"/>
                    <a:pt x="6004" y="530037"/>
                    <a:pt x="9279" y="535490"/>
                  </a:cubicBezTo>
                  <a:lnTo>
                    <a:pt x="488504" y="7634"/>
                  </a:lnTo>
                  <a:cubicBezTo>
                    <a:pt x="483592" y="4908"/>
                    <a:pt x="477588" y="2727"/>
                    <a:pt x="472130" y="0"/>
                  </a:cubicBezTo>
                  <a:close/>
                </a:path>
              </a:pathLst>
            </a:custGeom>
            <a:grpFill/>
            <a:ln w="5458"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CB495AC-EADF-BF97-89B3-AF4A82F6C846}"/>
                </a:ext>
              </a:extLst>
            </p:cNvPr>
            <p:cNvSpPr/>
            <p:nvPr/>
          </p:nvSpPr>
          <p:spPr>
            <a:xfrm>
              <a:off x="1843440" y="3635554"/>
              <a:ext cx="501603" cy="546396"/>
            </a:xfrm>
            <a:custGeom>
              <a:avLst/>
              <a:gdLst>
                <a:gd name="connsiteX0" fmla="*/ 485775 w 501603"/>
                <a:gd name="connsiteY0" fmla="*/ 0 h 546396"/>
                <a:gd name="connsiteX1" fmla="*/ 0 w 501603"/>
                <a:gd name="connsiteY1" fmla="*/ 531673 h 546396"/>
                <a:gd name="connsiteX2" fmla="*/ 10370 w 501603"/>
                <a:gd name="connsiteY2" fmla="*/ 546397 h 546396"/>
                <a:gd name="connsiteX3" fmla="*/ 501604 w 501603"/>
                <a:gd name="connsiteY3" fmla="*/ 8725 h 546396"/>
                <a:gd name="connsiteX4" fmla="*/ 485775 w 501603"/>
                <a:gd name="connsiteY4" fmla="*/ 0 h 54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603" h="546396">
                  <a:moveTo>
                    <a:pt x="485775" y="0"/>
                  </a:moveTo>
                  <a:lnTo>
                    <a:pt x="0" y="531673"/>
                  </a:lnTo>
                  <a:cubicBezTo>
                    <a:pt x="3275" y="536581"/>
                    <a:pt x="7096" y="542034"/>
                    <a:pt x="10370" y="546397"/>
                  </a:cubicBezTo>
                  <a:lnTo>
                    <a:pt x="501604" y="8725"/>
                  </a:lnTo>
                  <a:cubicBezTo>
                    <a:pt x="496146" y="5998"/>
                    <a:pt x="491233" y="2727"/>
                    <a:pt x="485775" y="0"/>
                  </a:cubicBezTo>
                  <a:close/>
                </a:path>
              </a:pathLst>
            </a:custGeom>
            <a:grpFill/>
            <a:ln w="5458"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D5F65F2-B8E4-D725-A782-EBD6F139AB4B}"/>
                </a:ext>
              </a:extLst>
            </p:cNvPr>
            <p:cNvSpPr/>
            <p:nvPr/>
          </p:nvSpPr>
          <p:spPr>
            <a:xfrm>
              <a:off x="1864727" y="3652458"/>
              <a:ext cx="507607" cy="556211"/>
            </a:xfrm>
            <a:custGeom>
              <a:avLst/>
              <a:gdLst>
                <a:gd name="connsiteX0" fmla="*/ 492871 w 507607"/>
                <a:gd name="connsiteY0" fmla="*/ 0 h 556211"/>
                <a:gd name="connsiteX1" fmla="*/ 0 w 507607"/>
                <a:gd name="connsiteY1" fmla="*/ 542579 h 556211"/>
                <a:gd name="connsiteX2" fmla="*/ 11462 w 507607"/>
                <a:gd name="connsiteY2" fmla="*/ 556212 h 556211"/>
                <a:gd name="connsiteX3" fmla="*/ 507608 w 507607"/>
                <a:gd name="connsiteY3" fmla="*/ 9815 h 556211"/>
                <a:gd name="connsiteX4" fmla="*/ 492871 w 507607"/>
                <a:gd name="connsiteY4" fmla="*/ 0 h 55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211">
                  <a:moveTo>
                    <a:pt x="492871" y="0"/>
                  </a:moveTo>
                  <a:lnTo>
                    <a:pt x="0" y="542579"/>
                  </a:lnTo>
                  <a:cubicBezTo>
                    <a:pt x="3821" y="546942"/>
                    <a:pt x="7641" y="551850"/>
                    <a:pt x="11462" y="556212"/>
                  </a:cubicBezTo>
                  <a:lnTo>
                    <a:pt x="507608" y="9815"/>
                  </a:lnTo>
                  <a:cubicBezTo>
                    <a:pt x="502695" y="6544"/>
                    <a:pt x="497783" y="3272"/>
                    <a:pt x="492871" y="0"/>
                  </a:cubicBezTo>
                  <a:close/>
                </a:path>
              </a:pathLst>
            </a:custGeom>
            <a:grpFill/>
            <a:ln w="545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ED058E5-D9D8-19FD-2E1F-8C00D9C18AEC}"/>
                </a:ext>
              </a:extLst>
            </p:cNvPr>
            <p:cNvSpPr/>
            <p:nvPr/>
          </p:nvSpPr>
          <p:spPr>
            <a:xfrm>
              <a:off x="1885468" y="3671544"/>
              <a:ext cx="511428" cy="560029"/>
            </a:xfrm>
            <a:custGeom>
              <a:avLst/>
              <a:gdLst>
                <a:gd name="connsiteX0" fmla="*/ 497237 w 511428"/>
                <a:gd name="connsiteY0" fmla="*/ 0 h 560029"/>
                <a:gd name="connsiteX1" fmla="*/ 0 w 511428"/>
                <a:gd name="connsiteY1" fmla="*/ 547487 h 560029"/>
                <a:gd name="connsiteX2" fmla="*/ 12554 w 511428"/>
                <a:gd name="connsiteY2" fmla="*/ 560029 h 560029"/>
                <a:gd name="connsiteX3" fmla="*/ 511428 w 511428"/>
                <a:gd name="connsiteY3" fmla="*/ 11452 h 560029"/>
                <a:gd name="connsiteX4" fmla="*/ 497237 w 511428"/>
                <a:gd name="connsiteY4" fmla="*/ 0 h 560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428" h="560029">
                  <a:moveTo>
                    <a:pt x="497237" y="0"/>
                  </a:moveTo>
                  <a:lnTo>
                    <a:pt x="0" y="547487"/>
                  </a:lnTo>
                  <a:cubicBezTo>
                    <a:pt x="3821" y="551304"/>
                    <a:pt x="8187" y="556212"/>
                    <a:pt x="12554" y="560029"/>
                  </a:cubicBezTo>
                  <a:lnTo>
                    <a:pt x="511428" y="11452"/>
                  </a:lnTo>
                  <a:cubicBezTo>
                    <a:pt x="506516" y="7089"/>
                    <a:pt x="502149" y="3817"/>
                    <a:pt x="497237" y="0"/>
                  </a:cubicBezTo>
                  <a:close/>
                </a:path>
              </a:pathLst>
            </a:custGeom>
            <a:grpFill/>
            <a:ln w="5458"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0530E32-E30C-0FD7-94B8-5D288D15A285}"/>
                </a:ext>
              </a:extLst>
            </p:cNvPr>
            <p:cNvSpPr/>
            <p:nvPr/>
          </p:nvSpPr>
          <p:spPr>
            <a:xfrm>
              <a:off x="1907846" y="3692265"/>
              <a:ext cx="510882" cy="562210"/>
            </a:xfrm>
            <a:custGeom>
              <a:avLst/>
              <a:gdLst>
                <a:gd name="connsiteX0" fmla="*/ 499420 w 510882"/>
                <a:gd name="connsiteY0" fmla="*/ 0 h 562210"/>
                <a:gd name="connsiteX1" fmla="*/ 0 w 510882"/>
                <a:gd name="connsiteY1" fmla="*/ 550759 h 562210"/>
                <a:gd name="connsiteX2" fmla="*/ 13100 w 510882"/>
                <a:gd name="connsiteY2" fmla="*/ 562211 h 562210"/>
                <a:gd name="connsiteX3" fmla="*/ 510883 w 510882"/>
                <a:gd name="connsiteY3" fmla="*/ 13087 h 562210"/>
                <a:gd name="connsiteX4" fmla="*/ 499420 w 510882"/>
                <a:gd name="connsiteY4" fmla="*/ 0 h 56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82" h="562210">
                  <a:moveTo>
                    <a:pt x="499420" y="0"/>
                  </a:moveTo>
                  <a:lnTo>
                    <a:pt x="0" y="550759"/>
                  </a:lnTo>
                  <a:cubicBezTo>
                    <a:pt x="4367" y="554576"/>
                    <a:pt x="8733" y="558393"/>
                    <a:pt x="13100" y="562211"/>
                  </a:cubicBezTo>
                  <a:lnTo>
                    <a:pt x="510883" y="13087"/>
                  </a:lnTo>
                  <a:cubicBezTo>
                    <a:pt x="508153" y="8180"/>
                    <a:pt x="503241" y="4363"/>
                    <a:pt x="499420" y="0"/>
                  </a:cubicBezTo>
                  <a:close/>
                </a:path>
              </a:pathLst>
            </a:custGeom>
            <a:grpFill/>
            <a:ln w="5458"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168ABC6-0944-E47F-F3CC-553BD160967D}"/>
                </a:ext>
              </a:extLst>
            </p:cNvPr>
            <p:cNvSpPr/>
            <p:nvPr/>
          </p:nvSpPr>
          <p:spPr>
            <a:xfrm>
              <a:off x="1934591" y="3716804"/>
              <a:ext cx="507607" cy="556757"/>
            </a:xfrm>
            <a:custGeom>
              <a:avLst/>
              <a:gdLst>
                <a:gd name="connsiteX0" fmla="*/ 495600 w 507607"/>
                <a:gd name="connsiteY0" fmla="*/ 0 h 556757"/>
                <a:gd name="connsiteX1" fmla="*/ 0 w 507607"/>
                <a:gd name="connsiteY1" fmla="*/ 546397 h 556757"/>
                <a:gd name="connsiteX2" fmla="*/ 14737 w 507607"/>
                <a:gd name="connsiteY2" fmla="*/ 556758 h 556757"/>
                <a:gd name="connsiteX3" fmla="*/ 507608 w 507607"/>
                <a:gd name="connsiteY3" fmla="*/ 13633 h 556757"/>
                <a:gd name="connsiteX4" fmla="*/ 495600 w 507607"/>
                <a:gd name="connsiteY4" fmla="*/ 0 h 55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757">
                  <a:moveTo>
                    <a:pt x="495600" y="0"/>
                  </a:moveTo>
                  <a:lnTo>
                    <a:pt x="0" y="546397"/>
                  </a:lnTo>
                  <a:cubicBezTo>
                    <a:pt x="4912" y="550214"/>
                    <a:pt x="9825" y="553485"/>
                    <a:pt x="14737" y="556758"/>
                  </a:cubicBezTo>
                  <a:lnTo>
                    <a:pt x="507608" y="13633"/>
                  </a:lnTo>
                  <a:cubicBezTo>
                    <a:pt x="503787" y="9270"/>
                    <a:pt x="499966" y="4363"/>
                    <a:pt x="495600" y="0"/>
                  </a:cubicBezTo>
                  <a:close/>
                </a:path>
              </a:pathLst>
            </a:custGeom>
            <a:grpFill/>
            <a:ln w="5458"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7917658-7959-D969-9A34-982A12E50E32}"/>
                </a:ext>
              </a:extLst>
            </p:cNvPr>
            <p:cNvSpPr/>
            <p:nvPr/>
          </p:nvSpPr>
          <p:spPr>
            <a:xfrm>
              <a:off x="1960790" y="3741343"/>
              <a:ext cx="499966" cy="548577"/>
            </a:xfrm>
            <a:custGeom>
              <a:avLst/>
              <a:gdLst>
                <a:gd name="connsiteX0" fmla="*/ 489596 w 499966"/>
                <a:gd name="connsiteY0" fmla="*/ 0 h 548577"/>
                <a:gd name="connsiteX1" fmla="*/ 0 w 499966"/>
                <a:gd name="connsiteY1" fmla="*/ 539853 h 548577"/>
                <a:gd name="connsiteX2" fmla="*/ 15829 w 499966"/>
                <a:gd name="connsiteY2" fmla="*/ 548578 h 548577"/>
                <a:gd name="connsiteX3" fmla="*/ 499966 w 499966"/>
                <a:gd name="connsiteY3" fmla="*/ 14723 h 548577"/>
                <a:gd name="connsiteX4" fmla="*/ 489596 w 499966"/>
                <a:gd name="connsiteY4" fmla="*/ 0 h 5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6" h="548577">
                  <a:moveTo>
                    <a:pt x="489596" y="0"/>
                  </a:moveTo>
                  <a:lnTo>
                    <a:pt x="0" y="539853"/>
                  </a:lnTo>
                  <a:cubicBezTo>
                    <a:pt x="5458" y="543125"/>
                    <a:pt x="10370" y="545851"/>
                    <a:pt x="15829" y="548578"/>
                  </a:cubicBezTo>
                  <a:lnTo>
                    <a:pt x="499966" y="14723"/>
                  </a:lnTo>
                  <a:cubicBezTo>
                    <a:pt x="496691" y="9816"/>
                    <a:pt x="493416" y="4908"/>
                    <a:pt x="489596" y="0"/>
                  </a:cubicBezTo>
                  <a:close/>
                </a:path>
              </a:pathLst>
            </a:custGeom>
            <a:grpFill/>
            <a:ln w="5458"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FC303637-4FBB-99DF-7AA2-4E9C11D16D1A}"/>
                </a:ext>
              </a:extLst>
            </p:cNvPr>
            <p:cNvSpPr/>
            <p:nvPr/>
          </p:nvSpPr>
          <p:spPr>
            <a:xfrm>
              <a:off x="1989172" y="3768063"/>
              <a:ext cx="490687" cy="535490"/>
            </a:xfrm>
            <a:custGeom>
              <a:avLst/>
              <a:gdLst>
                <a:gd name="connsiteX0" fmla="*/ 481409 w 490687"/>
                <a:gd name="connsiteY0" fmla="*/ 0 h 535490"/>
                <a:gd name="connsiteX1" fmla="*/ 0 w 490687"/>
                <a:gd name="connsiteY1" fmla="*/ 527856 h 535490"/>
                <a:gd name="connsiteX2" fmla="*/ 16920 w 490687"/>
                <a:gd name="connsiteY2" fmla="*/ 535490 h 535490"/>
                <a:gd name="connsiteX3" fmla="*/ 490687 w 490687"/>
                <a:gd name="connsiteY3" fmla="*/ 16359 h 535490"/>
                <a:gd name="connsiteX4" fmla="*/ 481409 w 490687"/>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687" h="535490">
                  <a:moveTo>
                    <a:pt x="481409" y="0"/>
                  </a:moveTo>
                  <a:lnTo>
                    <a:pt x="0" y="527856"/>
                  </a:lnTo>
                  <a:cubicBezTo>
                    <a:pt x="5458" y="530583"/>
                    <a:pt x="10916" y="533309"/>
                    <a:pt x="16920" y="535490"/>
                  </a:cubicBezTo>
                  <a:lnTo>
                    <a:pt x="490687" y="16359"/>
                  </a:lnTo>
                  <a:cubicBezTo>
                    <a:pt x="487412" y="10361"/>
                    <a:pt x="484683" y="5453"/>
                    <a:pt x="481409" y="0"/>
                  </a:cubicBezTo>
                  <a:close/>
                </a:path>
              </a:pathLst>
            </a:custGeom>
            <a:grpFill/>
            <a:ln w="5458"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46B6261-9EC7-AF56-B64C-E05D1095FC53}"/>
                </a:ext>
              </a:extLst>
            </p:cNvPr>
            <p:cNvSpPr/>
            <p:nvPr/>
          </p:nvSpPr>
          <p:spPr>
            <a:xfrm>
              <a:off x="2021375" y="3798600"/>
              <a:ext cx="471583" cy="518586"/>
            </a:xfrm>
            <a:custGeom>
              <a:avLst/>
              <a:gdLst>
                <a:gd name="connsiteX0" fmla="*/ 463942 w 471583"/>
                <a:gd name="connsiteY0" fmla="*/ 0 h 518586"/>
                <a:gd name="connsiteX1" fmla="*/ 0 w 471583"/>
                <a:gd name="connsiteY1" fmla="*/ 512042 h 518586"/>
                <a:gd name="connsiteX2" fmla="*/ 18012 w 471583"/>
                <a:gd name="connsiteY2" fmla="*/ 518586 h 518586"/>
                <a:gd name="connsiteX3" fmla="*/ 471584 w 471583"/>
                <a:gd name="connsiteY3" fmla="*/ 17450 h 518586"/>
                <a:gd name="connsiteX4" fmla="*/ 463942 w 471583"/>
                <a:gd name="connsiteY4" fmla="*/ 0 h 5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8586">
                  <a:moveTo>
                    <a:pt x="463942" y="0"/>
                  </a:moveTo>
                  <a:lnTo>
                    <a:pt x="0" y="512042"/>
                  </a:lnTo>
                  <a:cubicBezTo>
                    <a:pt x="6004" y="514224"/>
                    <a:pt x="12008" y="516405"/>
                    <a:pt x="18012" y="518586"/>
                  </a:cubicBezTo>
                  <a:lnTo>
                    <a:pt x="471584" y="17450"/>
                  </a:lnTo>
                  <a:cubicBezTo>
                    <a:pt x="469401" y="10906"/>
                    <a:pt x="467217" y="5453"/>
                    <a:pt x="463942" y="0"/>
                  </a:cubicBezTo>
                  <a:close/>
                </a:path>
              </a:pathLst>
            </a:custGeom>
            <a:grpFill/>
            <a:ln w="5458"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9E2DC00-0985-E812-133D-C8E32E4FA38C}"/>
                </a:ext>
              </a:extLst>
            </p:cNvPr>
            <p:cNvSpPr/>
            <p:nvPr/>
          </p:nvSpPr>
          <p:spPr>
            <a:xfrm>
              <a:off x="2055762" y="3830773"/>
              <a:ext cx="450842" cy="495683"/>
            </a:xfrm>
            <a:custGeom>
              <a:avLst/>
              <a:gdLst>
                <a:gd name="connsiteX0" fmla="*/ 444293 w 450842"/>
                <a:gd name="connsiteY0" fmla="*/ 0 h 495683"/>
                <a:gd name="connsiteX1" fmla="*/ 0 w 450842"/>
                <a:gd name="connsiteY1" fmla="*/ 490775 h 495683"/>
                <a:gd name="connsiteX2" fmla="*/ 19649 w 450842"/>
                <a:gd name="connsiteY2" fmla="*/ 495683 h 495683"/>
                <a:gd name="connsiteX3" fmla="*/ 450843 w 450842"/>
                <a:gd name="connsiteY3" fmla="*/ 19631 h 495683"/>
                <a:gd name="connsiteX4" fmla="*/ 444293 w 450842"/>
                <a:gd name="connsiteY4" fmla="*/ 0 h 49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2" h="495683">
                  <a:moveTo>
                    <a:pt x="444293" y="0"/>
                  </a:moveTo>
                  <a:lnTo>
                    <a:pt x="0" y="490775"/>
                  </a:lnTo>
                  <a:cubicBezTo>
                    <a:pt x="6550" y="492411"/>
                    <a:pt x="13100" y="494047"/>
                    <a:pt x="19649" y="495683"/>
                  </a:cubicBezTo>
                  <a:lnTo>
                    <a:pt x="450843" y="19631"/>
                  </a:lnTo>
                  <a:cubicBezTo>
                    <a:pt x="449205" y="12542"/>
                    <a:pt x="446476" y="5998"/>
                    <a:pt x="444293" y="0"/>
                  </a:cubicBezTo>
                  <a:close/>
                </a:path>
              </a:pathLst>
            </a:custGeom>
            <a:grpFill/>
            <a:ln w="5458"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2C33D83-C50D-2EB7-C02F-50A299A47525}"/>
                </a:ext>
              </a:extLst>
            </p:cNvPr>
            <p:cNvSpPr/>
            <p:nvPr/>
          </p:nvSpPr>
          <p:spPr>
            <a:xfrm>
              <a:off x="2091785" y="3866218"/>
              <a:ext cx="424643" cy="465145"/>
            </a:xfrm>
            <a:custGeom>
              <a:avLst/>
              <a:gdLst>
                <a:gd name="connsiteX0" fmla="*/ 419731 w 424643"/>
                <a:gd name="connsiteY0" fmla="*/ 0 h 465145"/>
                <a:gd name="connsiteX1" fmla="*/ 0 w 424643"/>
                <a:gd name="connsiteY1" fmla="*/ 462419 h 465145"/>
                <a:gd name="connsiteX2" fmla="*/ 21287 w 424643"/>
                <a:gd name="connsiteY2" fmla="*/ 465146 h 465145"/>
                <a:gd name="connsiteX3" fmla="*/ 424644 w 424643"/>
                <a:gd name="connsiteY3" fmla="*/ 20176 h 465145"/>
                <a:gd name="connsiteX4" fmla="*/ 419731 w 424643"/>
                <a:gd name="connsiteY4" fmla="*/ 0 h 46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3" h="465145">
                  <a:moveTo>
                    <a:pt x="419731" y="0"/>
                  </a:moveTo>
                  <a:lnTo>
                    <a:pt x="0" y="462419"/>
                  </a:lnTo>
                  <a:cubicBezTo>
                    <a:pt x="7096" y="463510"/>
                    <a:pt x="14191" y="464601"/>
                    <a:pt x="21287" y="465146"/>
                  </a:cubicBezTo>
                  <a:lnTo>
                    <a:pt x="424644" y="20176"/>
                  </a:lnTo>
                  <a:cubicBezTo>
                    <a:pt x="423006" y="14178"/>
                    <a:pt x="421369" y="7089"/>
                    <a:pt x="419731" y="0"/>
                  </a:cubicBezTo>
                  <a:close/>
                </a:path>
              </a:pathLst>
            </a:custGeom>
            <a:grpFill/>
            <a:ln w="5458"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583909C-B894-D683-382C-E847EBBC2E26}"/>
                </a:ext>
              </a:extLst>
            </p:cNvPr>
            <p:cNvSpPr/>
            <p:nvPr/>
          </p:nvSpPr>
          <p:spPr>
            <a:xfrm>
              <a:off x="2131630" y="3906025"/>
              <a:ext cx="390257" cy="427519"/>
            </a:xfrm>
            <a:custGeom>
              <a:avLst/>
              <a:gdLst>
                <a:gd name="connsiteX0" fmla="*/ 387528 w 390257"/>
                <a:gd name="connsiteY0" fmla="*/ 0 h 427519"/>
                <a:gd name="connsiteX1" fmla="*/ 0 w 390257"/>
                <a:gd name="connsiteY1" fmla="*/ 426974 h 427519"/>
                <a:gd name="connsiteX2" fmla="*/ 21287 w 390257"/>
                <a:gd name="connsiteY2" fmla="*/ 427520 h 427519"/>
                <a:gd name="connsiteX3" fmla="*/ 22924 w 390257"/>
                <a:gd name="connsiteY3" fmla="*/ 427520 h 427519"/>
                <a:gd name="connsiteX4" fmla="*/ 390257 w 390257"/>
                <a:gd name="connsiteY4" fmla="*/ 23448 h 427519"/>
                <a:gd name="connsiteX5" fmla="*/ 387528 w 390257"/>
                <a:gd name="connsiteY5" fmla="*/ 0 h 42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7519">
                  <a:moveTo>
                    <a:pt x="387528" y="0"/>
                  </a:moveTo>
                  <a:lnTo>
                    <a:pt x="0" y="426974"/>
                  </a:lnTo>
                  <a:cubicBezTo>
                    <a:pt x="7096" y="427520"/>
                    <a:pt x="14191" y="427520"/>
                    <a:pt x="21287" y="427520"/>
                  </a:cubicBezTo>
                  <a:cubicBezTo>
                    <a:pt x="21833" y="427520"/>
                    <a:pt x="22378" y="427520"/>
                    <a:pt x="22924" y="427520"/>
                  </a:cubicBezTo>
                  <a:lnTo>
                    <a:pt x="390257" y="23448"/>
                  </a:lnTo>
                  <a:cubicBezTo>
                    <a:pt x="389712" y="15268"/>
                    <a:pt x="388620" y="7634"/>
                    <a:pt x="387528" y="0"/>
                  </a:cubicBezTo>
                  <a:close/>
                </a:path>
              </a:pathLst>
            </a:custGeom>
            <a:grpFill/>
            <a:ln w="5458"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68B4BE2-6C1E-9A0B-E72C-E2E28DEE2AB1}"/>
                </a:ext>
              </a:extLst>
            </p:cNvPr>
            <p:cNvSpPr/>
            <p:nvPr/>
          </p:nvSpPr>
          <p:spPr>
            <a:xfrm>
              <a:off x="2174749" y="3949650"/>
              <a:ext cx="350413" cy="383895"/>
            </a:xfrm>
            <a:custGeom>
              <a:avLst/>
              <a:gdLst>
                <a:gd name="connsiteX0" fmla="*/ 350413 w 350413"/>
                <a:gd name="connsiteY0" fmla="*/ 13633 h 383895"/>
                <a:gd name="connsiteX1" fmla="*/ 349867 w 350413"/>
                <a:gd name="connsiteY1" fmla="*/ 0 h 383895"/>
                <a:gd name="connsiteX2" fmla="*/ 0 w 350413"/>
                <a:gd name="connsiteY2" fmla="*/ 383895 h 383895"/>
                <a:gd name="connsiteX3" fmla="*/ 26199 w 350413"/>
                <a:gd name="connsiteY3" fmla="*/ 381714 h 383895"/>
                <a:gd name="connsiteX4" fmla="*/ 349867 w 350413"/>
                <a:gd name="connsiteY4" fmla="*/ 26175 h 383895"/>
                <a:gd name="connsiteX5" fmla="*/ 350413 w 350413"/>
                <a:gd name="connsiteY5" fmla="*/ 13633 h 38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13" h="383895">
                  <a:moveTo>
                    <a:pt x="350413" y="13633"/>
                  </a:moveTo>
                  <a:cubicBezTo>
                    <a:pt x="350413" y="9270"/>
                    <a:pt x="350413" y="4908"/>
                    <a:pt x="349867" y="0"/>
                  </a:cubicBezTo>
                  <a:lnTo>
                    <a:pt x="0" y="383895"/>
                  </a:lnTo>
                  <a:cubicBezTo>
                    <a:pt x="8733" y="383350"/>
                    <a:pt x="17466" y="382805"/>
                    <a:pt x="26199" y="381714"/>
                  </a:cubicBezTo>
                  <a:lnTo>
                    <a:pt x="349867" y="26175"/>
                  </a:lnTo>
                  <a:cubicBezTo>
                    <a:pt x="350413" y="22358"/>
                    <a:pt x="350413" y="17995"/>
                    <a:pt x="350413" y="13633"/>
                  </a:cubicBezTo>
                  <a:close/>
                </a:path>
              </a:pathLst>
            </a:custGeom>
            <a:grpFill/>
            <a:ln w="5458"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DEE4376-452D-739E-040E-CB70CC349FA0}"/>
                </a:ext>
              </a:extLst>
            </p:cNvPr>
            <p:cNvSpPr/>
            <p:nvPr/>
          </p:nvSpPr>
          <p:spPr>
            <a:xfrm>
              <a:off x="2224418" y="3998727"/>
              <a:ext cx="297468" cy="327183"/>
            </a:xfrm>
            <a:custGeom>
              <a:avLst/>
              <a:gdLst>
                <a:gd name="connsiteX0" fmla="*/ 297469 w 297468"/>
                <a:gd name="connsiteY0" fmla="*/ 0 h 327183"/>
                <a:gd name="connsiteX1" fmla="*/ 0 w 297468"/>
                <a:gd name="connsiteY1" fmla="*/ 327184 h 327183"/>
                <a:gd name="connsiteX2" fmla="*/ 30566 w 297468"/>
                <a:gd name="connsiteY2" fmla="*/ 320095 h 327183"/>
                <a:gd name="connsiteX3" fmla="*/ 293102 w 297468"/>
                <a:gd name="connsiteY3" fmla="*/ 31083 h 327183"/>
                <a:gd name="connsiteX4" fmla="*/ 297469 w 297468"/>
                <a:gd name="connsiteY4" fmla="*/ 0 h 32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68" h="327183">
                  <a:moveTo>
                    <a:pt x="297469" y="0"/>
                  </a:moveTo>
                  <a:lnTo>
                    <a:pt x="0" y="327184"/>
                  </a:lnTo>
                  <a:cubicBezTo>
                    <a:pt x="10370" y="325003"/>
                    <a:pt x="20741" y="322821"/>
                    <a:pt x="30566" y="320095"/>
                  </a:cubicBezTo>
                  <a:lnTo>
                    <a:pt x="293102" y="31083"/>
                  </a:lnTo>
                  <a:cubicBezTo>
                    <a:pt x="294740" y="21267"/>
                    <a:pt x="296377" y="10906"/>
                    <a:pt x="297469" y="0"/>
                  </a:cubicBezTo>
                  <a:close/>
                </a:path>
              </a:pathLst>
            </a:custGeom>
            <a:grpFill/>
            <a:ln w="5458"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79775CB-0AF0-971B-5049-E278C098E138}"/>
                </a:ext>
              </a:extLst>
            </p:cNvPr>
            <p:cNvSpPr/>
            <p:nvPr/>
          </p:nvSpPr>
          <p:spPr>
            <a:xfrm>
              <a:off x="2285004" y="4059257"/>
              <a:ext cx="227058" cy="249750"/>
            </a:xfrm>
            <a:custGeom>
              <a:avLst/>
              <a:gdLst>
                <a:gd name="connsiteX0" fmla="*/ 227059 w 227058"/>
                <a:gd name="connsiteY0" fmla="*/ 0 h 249750"/>
                <a:gd name="connsiteX1" fmla="*/ 0 w 227058"/>
                <a:gd name="connsiteY1" fmla="*/ 249750 h 249750"/>
                <a:gd name="connsiteX2" fmla="*/ 39844 w 227058"/>
                <a:gd name="connsiteY2" fmla="*/ 231755 h 249750"/>
                <a:gd name="connsiteX3" fmla="*/ 213413 w 227058"/>
                <a:gd name="connsiteY3" fmla="*/ 40898 h 249750"/>
                <a:gd name="connsiteX4" fmla="*/ 227059 w 227058"/>
                <a:gd name="connsiteY4" fmla="*/ 0 h 24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58" h="249750">
                  <a:moveTo>
                    <a:pt x="227059" y="0"/>
                  </a:moveTo>
                  <a:lnTo>
                    <a:pt x="0" y="249750"/>
                  </a:lnTo>
                  <a:cubicBezTo>
                    <a:pt x="13645" y="244297"/>
                    <a:pt x="27291" y="238298"/>
                    <a:pt x="39844" y="231755"/>
                  </a:cubicBezTo>
                  <a:lnTo>
                    <a:pt x="213413" y="40898"/>
                  </a:lnTo>
                  <a:cubicBezTo>
                    <a:pt x="218872" y="27810"/>
                    <a:pt x="223784" y="14178"/>
                    <a:pt x="227059" y="0"/>
                  </a:cubicBezTo>
                  <a:close/>
                </a:path>
              </a:pathLst>
            </a:custGeom>
            <a:grpFill/>
            <a:ln w="5458"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347C65B-76EF-6AB1-96BF-E58CDA5CEF72}"/>
                </a:ext>
              </a:extLst>
            </p:cNvPr>
            <p:cNvSpPr/>
            <p:nvPr/>
          </p:nvSpPr>
          <p:spPr>
            <a:xfrm>
              <a:off x="2368513" y="4148141"/>
              <a:ext cx="105888" cy="115604"/>
            </a:xfrm>
            <a:custGeom>
              <a:avLst/>
              <a:gdLst>
                <a:gd name="connsiteX0" fmla="*/ 105888 w 105888"/>
                <a:gd name="connsiteY0" fmla="*/ 0 h 115604"/>
                <a:gd name="connsiteX1" fmla="*/ 0 w 105888"/>
                <a:gd name="connsiteY1" fmla="*/ 115605 h 115604"/>
                <a:gd name="connsiteX2" fmla="*/ 105888 w 105888"/>
                <a:gd name="connsiteY2" fmla="*/ 0 h 115604"/>
              </a:gdLst>
              <a:ahLst/>
              <a:cxnLst>
                <a:cxn ang="0">
                  <a:pos x="connsiteX0" y="connsiteY0"/>
                </a:cxn>
                <a:cxn ang="0">
                  <a:pos x="connsiteX1" y="connsiteY1"/>
                </a:cxn>
                <a:cxn ang="0">
                  <a:pos x="connsiteX2" y="connsiteY2"/>
                </a:cxn>
              </a:cxnLst>
              <a:rect l="l" t="t" r="r" b="b"/>
              <a:pathLst>
                <a:path w="105888" h="115604">
                  <a:moveTo>
                    <a:pt x="105888" y="0"/>
                  </a:moveTo>
                  <a:lnTo>
                    <a:pt x="0" y="115605"/>
                  </a:lnTo>
                  <a:cubicBezTo>
                    <a:pt x="43119" y="85068"/>
                    <a:pt x="79689" y="45805"/>
                    <a:pt x="105888" y="0"/>
                  </a:cubicBezTo>
                  <a:close/>
                </a:path>
              </a:pathLst>
            </a:custGeom>
            <a:grpFill/>
            <a:ln w="5458" cap="flat">
              <a:noFill/>
              <a:prstDash val="solid"/>
              <a:miter/>
            </a:ln>
          </p:spPr>
          <p:txBody>
            <a:bodyPr rtlCol="0" anchor="ctr"/>
            <a:lstStyle/>
            <a:p>
              <a:endParaRPr lang="en-US"/>
            </a:p>
          </p:txBody>
        </p:sp>
      </p:grpSp>
      <p:pic>
        <p:nvPicPr>
          <p:cNvPr id="4" name="Picture 3">
            <a:extLst>
              <a:ext uri="{FF2B5EF4-FFF2-40B4-BE49-F238E27FC236}">
                <a16:creationId xmlns:a16="http://schemas.microsoft.com/office/drawing/2014/main" id="{FB9015A2-BCDC-539B-B6BF-6EF18F891301}"/>
              </a:ext>
            </a:extLst>
          </p:cNvPr>
          <p:cNvPicPr>
            <a:picLocks noChangeAspect="1"/>
          </p:cNvPicPr>
          <p:nvPr/>
        </p:nvPicPr>
        <p:blipFill>
          <a:blip r:embed="rId2"/>
          <a:stretch>
            <a:fillRect/>
          </a:stretch>
        </p:blipFill>
        <p:spPr>
          <a:xfrm>
            <a:off x="5886105" y="2951096"/>
            <a:ext cx="5550600" cy="2436029"/>
          </a:xfrm>
          <a:prstGeom prst="rect">
            <a:avLst/>
          </a:prstGeom>
        </p:spPr>
      </p:pic>
    </p:spTree>
    <p:extLst>
      <p:ext uri="{BB962C8B-B14F-4D97-AF65-F5344CB8AC3E}">
        <p14:creationId xmlns:p14="http://schemas.microsoft.com/office/powerpoint/2010/main" val="90988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0A510-B201-5EEE-7DF7-5C0E579F0A7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7C96EBB-8BE4-B724-B9B7-78BD51CCE69F}"/>
              </a:ext>
            </a:extLst>
          </p:cNvPr>
          <p:cNvSpPr>
            <a:spLocks noGrp="1"/>
          </p:cNvSpPr>
          <p:nvPr>
            <p:ph type="body" sz="quarter" idx="48"/>
          </p:nvPr>
        </p:nvSpPr>
        <p:spPr>
          <a:xfrm>
            <a:off x="854285" y="1504643"/>
            <a:ext cx="10483429" cy="4457027"/>
          </a:xfrm>
          <a:solidFill>
            <a:schemeClr val="bg1"/>
          </a:solidFill>
        </p:spPr>
        <p:txBody>
          <a:bodyPr/>
          <a:lstStyle/>
          <a:p>
            <a:r>
              <a:rPr lang="en-GB" b="1" dirty="0"/>
              <a:t>MEDIA</a:t>
            </a:r>
          </a:p>
          <a:p>
            <a:r>
              <a:rPr lang="en-GB" b="1" dirty="0"/>
              <a:t>2,512 articles 12.05% of online articles and 9.30% of TV shows contained hate speech</a:t>
            </a:r>
            <a:endParaRPr lang="en-GB" dirty="0"/>
          </a:p>
          <a:p>
            <a:r>
              <a:rPr lang="en-GB" dirty="0"/>
              <a:t>In online articles, hate speech mainly framed communities as violent and threatening, followed by offensive depictions of traditions and lifestyles, and to a lesser extent, incitement to violence. In TV shows, hate speech was dominated by offensive and negative portrayals, prejudicial language, and violent representations of target groups.</a:t>
            </a:r>
          </a:p>
          <a:p>
            <a:endParaRPr lang="en-GB" dirty="0"/>
          </a:p>
          <a:p>
            <a:r>
              <a:rPr lang="en-GB" b="1" dirty="0"/>
              <a:t>SOCIAL NETWORKS</a:t>
            </a:r>
          </a:p>
          <a:p>
            <a:r>
              <a:rPr lang="en-GB" dirty="0"/>
              <a:t>In Hate O Meter I, an article was detected that incites hatred and engages in fear-mongering against a Roma woman who was attacked in multiple municipalities of Kosovo. The article falsely claims (paraphrased) that ‘a woman from </a:t>
            </a:r>
            <a:r>
              <a:rPr lang="en-GB" dirty="0" err="1"/>
              <a:t>Llapi</a:t>
            </a:r>
            <a:r>
              <a:rPr lang="en-GB" dirty="0"/>
              <a:t>’ possesses a weapon and is part of a criminal network that kidnaps children. Such reporting led to violence and acts of savagery against this woman. </a:t>
            </a:r>
          </a:p>
          <a:p>
            <a:endParaRPr lang="en-GB" dirty="0"/>
          </a:p>
          <a:p>
            <a:endParaRPr lang="en-GB" dirty="0"/>
          </a:p>
          <a:p>
            <a:endParaRPr lang="en-GB" dirty="0"/>
          </a:p>
          <a:p>
            <a:endParaRPr lang="en-GB" dirty="0"/>
          </a:p>
          <a:p>
            <a:endParaRPr lang="en-GB" dirty="0"/>
          </a:p>
        </p:txBody>
      </p:sp>
      <p:sp>
        <p:nvSpPr>
          <p:cNvPr id="5" name="Text Placeholder 4">
            <a:extLst>
              <a:ext uri="{FF2B5EF4-FFF2-40B4-BE49-F238E27FC236}">
                <a16:creationId xmlns:a16="http://schemas.microsoft.com/office/drawing/2014/main" id="{05AC2B79-1DAE-1E5C-630B-F350344EDF30}"/>
              </a:ext>
            </a:extLst>
          </p:cNvPr>
          <p:cNvSpPr>
            <a:spLocks noGrp="1"/>
          </p:cNvSpPr>
          <p:nvPr>
            <p:ph type="body" sz="quarter" idx="62"/>
          </p:nvPr>
        </p:nvSpPr>
        <p:spPr>
          <a:xfrm>
            <a:off x="-8012" y="578093"/>
            <a:ext cx="9076597" cy="713380"/>
          </a:xfrm>
        </p:spPr>
        <p:txBody>
          <a:bodyPr/>
          <a:lstStyle/>
          <a:p>
            <a:r>
              <a:rPr lang="en-GB" dirty="0"/>
              <a:t>PREVALENCE OF HATE SPEECH ONLINE</a:t>
            </a:r>
          </a:p>
        </p:txBody>
      </p:sp>
      <p:grpSp>
        <p:nvGrpSpPr>
          <p:cNvPr id="2" name="Graphic 4">
            <a:extLst>
              <a:ext uri="{FF2B5EF4-FFF2-40B4-BE49-F238E27FC236}">
                <a16:creationId xmlns:a16="http://schemas.microsoft.com/office/drawing/2014/main" id="{33983F49-BEEF-2B46-36BF-3F00DECCCFC3}"/>
              </a:ext>
            </a:extLst>
          </p:cNvPr>
          <p:cNvGrpSpPr/>
          <p:nvPr/>
        </p:nvGrpSpPr>
        <p:grpSpPr>
          <a:xfrm rot="5972197" flipH="1">
            <a:off x="10230734" y="6544231"/>
            <a:ext cx="1988628" cy="1318666"/>
            <a:chOff x="5072479" y="4905026"/>
            <a:chExt cx="803439" cy="532763"/>
          </a:xfrm>
        </p:grpSpPr>
        <p:sp>
          <p:nvSpPr>
            <p:cNvPr id="3" name="Freeform 2">
              <a:extLst>
                <a:ext uri="{FF2B5EF4-FFF2-40B4-BE49-F238E27FC236}">
                  <a16:creationId xmlns:a16="http://schemas.microsoft.com/office/drawing/2014/main" id="{7B012FBB-1B78-54D9-5384-661D98AD2A16}"/>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EF4870"/>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23FF4F5-28DD-72C7-BF81-FB74C8AFC31D}"/>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EF4870"/>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2A87F00-9D23-96CE-FE9A-7E6B2951959D}"/>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EF4870"/>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96EE2F6-ED5C-4F19-7D87-2047779C9A2F}"/>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EF4870"/>
              </a:solidFill>
              <a:prstDash val="solid"/>
              <a:miter/>
            </a:ln>
          </p:spPr>
          <p:txBody>
            <a:bodyPr rtlCol="0" anchor="ctr"/>
            <a:lstStyle/>
            <a:p>
              <a:endParaRPr lang="en-US"/>
            </a:p>
          </p:txBody>
        </p:sp>
      </p:grpSp>
      <p:sp>
        <p:nvSpPr>
          <p:cNvPr id="9" name="Oval 8">
            <a:extLst>
              <a:ext uri="{FF2B5EF4-FFF2-40B4-BE49-F238E27FC236}">
                <a16:creationId xmlns:a16="http://schemas.microsoft.com/office/drawing/2014/main" id="{2328BF9B-7445-6547-8A00-95CA86EB119A}"/>
              </a:ext>
            </a:extLst>
          </p:cNvPr>
          <p:cNvSpPr/>
          <p:nvPr/>
        </p:nvSpPr>
        <p:spPr>
          <a:xfrm>
            <a:off x="9471971" y="-522323"/>
            <a:ext cx="1044645" cy="1044645"/>
          </a:xfrm>
          <a:prstGeom prst="ellipse">
            <a:avLst/>
          </a:prstGeom>
          <a:solidFill>
            <a:srgbClr val="FFC000">
              <a:alpha val="759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773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E7CA4-F88D-766A-A940-7A49553C876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43585CD-F4F2-AACB-4237-503B62AEDD8A}"/>
              </a:ext>
            </a:extLst>
          </p:cNvPr>
          <p:cNvSpPr>
            <a:spLocks noGrp="1"/>
          </p:cNvSpPr>
          <p:nvPr>
            <p:ph type="body" sz="quarter" idx="62"/>
          </p:nvPr>
        </p:nvSpPr>
        <p:spPr>
          <a:xfrm>
            <a:off x="-8011" y="578092"/>
            <a:ext cx="9029463" cy="671785"/>
          </a:xfrm>
          <a:solidFill>
            <a:srgbClr val="4DBD98"/>
          </a:solidFill>
        </p:spPr>
        <p:txBody>
          <a:bodyPr/>
          <a:lstStyle/>
          <a:p>
            <a:r>
              <a:rPr lang="en-GB" dirty="0"/>
              <a:t>Main findings of the Hate O Meter reports</a:t>
            </a:r>
          </a:p>
        </p:txBody>
      </p:sp>
      <p:grpSp>
        <p:nvGrpSpPr>
          <p:cNvPr id="40" name="Graphic 4">
            <a:extLst>
              <a:ext uri="{FF2B5EF4-FFF2-40B4-BE49-F238E27FC236}">
                <a16:creationId xmlns:a16="http://schemas.microsoft.com/office/drawing/2014/main" id="{C1DBA9F9-37A8-D98E-DA00-6ADA7014AF54}"/>
              </a:ext>
            </a:extLst>
          </p:cNvPr>
          <p:cNvGrpSpPr/>
          <p:nvPr/>
        </p:nvGrpSpPr>
        <p:grpSpPr>
          <a:xfrm>
            <a:off x="10042087" y="-1319576"/>
            <a:ext cx="2641612" cy="2639151"/>
            <a:chOff x="1782854" y="3591929"/>
            <a:chExt cx="742307" cy="741615"/>
          </a:xfrm>
          <a:solidFill>
            <a:srgbClr val="EF4870">
              <a:alpha val="62000"/>
            </a:srgbClr>
          </a:solidFill>
        </p:grpSpPr>
        <p:sp>
          <p:nvSpPr>
            <p:cNvPr id="41" name="Freeform 40">
              <a:extLst>
                <a:ext uri="{FF2B5EF4-FFF2-40B4-BE49-F238E27FC236}">
                  <a16:creationId xmlns:a16="http://schemas.microsoft.com/office/drawing/2014/main" id="{13D07C53-4FC3-FD98-CBBE-25E8E7612A21}"/>
                </a:ext>
              </a:extLst>
            </p:cNvPr>
            <p:cNvSpPr/>
            <p:nvPr/>
          </p:nvSpPr>
          <p:spPr>
            <a:xfrm>
              <a:off x="1834161" y="3663910"/>
              <a:ext cx="98246" cy="107970"/>
            </a:xfrm>
            <a:custGeom>
              <a:avLst/>
              <a:gdLst>
                <a:gd name="connsiteX0" fmla="*/ 0 w 98246"/>
                <a:gd name="connsiteY0" fmla="*/ 107970 h 107970"/>
                <a:gd name="connsiteX1" fmla="*/ 98247 w 98246"/>
                <a:gd name="connsiteY1" fmla="*/ 0 h 107970"/>
                <a:gd name="connsiteX2" fmla="*/ 0 w 98246"/>
                <a:gd name="connsiteY2" fmla="*/ 107970 h 107970"/>
              </a:gdLst>
              <a:ahLst/>
              <a:cxnLst>
                <a:cxn ang="0">
                  <a:pos x="connsiteX0" y="connsiteY0"/>
                </a:cxn>
                <a:cxn ang="0">
                  <a:pos x="connsiteX1" y="connsiteY1"/>
                </a:cxn>
                <a:cxn ang="0">
                  <a:pos x="connsiteX2" y="connsiteY2"/>
                </a:cxn>
              </a:cxnLst>
              <a:rect l="l" t="t" r="r" b="b"/>
              <a:pathLst>
                <a:path w="98246" h="107970">
                  <a:moveTo>
                    <a:pt x="0" y="107970"/>
                  </a:moveTo>
                  <a:lnTo>
                    <a:pt x="98247" y="0"/>
                  </a:lnTo>
                  <a:cubicBezTo>
                    <a:pt x="58948" y="29446"/>
                    <a:pt x="25107" y="65982"/>
                    <a:pt x="0" y="107970"/>
                  </a:cubicBezTo>
                  <a:close/>
                </a:path>
              </a:pathLst>
            </a:custGeom>
            <a:grpFill/>
            <a:ln w="545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8152FF9F-10DE-F12E-43F5-876311C36F20}"/>
                </a:ext>
              </a:extLst>
            </p:cNvPr>
            <p:cNvSpPr/>
            <p:nvPr/>
          </p:nvSpPr>
          <p:spPr>
            <a:xfrm>
              <a:off x="1795954" y="3616468"/>
              <a:ext cx="223238" cy="245932"/>
            </a:xfrm>
            <a:custGeom>
              <a:avLst/>
              <a:gdLst>
                <a:gd name="connsiteX0" fmla="*/ 183394 w 223238"/>
                <a:gd name="connsiteY0" fmla="*/ 18540 h 245932"/>
                <a:gd name="connsiteX1" fmla="*/ 14737 w 223238"/>
                <a:gd name="connsiteY1" fmla="*/ 203944 h 245932"/>
                <a:gd name="connsiteX2" fmla="*/ 0 w 223238"/>
                <a:gd name="connsiteY2" fmla="*/ 245933 h 245932"/>
                <a:gd name="connsiteX3" fmla="*/ 223238 w 223238"/>
                <a:gd name="connsiteY3" fmla="*/ 0 h 245932"/>
                <a:gd name="connsiteX4" fmla="*/ 183394 w 223238"/>
                <a:gd name="connsiteY4" fmla="*/ 18540 h 24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38" h="245932">
                  <a:moveTo>
                    <a:pt x="183394" y="18540"/>
                  </a:moveTo>
                  <a:lnTo>
                    <a:pt x="14737" y="203944"/>
                  </a:lnTo>
                  <a:cubicBezTo>
                    <a:pt x="9279" y="217577"/>
                    <a:pt x="4367" y="231209"/>
                    <a:pt x="0" y="245933"/>
                  </a:cubicBezTo>
                  <a:lnTo>
                    <a:pt x="223238" y="0"/>
                  </a:lnTo>
                  <a:cubicBezTo>
                    <a:pt x="210139" y="5453"/>
                    <a:pt x="196493" y="11451"/>
                    <a:pt x="183394" y="18540"/>
                  </a:cubicBezTo>
                  <a:close/>
                </a:path>
              </a:pathLst>
            </a:custGeom>
            <a:grpFill/>
            <a:ln w="545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65658DF-56D5-260D-5A92-48402862AE96}"/>
                </a:ext>
              </a:extLst>
            </p:cNvPr>
            <p:cNvSpPr/>
            <p:nvPr/>
          </p:nvSpPr>
          <p:spPr>
            <a:xfrm>
              <a:off x="1782854" y="3599018"/>
              <a:ext cx="295285" cy="325547"/>
            </a:xfrm>
            <a:custGeom>
              <a:avLst/>
              <a:gdLst>
                <a:gd name="connsiteX0" fmla="*/ 265266 w 295285"/>
                <a:gd name="connsiteY0" fmla="*/ 8180 h 325547"/>
                <a:gd name="connsiteX1" fmla="*/ 4912 w 295285"/>
                <a:gd name="connsiteY1" fmla="*/ 294465 h 325547"/>
                <a:gd name="connsiteX2" fmla="*/ 0 w 295285"/>
                <a:gd name="connsiteY2" fmla="*/ 325548 h 325547"/>
                <a:gd name="connsiteX3" fmla="*/ 295286 w 295285"/>
                <a:gd name="connsiteY3" fmla="*/ 0 h 325547"/>
                <a:gd name="connsiteX4" fmla="*/ 265266 w 295285"/>
                <a:gd name="connsiteY4" fmla="*/ 8180 h 32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85" h="325547">
                  <a:moveTo>
                    <a:pt x="265266" y="8180"/>
                  </a:moveTo>
                  <a:lnTo>
                    <a:pt x="4912" y="294465"/>
                  </a:lnTo>
                  <a:cubicBezTo>
                    <a:pt x="2729" y="304826"/>
                    <a:pt x="1092" y="315187"/>
                    <a:pt x="0" y="325548"/>
                  </a:cubicBezTo>
                  <a:lnTo>
                    <a:pt x="295286" y="0"/>
                  </a:lnTo>
                  <a:cubicBezTo>
                    <a:pt x="285461" y="2727"/>
                    <a:pt x="275636" y="5453"/>
                    <a:pt x="265266" y="8180"/>
                  </a:cubicBezTo>
                  <a:close/>
                </a:path>
              </a:pathLst>
            </a:custGeom>
            <a:grpFill/>
            <a:ln w="545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616AC08-22BC-466E-82E9-01B6E1412353}"/>
                </a:ext>
              </a:extLst>
            </p:cNvPr>
            <p:cNvSpPr/>
            <p:nvPr/>
          </p:nvSpPr>
          <p:spPr>
            <a:xfrm>
              <a:off x="1782854" y="3592475"/>
              <a:ext cx="346592" cy="382259"/>
            </a:xfrm>
            <a:custGeom>
              <a:avLst/>
              <a:gdLst>
                <a:gd name="connsiteX0" fmla="*/ 320393 w 346592"/>
                <a:gd name="connsiteY0" fmla="*/ 2727 h 382259"/>
                <a:gd name="connsiteX1" fmla="*/ 546 w 346592"/>
                <a:gd name="connsiteY1" fmla="*/ 355540 h 382259"/>
                <a:gd name="connsiteX2" fmla="*/ 0 w 346592"/>
                <a:gd name="connsiteY2" fmla="*/ 370808 h 382259"/>
                <a:gd name="connsiteX3" fmla="*/ 546 w 346592"/>
                <a:gd name="connsiteY3" fmla="*/ 382260 h 382259"/>
                <a:gd name="connsiteX4" fmla="*/ 346592 w 346592"/>
                <a:gd name="connsiteY4" fmla="*/ 0 h 382259"/>
                <a:gd name="connsiteX5" fmla="*/ 320393 w 346592"/>
                <a:gd name="connsiteY5" fmla="*/ 2727 h 38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592" h="382259">
                  <a:moveTo>
                    <a:pt x="320393" y="2727"/>
                  </a:moveTo>
                  <a:lnTo>
                    <a:pt x="546" y="355540"/>
                  </a:lnTo>
                  <a:cubicBezTo>
                    <a:pt x="546" y="360447"/>
                    <a:pt x="0" y="365355"/>
                    <a:pt x="0" y="370808"/>
                  </a:cubicBezTo>
                  <a:cubicBezTo>
                    <a:pt x="0" y="374625"/>
                    <a:pt x="0" y="378442"/>
                    <a:pt x="546" y="382260"/>
                  </a:cubicBezTo>
                  <a:lnTo>
                    <a:pt x="346592" y="0"/>
                  </a:lnTo>
                  <a:cubicBezTo>
                    <a:pt x="337859" y="546"/>
                    <a:pt x="329126" y="1091"/>
                    <a:pt x="320393" y="2727"/>
                  </a:cubicBezTo>
                  <a:close/>
                </a:path>
              </a:pathLst>
            </a:custGeom>
            <a:grpFill/>
            <a:ln w="545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2F314EC-38D8-9C0D-0C96-8F32BEA6922B}"/>
                </a:ext>
              </a:extLst>
            </p:cNvPr>
            <p:cNvSpPr/>
            <p:nvPr/>
          </p:nvSpPr>
          <p:spPr>
            <a:xfrm>
              <a:off x="1782854" y="3591929"/>
              <a:ext cx="390257" cy="425883"/>
            </a:xfrm>
            <a:custGeom>
              <a:avLst/>
              <a:gdLst>
                <a:gd name="connsiteX0" fmla="*/ 370608 w 390257"/>
                <a:gd name="connsiteY0" fmla="*/ 0 h 425883"/>
                <a:gd name="connsiteX1" fmla="*/ 366787 w 390257"/>
                <a:gd name="connsiteY1" fmla="*/ 0 h 425883"/>
                <a:gd name="connsiteX2" fmla="*/ 0 w 390257"/>
                <a:gd name="connsiteY2" fmla="*/ 402436 h 425883"/>
                <a:gd name="connsiteX3" fmla="*/ 2729 w 390257"/>
                <a:gd name="connsiteY3" fmla="*/ 425884 h 425883"/>
                <a:gd name="connsiteX4" fmla="*/ 390257 w 390257"/>
                <a:gd name="connsiteY4" fmla="*/ 545 h 425883"/>
                <a:gd name="connsiteX5" fmla="*/ 370608 w 390257"/>
                <a:gd name="connsiteY5" fmla="*/ 0 h 4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5883">
                  <a:moveTo>
                    <a:pt x="370608" y="0"/>
                  </a:moveTo>
                  <a:cubicBezTo>
                    <a:pt x="369517" y="0"/>
                    <a:pt x="368425" y="0"/>
                    <a:pt x="366787" y="0"/>
                  </a:cubicBezTo>
                  <a:lnTo>
                    <a:pt x="0" y="402436"/>
                  </a:lnTo>
                  <a:cubicBezTo>
                    <a:pt x="546" y="410070"/>
                    <a:pt x="1637" y="418250"/>
                    <a:pt x="2729" y="425884"/>
                  </a:cubicBezTo>
                  <a:lnTo>
                    <a:pt x="390257" y="545"/>
                  </a:lnTo>
                  <a:cubicBezTo>
                    <a:pt x="383708" y="0"/>
                    <a:pt x="377158" y="0"/>
                    <a:pt x="370608" y="0"/>
                  </a:cubicBezTo>
                  <a:close/>
                </a:path>
              </a:pathLst>
            </a:custGeom>
            <a:grpFill/>
            <a:ln w="5458"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813D604-E8DE-5749-A27E-C7DCC1F6F5B9}"/>
                </a:ext>
              </a:extLst>
            </p:cNvPr>
            <p:cNvSpPr/>
            <p:nvPr/>
          </p:nvSpPr>
          <p:spPr>
            <a:xfrm>
              <a:off x="1788858" y="3594110"/>
              <a:ext cx="424097" cy="463509"/>
            </a:xfrm>
            <a:custGeom>
              <a:avLst/>
              <a:gdLst>
                <a:gd name="connsiteX0" fmla="*/ 402811 w 424097"/>
                <a:gd name="connsiteY0" fmla="*/ 0 h 463509"/>
                <a:gd name="connsiteX1" fmla="*/ 0 w 424097"/>
                <a:gd name="connsiteY1" fmla="*/ 442243 h 463509"/>
                <a:gd name="connsiteX2" fmla="*/ 4912 w 424097"/>
                <a:gd name="connsiteY2" fmla="*/ 463510 h 463509"/>
                <a:gd name="connsiteX3" fmla="*/ 424098 w 424097"/>
                <a:gd name="connsiteY3" fmla="*/ 3272 h 463509"/>
                <a:gd name="connsiteX4" fmla="*/ 402811 w 424097"/>
                <a:gd name="connsiteY4" fmla="*/ 0 h 46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97" h="463509">
                  <a:moveTo>
                    <a:pt x="402811" y="0"/>
                  </a:moveTo>
                  <a:lnTo>
                    <a:pt x="0" y="442243"/>
                  </a:lnTo>
                  <a:cubicBezTo>
                    <a:pt x="1092" y="449332"/>
                    <a:pt x="3275" y="456421"/>
                    <a:pt x="4912" y="463510"/>
                  </a:cubicBezTo>
                  <a:lnTo>
                    <a:pt x="424098" y="3272"/>
                  </a:lnTo>
                  <a:cubicBezTo>
                    <a:pt x="417002" y="1636"/>
                    <a:pt x="409907" y="546"/>
                    <a:pt x="402811" y="0"/>
                  </a:cubicBezTo>
                  <a:close/>
                </a:path>
              </a:pathLst>
            </a:custGeom>
            <a:grpFill/>
            <a:ln w="5458"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3E853C9-222B-3937-56E5-A134A93602FC}"/>
                </a:ext>
              </a:extLst>
            </p:cNvPr>
            <p:cNvSpPr/>
            <p:nvPr/>
          </p:nvSpPr>
          <p:spPr>
            <a:xfrm>
              <a:off x="1799775" y="3599563"/>
              <a:ext cx="448659" cy="494047"/>
            </a:xfrm>
            <a:custGeom>
              <a:avLst/>
              <a:gdLst>
                <a:gd name="connsiteX0" fmla="*/ 429556 w 448659"/>
                <a:gd name="connsiteY0" fmla="*/ 0 h 494047"/>
                <a:gd name="connsiteX1" fmla="*/ 0 w 448659"/>
                <a:gd name="connsiteY1" fmla="*/ 474962 h 494047"/>
                <a:gd name="connsiteX2" fmla="*/ 6550 w 448659"/>
                <a:gd name="connsiteY2" fmla="*/ 494047 h 494047"/>
                <a:gd name="connsiteX3" fmla="*/ 448660 w 448659"/>
                <a:gd name="connsiteY3" fmla="*/ 4908 h 494047"/>
                <a:gd name="connsiteX4" fmla="*/ 429556 w 448659"/>
                <a:gd name="connsiteY4" fmla="*/ 0 h 49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59" h="494047">
                  <a:moveTo>
                    <a:pt x="429556" y="0"/>
                  </a:moveTo>
                  <a:lnTo>
                    <a:pt x="0" y="474962"/>
                  </a:lnTo>
                  <a:cubicBezTo>
                    <a:pt x="2183" y="481505"/>
                    <a:pt x="3821" y="487504"/>
                    <a:pt x="6550" y="494047"/>
                  </a:cubicBezTo>
                  <a:lnTo>
                    <a:pt x="448660" y="4908"/>
                  </a:lnTo>
                  <a:cubicBezTo>
                    <a:pt x="442656" y="3272"/>
                    <a:pt x="436106" y="1636"/>
                    <a:pt x="429556" y="0"/>
                  </a:cubicBezTo>
                  <a:close/>
                </a:path>
              </a:pathLst>
            </a:custGeom>
            <a:grpFill/>
            <a:ln w="545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76097AE-2888-5996-4EC6-559C2C106627}"/>
                </a:ext>
              </a:extLst>
            </p:cNvPr>
            <p:cNvSpPr/>
            <p:nvPr/>
          </p:nvSpPr>
          <p:spPr>
            <a:xfrm>
              <a:off x="1811237" y="3609379"/>
              <a:ext cx="471583" cy="516404"/>
            </a:xfrm>
            <a:custGeom>
              <a:avLst/>
              <a:gdLst>
                <a:gd name="connsiteX0" fmla="*/ 453572 w 471583"/>
                <a:gd name="connsiteY0" fmla="*/ 0 h 516404"/>
                <a:gd name="connsiteX1" fmla="*/ 0 w 471583"/>
                <a:gd name="connsiteY1" fmla="*/ 498955 h 516404"/>
                <a:gd name="connsiteX2" fmla="*/ 8187 w 471583"/>
                <a:gd name="connsiteY2" fmla="*/ 516404 h 516404"/>
                <a:gd name="connsiteX3" fmla="*/ 471584 w 471583"/>
                <a:gd name="connsiteY3" fmla="*/ 5998 h 516404"/>
                <a:gd name="connsiteX4" fmla="*/ 453572 w 471583"/>
                <a:gd name="connsiteY4" fmla="*/ 0 h 51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6404">
                  <a:moveTo>
                    <a:pt x="453572" y="0"/>
                  </a:moveTo>
                  <a:lnTo>
                    <a:pt x="0" y="498955"/>
                  </a:lnTo>
                  <a:cubicBezTo>
                    <a:pt x="2183" y="504953"/>
                    <a:pt x="5458" y="510951"/>
                    <a:pt x="8187" y="516404"/>
                  </a:cubicBezTo>
                  <a:lnTo>
                    <a:pt x="471584" y="5998"/>
                  </a:lnTo>
                  <a:cubicBezTo>
                    <a:pt x="465580" y="3817"/>
                    <a:pt x="459576" y="1636"/>
                    <a:pt x="453572" y="0"/>
                  </a:cubicBezTo>
                  <a:close/>
                </a:path>
              </a:pathLst>
            </a:custGeom>
            <a:grpFill/>
            <a:ln w="5458"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0406E10-6A89-61E0-ACB5-2901B0E71E3D}"/>
                </a:ext>
              </a:extLst>
            </p:cNvPr>
            <p:cNvSpPr/>
            <p:nvPr/>
          </p:nvSpPr>
          <p:spPr>
            <a:xfrm>
              <a:off x="1826520" y="3620285"/>
              <a:ext cx="488504" cy="535490"/>
            </a:xfrm>
            <a:custGeom>
              <a:avLst/>
              <a:gdLst>
                <a:gd name="connsiteX0" fmla="*/ 472130 w 488504"/>
                <a:gd name="connsiteY0" fmla="*/ 0 h 535490"/>
                <a:gd name="connsiteX1" fmla="*/ 0 w 488504"/>
                <a:gd name="connsiteY1" fmla="*/ 519131 h 535490"/>
                <a:gd name="connsiteX2" fmla="*/ 9279 w 488504"/>
                <a:gd name="connsiteY2" fmla="*/ 535490 h 535490"/>
                <a:gd name="connsiteX3" fmla="*/ 488504 w 488504"/>
                <a:gd name="connsiteY3" fmla="*/ 7634 h 535490"/>
                <a:gd name="connsiteX4" fmla="*/ 472130 w 488504"/>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04" h="535490">
                  <a:moveTo>
                    <a:pt x="472130" y="0"/>
                  </a:moveTo>
                  <a:lnTo>
                    <a:pt x="0" y="519131"/>
                  </a:lnTo>
                  <a:cubicBezTo>
                    <a:pt x="2729" y="524584"/>
                    <a:pt x="6004" y="530037"/>
                    <a:pt x="9279" y="535490"/>
                  </a:cubicBezTo>
                  <a:lnTo>
                    <a:pt x="488504" y="7634"/>
                  </a:lnTo>
                  <a:cubicBezTo>
                    <a:pt x="483592" y="4908"/>
                    <a:pt x="477588" y="2727"/>
                    <a:pt x="472130" y="0"/>
                  </a:cubicBezTo>
                  <a:close/>
                </a:path>
              </a:pathLst>
            </a:custGeom>
            <a:grpFill/>
            <a:ln w="5458"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2EB9100-3E50-B796-8413-900ADECDC7EE}"/>
                </a:ext>
              </a:extLst>
            </p:cNvPr>
            <p:cNvSpPr/>
            <p:nvPr/>
          </p:nvSpPr>
          <p:spPr>
            <a:xfrm>
              <a:off x="1843440" y="3635554"/>
              <a:ext cx="501603" cy="546396"/>
            </a:xfrm>
            <a:custGeom>
              <a:avLst/>
              <a:gdLst>
                <a:gd name="connsiteX0" fmla="*/ 485775 w 501603"/>
                <a:gd name="connsiteY0" fmla="*/ 0 h 546396"/>
                <a:gd name="connsiteX1" fmla="*/ 0 w 501603"/>
                <a:gd name="connsiteY1" fmla="*/ 531673 h 546396"/>
                <a:gd name="connsiteX2" fmla="*/ 10370 w 501603"/>
                <a:gd name="connsiteY2" fmla="*/ 546397 h 546396"/>
                <a:gd name="connsiteX3" fmla="*/ 501604 w 501603"/>
                <a:gd name="connsiteY3" fmla="*/ 8725 h 546396"/>
                <a:gd name="connsiteX4" fmla="*/ 485775 w 501603"/>
                <a:gd name="connsiteY4" fmla="*/ 0 h 54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603" h="546396">
                  <a:moveTo>
                    <a:pt x="485775" y="0"/>
                  </a:moveTo>
                  <a:lnTo>
                    <a:pt x="0" y="531673"/>
                  </a:lnTo>
                  <a:cubicBezTo>
                    <a:pt x="3275" y="536581"/>
                    <a:pt x="7096" y="542034"/>
                    <a:pt x="10370" y="546397"/>
                  </a:cubicBezTo>
                  <a:lnTo>
                    <a:pt x="501604" y="8725"/>
                  </a:lnTo>
                  <a:cubicBezTo>
                    <a:pt x="496146" y="5998"/>
                    <a:pt x="491233" y="2727"/>
                    <a:pt x="485775" y="0"/>
                  </a:cubicBezTo>
                  <a:close/>
                </a:path>
              </a:pathLst>
            </a:custGeom>
            <a:grpFill/>
            <a:ln w="5458"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F9171E4-036D-6A54-9EF7-0E9E39C1FD02}"/>
                </a:ext>
              </a:extLst>
            </p:cNvPr>
            <p:cNvSpPr/>
            <p:nvPr/>
          </p:nvSpPr>
          <p:spPr>
            <a:xfrm>
              <a:off x="1864727" y="3652458"/>
              <a:ext cx="507607" cy="556211"/>
            </a:xfrm>
            <a:custGeom>
              <a:avLst/>
              <a:gdLst>
                <a:gd name="connsiteX0" fmla="*/ 492871 w 507607"/>
                <a:gd name="connsiteY0" fmla="*/ 0 h 556211"/>
                <a:gd name="connsiteX1" fmla="*/ 0 w 507607"/>
                <a:gd name="connsiteY1" fmla="*/ 542579 h 556211"/>
                <a:gd name="connsiteX2" fmla="*/ 11462 w 507607"/>
                <a:gd name="connsiteY2" fmla="*/ 556212 h 556211"/>
                <a:gd name="connsiteX3" fmla="*/ 507608 w 507607"/>
                <a:gd name="connsiteY3" fmla="*/ 9815 h 556211"/>
                <a:gd name="connsiteX4" fmla="*/ 492871 w 507607"/>
                <a:gd name="connsiteY4" fmla="*/ 0 h 55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211">
                  <a:moveTo>
                    <a:pt x="492871" y="0"/>
                  </a:moveTo>
                  <a:lnTo>
                    <a:pt x="0" y="542579"/>
                  </a:lnTo>
                  <a:cubicBezTo>
                    <a:pt x="3821" y="546942"/>
                    <a:pt x="7641" y="551850"/>
                    <a:pt x="11462" y="556212"/>
                  </a:cubicBezTo>
                  <a:lnTo>
                    <a:pt x="507608" y="9815"/>
                  </a:lnTo>
                  <a:cubicBezTo>
                    <a:pt x="502695" y="6544"/>
                    <a:pt x="497783" y="3272"/>
                    <a:pt x="492871" y="0"/>
                  </a:cubicBezTo>
                  <a:close/>
                </a:path>
              </a:pathLst>
            </a:custGeom>
            <a:grpFill/>
            <a:ln w="545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FC8DF74C-44DB-7BDA-B779-AE5805816BBB}"/>
                </a:ext>
              </a:extLst>
            </p:cNvPr>
            <p:cNvSpPr/>
            <p:nvPr/>
          </p:nvSpPr>
          <p:spPr>
            <a:xfrm>
              <a:off x="1885468" y="3671544"/>
              <a:ext cx="511428" cy="560029"/>
            </a:xfrm>
            <a:custGeom>
              <a:avLst/>
              <a:gdLst>
                <a:gd name="connsiteX0" fmla="*/ 497237 w 511428"/>
                <a:gd name="connsiteY0" fmla="*/ 0 h 560029"/>
                <a:gd name="connsiteX1" fmla="*/ 0 w 511428"/>
                <a:gd name="connsiteY1" fmla="*/ 547487 h 560029"/>
                <a:gd name="connsiteX2" fmla="*/ 12554 w 511428"/>
                <a:gd name="connsiteY2" fmla="*/ 560029 h 560029"/>
                <a:gd name="connsiteX3" fmla="*/ 511428 w 511428"/>
                <a:gd name="connsiteY3" fmla="*/ 11452 h 560029"/>
                <a:gd name="connsiteX4" fmla="*/ 497237 w 511428"/>
                <a:gd name="connsiteY4" fmla="*/ 0 h 560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428" h="560029">
                  <a:moveTo>
                    <a:pt x="497237" y="0"/>
                  </a:moveTo>
                  <a:lnTo>
                    <a:pt x="0" y="547487"/>
                  </a:lnTo>
                  <a:cubicBezTo>
                    <a:pt x="3821" y="551304"/>
                    <a:pt x="8187" y="556212"/>
                    <a:pt x="12554" y="560029"/>
                  </a:cubicBezTo>
                  <a:lnTo>
                    <a:pt x="511428" y="11452"/>
                  </a:lnTo>
                  <a:cubicBezTo>
                    <a:pt x="506516" y="7089"/>
                    <a:pt x="502149" y="3817"/>
                    <a:pt x="497237" y="0"/>
                  </a:cubicBezTo>
                  <a:close/>
                </a:path>
              </a:pathLst>
            </a:custGeom>
            <a:grpFill/>
            <a:ln w="5458"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E4B69AE-3D34-DC11-7A22-C23729A995AE}"/>
                </a:ext>
              </a:extLst>
            </p:cNvPr>
            <p:cNvSpPr/>
            <p:nvPr/>
          </p:nvSpPr>
          <p:spPr>
            <a:xfrm>
              <a:off x="1907846" y="3692265"/>
              <a:ext cx="510882" cy="562210"/>
            </a:xfrm>
            <a:custGeom>
              <a:avLst/>
              <a:gdLst>
                <a:gd name="connsiteX0" fmla="*/ 499420 w 510882"/>
                <a:gd name="connsiteY0" fmla="*/ 0 h 562210"/>
                <a:gd name="connsiteX1" fmla="*/ 0 w 510882"/>
                <a:gd name="connsiteY1" fmla="*/ 550759 h 562210"/>
                <a:gd name="connsiteX2" fmla="*/ 13100 w 510882"/>
                <a:gd name="connsiteY2" fmla="*/ 562211 h 562210"/>
                <a:gd name="connsiteX3" fmla="*/ 510883 w 510882"/>
                <a:gd name="connsiteY3" fmla="*/ 13087 h 562210"/>
                <a:gd name="connsiteX4" fmla="*/ 499420 w 510882"/>
                <a:gd name="connsiteY4" fmla="*/ 0 h 56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82" h="562210">
                  <a:moveTo>
                    <a:pt x="499420" y="0"/>
                  </a:moveTo>
                  <a:lnTo>
                    <a:pt x="0" y="550759"/>
                  </a:lnTo>
                  <a:cubicBezTo>
                    <a:pt x="4367" y="554576"/>
                    <a:pt x="8733" y="558393"/>
                    <a:pt x="13100" y="562211"/>
                  </a:cubicBezTo>
                  <a:lnTo>
                    <a:pt x="510883" y="13087"/>
                  </a:lnTo>
                  <a:cubicBezTo>
                    <a:pt x="508153" y="8180"/>
                    <a:pt x="503241" y="4363"/>
                    <a:pt x="499420" y="0"/>
                  </a:cubicBezTo>
                  <a:close/>
                </a:path>
              </a:pathLst>
            </a:custGeom>
            <a:grpFill/>
            <a:ln w="5458"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45282AB-48FA-D348-705F-39CB45AC4FFE}"/>
                </a:ext>
              </a:extLst>
            </p:cNvPr>
            <p:cNvSpPr/>
            <p:nvPr/>
          </p:nvSpPr>
          <p:spPr>
            <a:xfrm>
              <a:off x="1934591" y="3716804"/>
              <a:ext cx="507607" cy="556757"/>
            </a:xfrm>
            <a:custGeom>
              <a:avLst/>
              <a:gdLst>
                <a:gd name="connsiteX0" fmla="*/ 495600 w 507607"/>
                <a:gd name="connsiteY0" fmla="*/ 0 h 556757"/>
                <a:gd name="connsiteX1" fmla="*/ 0 w 507607"/>
                <a:gd name="connsiteY1" fmla="*/ 546397 h 556757"/>
                <a:gd name="connsiteX2" fmla="*/ 14737 w 507607"/>
                <a:gd name="connsiteY2" fmla="*/ 556758 h 556757"/>
                <a:gd name="connsiteX3" fmla="*/ 507608 w 507607"/>
                <a:gd name="connsiteY3" fmla="*/ 13633 h 556757"/>
                <a:gd name="connsiteX4" fmla="*/ 495600 w 507607"/>
                <a:gd name="connsiteY4" fmla="*/ 0 h 55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757">
                  <a:moveTo>
                    <a:pt x="495600" y="0"/>
                  </a:moveTo>
                  <a:lnTo>
                    <a:pt x="0" y="546397"/>
                  </a:lnTo>
                  <a:cubicBezTo>
                    <a:pt x="4912" y="550214"/>
                    <a:pt x="9825" y="553485"/>
                    <a:pt x="14737" y="556758"/>
                  </a:cubicBezTo>
                  <a:lnTo>
                    <a:pt x="507608" y="13633"/>
                  </a:lnTo>
                  <a:cubicBezTo>
                    <a:pt x="503787" y="9270"/>
                    <a:pt x="499966" y="4363"/>
                    <a:pt x="495600" y="0"/>
                  </a:cubicBezTo>
                  <a:close/>
                </a:path>
              </a:pathLst>
            </a:custGeom>
            <a:grpFill/>
            <a:ln w="5458"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A33541C-8D02-C7BE-7B13-A449B629AA37}"/>
                </a:ext>
              </a:extLst>
            </p:cNvPr>
            <p:cNvSpPr/>
            <p:nvPr/>
          </p:nvSpPr>
          <p:spPr>
            <a:xfrm>
              <a:off x="1960790" y="3741343"/>
              <a:ext cx="499966" cy="548577"/>
            </a:xfrm>
            <a:custGeom>
              <a:avLst/>
              <a:gdLst>
                <a:gd name="connsiteX0" fmla="*/ 489596 w 499966"/>
                <a:gd name="connsiteY0" fmla="*/ 0 h 548577"/>
                <a:gd name="connsiteX1" fmla="*/ 0 w 499966"/>
                <a:gd name="connsiteY1" fmla="*/ 539853 h 548577"/>
                <a:gd name="connsiteX2" fmla="*/ 15829 w 499966"/>
                <a:gd name="connsiteY2" fmla="*/ 548578 h 548577"/>
                <a:gd name="connsiteX3" fmla="*/ 499966 w 499966"/>
                <a:gd name="connsiteY3" fmla="*/ 14723 h 548577"/>
                <a:gd name="connsiteX4" fmla="*/ 489596 w 499966"/>
                <a:gd name="connsiteY4" fmla="*/ 0 h 5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6" h="548577">
                  <a:moveTo>
                    <a:pt x="489596" y="0"/>
                  </a:moveTo>
                  <a:lnTo>
                    <a:pt x="0" y="539853"/>
                  </a:lnTo>
                  <a:cubicBezTo>
                    <a:pt x="5458" y="543125"/>
                    <a:pt x="10370" y="545851"/>
                    <a:pt x="15829" y="548578"/>
                  </a:cubicBezTo>
                  <a:lnTo>
                    <a:pt x="499966" y="14723"/>
                  </a:lnTo>
                  <a:cubicBezTo>
                    <a:pt x="496691" y="9816"/>
                    <a:pt x="493416" y="4908"/>
                    <a:pt x="489596" y="0"/>
                  </a:cubicBezTo>
                  <a:close/>
                </a:path>
              </a:pathLst>
            </a:custGeom>
            <a:grpFill/>
            <a:ln w="5458"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28BB9AB-C1EB-8684-4670-E22B73D2241E}"/>
                </a:ext>
              </a:extLst>
            </p:cNvPr>
            <p:cNvSpPr/>
            <p:nvPr/>
          </p:nvSpPr>
          <p:spPr>
            <a:xfrm>
              <a:off x="1989172" y="3768063"/>
              <a:ext cx="490687" cy="535490"/>
            </a:xfrm>
            <a:custGeom>
              <a:avLst/>
              <a:gdLst>
                <a:gd name="connsiteX0" fmla="*/ 481409 w 490687"/>
                <a:gd name="connsiteY0" fmla="*/ 0 h 535490"/>
                <a:gd name="connsiteX1" fmla="*/ 0 w 490687"/>
                <a:gd name="connsiteY1" fmla="*/ 527856 h 535490"/>
                <a:gd name="connsiteX2" fmla="*/ 16920 w 490687"/>
                <a:gd name="connsiteY2" fmla="*/ 535490 h 535490"/>
                <a:gd name="connsiteX3" fmla="*/ 490687 w 490687"/>
                <a:gd name="connsiteY3" fmla="*/ 16359 h 535490"/>
                <a:gd name="connsiteX4" fmla="*/ 481409 w 490687"/>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687" h="535490">
                  <a:moveTo>
                    <a:pt x="481409" y="0"/>
                  </a:moveTo>
                  <a:lnTo>
                    <a:pt x="0" y="527856"/>
                  </a:lnTo>
                  <a:cubicBezTo>
                    <a:pt x="5458" y="530583"/>
                    <a:pt x="10916" y="533309"/>
                    <a:pt x="16920" y="535490"/>
                  </a:cubicBezTo>
                  <a:lnTo>
                    <a:pt x="490687" y="16359"/>
                  </a:lnTo>
                  <a:cubicBezTo>
                    <a:pt x="487412" y="10361"/>
                    <a:pt x="484683" y="5453"/>
                    <a:pt x="481409" y="0"/>
                  </a:cubicBezTo>
                  <a:close/>
                </a:path>
              </a:pathLst>
            </a:custGeom>
            <a:grpFill/>
            <a:ln w="5458"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338C092-94EC-3CED-5C86-E33788377E62}"/>
                </a:ext>
              </a:extLst>
            </p:cNvPr>
            <p:cNvSpPr/>
            <p:nvPr/>
          </p:nvSpPr>
          <p:spPr>
            <a:xfrm>
              <a:off x="2021375" y="3798600"/>
              <a:ext cx="471583" cy="518586"/>
            </a:xfrm>
            <a:custGeom>
              <a:avLst/>
              <a:gdLst>
                <a:gd name="connsiteX0" fmla="*/ 463942 w 471583"/>
                <a:gd name="connsiteY0" fmla="*/ 0 h 518586"/>
                <a:gd name="connsiteX1" fmla="*/ 0 w 471583"/>
                <a:gd name="connsiteY1" fmla="*/ 512042 h 518586"/>
                <a:gd name="connsiteX2" fmla="*/ 18012 w 471583"/>
                <a:gd name="connsiteY2" fmla="*/ 518586 h 518586"/>
                <a:gd name="connsiteX3" fmla="*/ 471584 w 471583"/>
                <a:gd name="connsiteY3" fmla="*/ 17450 h 518586"/>
                <a:gd name="connsiteX4" fmla="*/ 463942 w 471583"/>
                <a:gd name="connsiteY4" fmla="*/ 0 h 5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8586">
                  <a:moveTo>
                    <a:pt x="463942" y="0"/>
                  </a:moveTo>
                  <a:lnTo>
                    <a:pt x="0" y="512042"/>
                  </a:lnTo>
                  <a:cubicBezTo>
                    <a:pt x="6004" y="514224"/>
                    <a:pt x="12008" y="516405"/>
                    <a:pt x="18012" y="518586"/>
                  </a:cubicBezTo>
                  <a:lnTo>
                    <a:pt x="471584" y="17450"/>
                  </a:lnTo>
                  <a:cubicBezTo>
                    <a:pt x="469401" y="10906"/>
                    <a:pt x="467217" y="5453"/>
                    <a:pt x="463942" y="0"/>
                  </a:cubicBezTo>
                  <a:close/>
                </a:path>
              </a:pathLst>
            </a:custGeom>
            <a:grpFill/>
            <a:ln w="5458"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42447F0-ABF0-FFAE-15CE-3B579CD84185}"/>
                </a:ext>
              </a:extLst>
            </p:cNvPr>
            <p:cNvSpPr/>
            <p:nvPr/>
          </p:nvSpPr>
          <p:spPr>
            <a:xfrm>
              <a:off x="2055762" y="3830773"/>
              <a:ext cx="450842" cy="495683"/>
            </a:xfrm>
            <a:custGeom>
              <a:avLst/>
              <a:gdLst>
                <a:gd name="connsiteX0" fmla="*/ 444293 w 450842"/>
                <a:gd name="connsiteY0" fmla="*/ 0 h 495683"/>
                <a:gd name="connsiteX1" fmla="*/ 0 w 450842"/>
                <a:gd name="connsiteY1" fmla="*/ 490775 h 495683"/>
                <a:gd name="connsiteX2" fmla="*/ 19649 w 450842"/>
                <a:gd name="connsiteY2" fmla="*/ 495683 h 495683"/>
                <a:gd name="connsiteX3" fmla="*/ 450843 w 450842"/>
                <a:gd name="connsiteY3" fmla="*/ 19631 h 495683"/>
                <a:gd name="connsiteX4" fmla="*/ 444293 w 450842"/>
                <a:gd name="connsiteY4" fmla="*/ 0 h 49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2" h="495683">
                  <a:moveTo>
                    <a:pt x="444293" y="0"/>
                  </a:moveTo>
                  <a:lnTo>
                    <a:pt x="0" y="490775"/>
                  </a:lnTo>
                  <a:cubicBezTo>
                    <a:pt x="6550" y="492411"/>
                    <a:pt x="13100" y="494047"/>
                    <a:pt x="19649" y="495683"/>
                  </a:cubicBezTo>
                  <a:lnTo>
                    <a:pt x="450843" y="19631"/>
                  </a:lnTo>
                  <a:cubicBezTo>
                    <a:pt x="449205" y="12542"/>
                    <a:pt x="446476" y="5998"/>
                    <a:pt x="444293" y="0"/>
                  </a:cubicBezTo>
                  <a:close/>
                </a:path>
              </a:pathLst>
            </a:custGeom>
            <a:grpFill/>
            <a:ln w="5458"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8EA4125-A79F-5828-8376-F744645D43E6}"/>
                </a:ext>
              </a:extLst>
            </p:cNvPr>
            <p:cNvSpPr/>
            <p:nvPr/>
          </p:nvSpPr>
          <p:spPr>
            <a:xfrm>
              <a:off x="2091785" y="3866218"/>
              <a:ext cx="424643" cy="465145"/>
            </a:xfrm>
            <a:custGeom>
              <a:avLst/>
              <a:gdLst>
                <a:gd name="connsiteX0" fmla="*/ 419731 w 424643"/>
                <a:gd name="connsiteY0" fmla="*/ 0 h 465145"/>
                <a:gd name="connsiteX1" fmla="*/ 0 w 424643"/>
                <a:gd name="connsiteY1" fmla="*/ 462419 h 465145"/>
                <a:gd name="connsiteX2" fmla="*/ 21287 w 424643"/>
                <a:gd name="connsiteY2" fmla="*/ 465146 h 465145"/>
                <a:gd name="connsiteX3" fmla="*/ 424644 w 424643"/>
                <a:gd name="connsiteY3" fmla="*/ 20176 h 465145"/>
                <a:gd name="connsiteX4" fmla="*/ 419731 w 424643"/>
                <a:gd name="connsiteY4" fmla="*/ 0 h 46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3" h="465145">
                  <a:moveTo>
                    <a:pt x="419731" y="0"/>
                  </a:moveTo>
                  <a:lnTo>
                    <a:pt x="0" y="462419"/>
                  </a:lnTo>
                  <a:cubicBezTo>
                    <a:pt x="7096" y="463510"/>
                    <a:pt x="14191" y="464601"/>
                    <a:pt x="21287" y="465146"/>
                  </a:cubicBezTo>
                  <a:lnTo>
                    <a:pt x="424644" y="20176"/>
                  </a:lnTo>
                  <a:cubicBezTo>
                    <a:pt x="423006" y="14178"/>
                    <a:pt x="421369" y="7089"/>
                    <a:pt x="419731" y="0"/>
                  </a:cubicBezTo>
                  <a:close/>
                </a:path>
              </a:pathLst>
            </a:custGeom>
            <a:grpFill/>
            <a:ln w="5458"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03DECD1-76DB-35F8-E456-E91109BDE5CF}"/>
                </a:ext>
              </a:extLst>
            </p:cNvPr>
            <p:cNvSpPr/>
            <p:nvPr/>
          </p:nvSpPr>
          <p:spPr>
            <a:xfrm>
              <a:off x="2131630" y="3906025"/>
              <a:ext cx="390257" cy="427519"/>
            </a:xfrm>
            <a:custGeom>
              <a:avLst/>
              <a:gdLst>
                <a:gd name="connsiteX0" fmla="*/ 387528 w 390257"/>
                <a:gd name="connsiteY0" fmla="*/ 0 h 427519"/>
                <a:gd name="connsiteX1" fmla="*/ 0 w 390257"/>
                <a:gd name="connsiteY1" fmla="*/ 426974 h 427519"/>
                <a:gd name="connsiteX2" fmla="*/ 21287 w 390257"/>
                <a:gd name="connsiteY2" fmla="*/ 427520 h 427519"/>
                <a:gd name="connsiteX3" fmla="*/ 22924 w 390257"/>
                <a:gd name="connsiteY3" fmla="*/ 427520 h 427519"/>
                <a:gd name="connsiteX4" fmla="*/ 390257 w 390257"/>
                <a:gd name="connsiteY4" fmla="*/ 23448 h 427519"/>
                <a:gd name="connsiteX5" fmla="*/ 387528 w 390257"/>
                <a:gd name="connsiteY5" fmla="*/ 0 h 42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7519">
                  <a:moveTo>
                    <a:pt x="387528" y="0"/>
                  </a:moveTo>
                  <a:lnTo>
                    <a:pt x="0" y="426974"/>
                  </a:lnTo>
                  <a:cubicBezTo>
                    <a:pt x="7096" y="427520"/>
                    <a:pt x="14191" y="427520"/>
                    <a:pt x="21287" y="427520"/>
                  </a:cubicBezTo>
                  <a:cubicBezTo>
                    <a:pt x="21833" y="427520"/>
                    <a:pt x="22378" y="427520"/>
                    <a:pt x="22924" y="427520"/>
                  </a:cubicBezTo>
                  <a:lnTo>
                    <a:pt x="390257" y="23448"/>
                  </a:lnTo>
                  <a:cubicBezTo>
                    <a:pt x="389712" y="15268"/>
                    <a:pt x="388620" y="7634"/>
                    <a:pt x="387528" y="0"/>
                  </a:cubicBezTo>
                  <a:close/>
                </a:path>
              </a:pathLst>
            </a:custGeom>
            <a:grpFill/>
            <a:ln w="5458"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53F8A009-6564-3A4C-B727-C3DAECDEA6A8}"/>
                </a:ext>
              </a:extLst>
            </p:cNvPr>
            <p:cNvSpPr/>
            <p:nvPr/>
          </p:nvSpPr>
          <p:spPr>
            <a:xfrm>
              <a:off x="2174749" y="3949650"/>
              <a:ext cx="350413" cy="383895"/>
            </a:xfrm>
            <a:custGeom>
              <a:avLst/>
              <a:gdLst>
                <a:gd name="connsiteX0" fmla="*/ 350413 w 350413"/>
                <a:gd name="connsiteY0" fmla="*/ 13633 h 383895"/>
                <a:gd name="connsiteX1" fmla="*/ 349867 w 350413"/>
                <a:gd name="connsiteY1" fmla="*/ 0 h 383895"/>
                <a:gd name="connsiteX2" fmla="*/ 0 w 350413"/>
                <a:gd name="connsiteY2" fmla="*/ 383895 h 383895"/>
                <a:gd name="connsiteX3" fmla="*/ 26199 w 350413"/>
                <a:gd name="connsiteY3" fmla="*/ 381714 h 383895"/>
                <a:gd name="connsiteX4" fmla="*/ 349867 w 350413"/>
                <a:gd name="connsiteY4" fmla="*/ 26175 h 383895"/>
                <a:gd name="connsiteX5" fmla="*/ 350413 w 350413"/>
                <a:gd name="connsiteY5" fmla="*/ 13633 h 38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13" h="383895">
                  <a:moveTo>
                    <a:pt x="350413" y="13633"/>
                  </a:moveTo>
                  <a:cubicBezTo>
                    <a:pt x="350413" y="9270"/>
                    <a:pt x="350413" y="4908"/>
                    <a:pt x="349867" y="0"/>
                  </a:cubicBezTo>
                  <a:lnTo>
                    <a:pt x="0" y="383895"/>
                  </a:lnTo>
                  <a:cubicBezTo>
                    <a:pt x="8733" y="383350"/>
                    <a:pt x="17466" y="382805"/>
                    <a:pt x="26199" y="381714"/>
                  </a:cubicBezTo>
                  <a:lnTo>
                    <a:pt x="349867" y="26175"/>
                  </a:lnTo>
                  <a:cubicBezTo>
                    <a:pt x="350413" y="22358"/>
                    <a:pt x="350413" y="17995"/>
                    <a:pt x="350413" y="13633"/>
                  </a:cubicBezTo>
                  <a:close/>
                </a:path>
              </a:pathLst>
            </a:custGeom>
            <a:grpFill/>
            <a:ln w="5458"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246CC6D-C93D-98A7-7FA7-6A5EC4A47DDD}"/>
                </a:ext>
              </a:extLst>
            </p:cNvPr>
            <p:cNvSpPr/>
            <p:nvPr/>
          </p:nvSpPr>
          <p:spPr>
            <a:xfrm>
              <a:off x="2224418" y="3998727"/>
              <a:ext cx="297468" cy="327183"/>
            </a:xfrm>
            <a:custGeom>
              <a:avLst/>
              <a:gdLst>
                <a:gd name="connsiteX0" fmla="*/ 297469 w 297468"/>
                <a:gd name="connsiteY0" fmla="*/ 0 h 327183"/>
                <a:gd name="connsiteX1" fmla="*/ 0 w 297468"/>
                <a:gd name="connsiteY1" fmla="*/ 327184 h 327183"/>
                <a:gd name="connsiteX2" fmla="*/ 30566 w 297468"/>
                <a:gd name="connsiteY2" fmla="*/ 320095 h 327183"/>
                <a:gd name="connsiteX3" fmla="*/ 293102 w 297468"/>
                <a:gd name="connsiteY3" fmla="*/ 31083 h 327183"/>
                <a:gd name="connsiteX4" fmla="*/ 297469 w 297468"/>
                <a:gd name="connsiteY4" fmla="*/ 0 h 32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68" h="327183">
                  <a:moveTo>
                    <a:pt x="297469" y="0"/>
                  </a:moveTo>
                  <a:lnTo>
                    <a:pt x="0" y="327184"/>
                  </a:lnTo>
                  <a:cubicBezTo>
                    <a:pt x="10370" y="325003"/>
                    <a:pt x="20741" y="322821"/>
                    <a:pt x="30566" y="320095"/>
                  </a:cubicBezTo>
                  <a:lnTo>
                    <a:pt x="293102" y="31083"/>
                  </a:lnTo>
                  <a:cubicBezTo>
                    <a:pt x="294740" y="21267"/>
                    <a:pt x="296377" y="10906"/>
                    <a:pt x="297469" y="0"/>
                  </a:cubicBezTo>
                  <a:close/>
                </a:path>
              </a:pathLst>
            </a:custGeom>
            <a:grpFill/>
            <a:ln w="5458"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ED848007-3E18-CB5D-72AB-001C61649CB0}"/>
                </a:ext>
              </a:extLst>
            </p:cNvPr>
            <p:cNvSpPr/>
            <p:nvPr/>
          </p:nvSpPr>
          <p:spPr>
            <a:xfrm>
              <a:off x="2285004" y="4059257"/>
              <a:ext cx="227058" cy="249750"/>
            </a:xfrm>
            <a:custGeom>
              <a:avLst/>
              <a:gdLst>
                <a:gd name="connsiteX0" fmla="*/ 227059 w 227058"/>
                <a:gd name="connsiteY0" fmla="*/ 0 h 249750"/>
                <a:gd name="connsiteX1" fmla="*/ 0 w 227058"/>
                <a:gd name="connsiteY1" fmla="*/ 249750 h 249750"/>
                <a:gd name="connsiteX2" fmla="*/ 39844 w 227058"/>
                <a:gd name="connsiteY2" fmla="*/ 231755 h 249750"/>
                <a:gd name="connsiteX3" fmla="*/ 213413 w 227058"/>
                <a:gd name="connsiteY3" fmla="*/ 40898 h 249750"/>
                <a:gd name="connsiteX4" fmla="*/ 227059 w 227058"/>
                <a:gd name="connsiteY4" fmla="*/ 0 h 24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58" h="249750">
                  <a:moveTo>
                    <a:pt x="227059" y="0"/>
                  </a:moveTo>
                  <a:lnTo>
                    <a:pt x="0" y="249750"/>
                  </a:lnTo>
                  <a:cubicBezTo>
                    <a:pt x="13645" y="244297"/>
                    <a:pt x="27291" y="238298"/>
                    <a:pt x="39844" y="231755"/>
                  </a:cubicBezTo>
                  <a:lnTo>
                    <a:pt x="213413" y="40898"/>
                  </a:lnTo>
                  <a:cubicBezTo>
                    <a:pt x="218872" y="27810"/>
                    <a:pt x="223784" y="14178"/>
                    <a:pt x="227059" y="0"/>
                  </a:cubicBezTo>
                  <a:close/>
                </a:path>
              </a:pathLst>
            </a:custGeom>
            <a:grpFill/>
            <a:ln w="5458"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C52C3FE-2554-6BE3-E08E-9B4BCF14D7BC}"/>
                </a:ext>
              </a:extLst>
            </p:cNvPr>
            <p:cNvSpPr/>
            <p:nvPr/>
          </p:nvSpPr>
          <p:spPr>
            <a:xfrm>
              <a:off x="2368513" y="4148141"/>
              <a:ext cx="105888" cy="115604"/>
            </a:xfrm>
            <a:custGeom>
              <a:avLst/>
              <a:gdLst>
                <a:gd name="connsiteX0" fmla="*/ 105888 w 105888"/>
                <a:gd name="connsiteY0" fmla="*/ 0 h 115604"/>
                <a:gd name="connsiteX1" fmla="*/ 0 w 105888"/>
                <a:gd name="connsiteY1" fmla="*/ 115605 h 115604"/>
                <a:gd name="connsiteX2" fmla="*/ 105888 w 105888"/>
                <a:gd name="connsiteY2" fmla="*/ 0 h 115604"/>
              </a:gdLst>
              <a:ahLst/>
              <a:cxnLst>
                <a:cxn ang="0">
                  <a:pos x="connsiteX0" y="connsiteY0"/>
                </a:cxn>
                <a:cxn ang="0">
                  <a:pos x="connsiteX1" y="connsiteY1"/>
                </a:cxn>
                <a:cxn ang="0">
                  <a:pos x="connsiteX2" y="connsiteY2"/>
                </a:cxn>
              </a:cxnLst>
              <a:rect l="l" t="t" r="r" b="b"/>
              <a:pathLst>
                <a:path w="105888" h="115604">
                  <a:moveTo>
                    <a:pt x="105888" y="0"/>
                  </a:moveTo>
                  <a:lnTo>
                    <a:pt x="0" y="115605"/>
                  </a:lnTo>
                  <a:cubicBezTo>
                    <a:pt x="43119" y="85068"/>
                    <a:pt x="79689" y="45805"/>
                    <a:pt x="105888" y="0"/>
                  </a:cubicBezTo>
                  <a:close/>
                </a:path>
              </a:pathLst>
            </a:custGeom>
            <a:grpFill/>
            <a:ln w="5458"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5481DE3F-9671-1E59-CA36-0B2828B48E5E}"/>
              </a:ext>
            </a:extLst>
          </p:cNvPr>
          <p:cNvSpPr txBox="1"/>
          <p:nvPr/>
        </p:nvSpPr>
        <p:spPr>
          <a:xfrm>
            <a:off x="1270262" y="2461195"/>
            <a:ext cx="3773078" cy="1200329"/>
          </a:xfrm>
          <a:prstGeom prst="rect">
            <a:avLst/>
          </a:prstGeom>
          <a:solidFill>
            <a:srgbClr val="00A8F6"/>
          </a:solidFill>
        </p:spPr>
        <p:txBody>
          <a:bodyPr wrap="square">
            <a:spAutoFit/>
          </a:bodyPr>
          <a:lstStyle/>
          <a:p>
            <a:r>
              <a:rPr lang="en-GB" sz="2400" dirty="0">
                <a:solidFill>
                  <a:schemeClr val="bg1"/>
                </a:solidFill>
              </a:rPr>
              <a:t>2 out of 10 online news contained elements of hate speech </a:t>
            </a:r>
          </a:p>
        </p:txBody>
      </p:sp>
      <p:sp>
        <p:nvSpPr>
          <p:cNvPr id="7" name="TextBox 6">
            <a:extLst>
              <a:ext uri="{FF2B5EF4-FFF2-40B4-BE49-F238E27FC236}">
                <a16:creationId xmlns:a16="http://schemas.microsoft.com/office/drawing/2014/main" id="{7ADE30CE-A47A-5035-B264-98C113181093}"/>
              </a:ext>
            </a:extLst>
          </p:cNvPr>
          <p:cNvSpPr txBox="1"/>
          <p:nvPr/>
        </p:nvSpPr>
        <p:spPr>
          <a:xfrm>
            <a:off x="6410229" y="2458033"/>
            <a:ext cx="3773078" cy="1569660"/>
          </a:xfrm>
          <a:prstGeom prst="rect">
            <a:avLst/>
          </a:prstGeom>
          <a:solidFill>
            <a:srgbClr val="00A8F6"/>
          </a:solidFill>
        </p:spPr>
        <p:txBody>
          <a:bodyPr wrap="square">
            <a:spAutoFit/>
          </a:bodyPr>
          <a:lstStyle/>
          <a:p>
            <a:r>
              <a:rPr lang="en-GB" sz="2400" dirty="0">
                <a:solidFill>
                  <a:schemeClr val="bg1"/>
                </a:solidFill>
              </a:rPr>
              <a:t>Roma, </a:t>
            </a:r>
            <a:r>
              <a:rPr lang="en-GB" sz="2400" dirty="0" err="1">
                <a:solidFill>
                  <a:schemeClr val="bg1"/>
                </a:solidFill>
              </a:rPr>
              <a:t>Ashkali</a:t>
            </a:r>
            <a:r>
              <a:rPr lang="en-GB" sz="2400" dirty="0">
                <a:solidFill>
                  <a:schemeClr val="bg1"/>
                </a:solidFill>
              </a:rPr>
              <a:t>, and Egyptians are mostly targeted with hate speech</a:t>
            </a:r>
          </a:p>
        </p:txBody>
      </p:sp>
      <p:sp>
        <p:nvSpPr>
          <p:cNvPr id="9" name="TextBox 8">
            <a:extLst>
              <a:ext uri="{FF2B5EF4-FFF2-40B4-BE49-F238E27FC236}">
                <a16:creationId xmlns:a16="http://schemas.microsoft.com/office/drawing/2014/main" id="{DD80FE1E-15F5-FFE5-93BE-34182E2D7202}"/>
              </a:ext>
            </a:extLst>
          </p:cNvPr>
          <p:cNvSpPr txBox="1"/>
          <p:nvPr/>
        </p:nvSpPr>
        <p:spPr>
          <a:xfrm>
            <a:off x="1223128" y="3837264"/>
            <a:ext cx="3867346" cy="2677656"/>
          </a:xfrm>
          <a:prstGeom prst="rect">
            <a:avLst/>
          </a:prstGeom>
          <a:solidFill>
            <a:srgbClr val="00A8F6"/>
          </a:solidFill>
        </p:spPr>
        <p:txBody>
          <a:bodyPr wrap="square">
            <a:spAutoFit/>
          </a:bodyPr>
          <a:lstStyle/>
          <a:p>
            <a:r>
              <a:rPr lang="en-GB" sz="2400" dirty="0">
                <a:solidFill>
                  <a:schemeClr val="bg1"/>
                </a:solidFill>
              </a:rPr>
              <a:t>Approximately one and a half out of every ten programs broadcasted on Kosova from major television channels contain elements of hate speech.</a:t>
            </a:r>
          </a:p>
        </p:txBody>
      </p:sp>
      <p:sp>
        <p:nvSpPr>
          <p:cNvPr id="11" name="TextBox 10">
            <a:extLst>
              <a:ext uri="{FF2B5EF4-FFF2-40B4-BE49-F238E27FC236}">
                <a16:creationId xmlns:a16="http://schemas.microsoft.com/office/drawing/2014/main" id="{2B4C3719-B31F-2A1A-2B72-05320B40B331}"/>
              </a:ext>
            </a:extLst>
          </p:cNvPr>
          <p:cNvSpPr txBox="1"/>
          <p:nvPr/>
        </p:nvSpPr>
        <p:spPr>
          <a:xfrm>
            <a:off x="6410229" y="4391261"/>
            <a:ext cx="3773078" cy="1938992"/>
          </a:xfrm>
          <a:prstGeom prst="rect">
            <a:avLst/>
          </a:prstGeom>
          <a:solidFill>
            <a:srgbClr val="00A8F6"/>
          </a:solidFill>
        </p:spPr>
        <p:txBody>
          <a:bodyPr wrap="square">
            <a:spAutoFit/>
          </a:bodyPr>
          <a:lstStyle/>
          <a:p>
            <a:r>
              <a:rPr lang="en-GB" sz="2400" dirty="0">
                <a:solidFill>
                  <a:schemeClr val="bg1"/>
                </a:solidFill>
              </a:rPr>
              <a:t>There was one article with content including calls for the killing of LGBTIQ members (Hate O Meter I)</a:t>
            </a:r>
          </a:p>
        </p:txBody>
      </p:sp>
    </p:spTree>
    <p:extLst>
      <p:ext uri="{BB962C8B-B14F-4D97-AF65-F5344CB8AC3E}">
        <p14:creationId xmlns:p14="http://schemas.microsoft.com/office/powerpoint/2010/main" val="2731717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F7534-C284-D7FC-95F1-83C4F594C3D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8C49D3B-B848-9EF2-6456-010D26FC91C4}"/>
              </a:ext>
            </a:extLst>
          </p:cNvPr>
          <p:cNvSpPr>
            <a:spLocks noGrp="1"/>
          </p:cNvSpPr>
          <p:nvPr>
            <p:ph type="body" sz="quarter" idx="48"/>
          </p:nvPr>
        </p:nvSpPr>
        <p:spPr>
          <a:xfrm>
            <a:off x="978960" y="2611225"/>
            <a:ext cx="9201988" cy="1621410"/>
          </a:xfrm>
        </p:spPr>
        <p:txBody>
          <a:bodyPr/>
          <a:lstStyle/>
          <a:p>
            <a:r>
              <a:rPr lang="en-GB" sz="3600" dirty="0"/>
              <a:t>Kosovo is the leader in the </a:t>
            </a:r>
            <a:r>
              <a:rPr lang="en-GB" sz="3600" b="1" dirty="0"/>
              <a:t>Western Balkans </a:t>
            </a:r>
            <a:r>
              <a:rPr lang="en-GB" sz="3600" dirty="0"/>
              <a:t>region with</a:t>
            </a:r>
            <a:r>
              <a:rPr lang="en-GB" sz="3600" b="1" dirty="0"/>
              <a:t> 98.6% </a:t>
            </a:r>
            <a:r>
              <a:rPr lang="en-GB" sz="3600" dirty="0"/>
              <a:t>of households having some form of internet access in 2023, surpassing the </a:t>
            </a:r>
            <a:r>
              <a:rPr lang="en-GB" sz="3600" b="1" dirty="0"/>
              <a:t>EU </a:t>
            </a:r>
            <a:r>
              <a:rPr lang="en-GB" sz="3600" dirty="0"/>
              <a:t>average of </a:t>
            </a:r>
            <a:r>
              <a:rPr lang="en-GB" sz="3600" b="1" dirty="0"/>
              <a:t>93.08%</a:t>
            </a:r>
            <a:r>
              <a:rPr lang="en-GB" sz="3600" dirty="0"/>
              <a:t>.</a:t>
            </a:r>
          </a:p>
        </p:txBody>
      </p:sp>
      <p:sp>
        <p:nvSpPr>
          <p:cNvPr id="5" name="Text Placeholder 4">
            <a:extLst>
              <a:ext uri="{FF2B5EF4-FFF2-40B4-BE49-F238E27FC236}">
                <a16:creationId xmlns:a16="http://schemas.microsoft.com/office/drawing/2014/main" id="{C669075B-F943-3A15-EB22-39CCC8759E2D}"/>
              </a:ext>
            </a:extLst>
          </p:cNvPr>
          <p:cNvSpPr>
            <a:spLocks noGrp="1"/>
          </p:cNvSpPr>
          <p:nvPr>
            <p:ph type="body" sz="quarter" idx="62"/>
          </p:nvPr>
        </p:nvSpPr>
        <p:spPr>
          <a:xfrm>
            <a:off x="-8010" y="578092"/>
            <a:ext cx="9095450" cy="671785"/>
          </a:xfrm>
        </p:spPr>
        <p:txBody>
          <a:bodyPr/>
          <a:lstStyle/>
          <a:p>
            <a:r>
              <a:rPr lang="en-GB" dirty="0"/>
              <a:t>According to the OECD (2024)</a:t>
            </a:r>
          </a:p>
        </p:txBody>
      </p:sp>
      <p:grpSp>
        <p:nvGrpSpPr>
          <p:cNvPr id="2" name="Graphic 4">
            <a:extLst>
              <a:ext uri="{FF2B5EF4-FFF2-40B4-BE49-F238E27FC236}">
                <a16:creationId xmlns:a16="http://schemas.microsoft.com/office/drawing/2014/main" id="{5641E46E-3985-53FD-EBE5-D063B3A6D9F1}"/>
              </a:ext>
            </a:extLst>
          </p:cNvPr>
          <p:cNvGrpSpPr/>
          <p:nvPr/>
        </p:nvGrpSpPr>
        <p:grpSpPr>
          <a:xfrm rot="5972197" flipH="1">
            <a:off x="10230734" y="6544231"/>
            <a:ext cx="1988628" cy="1318666"/>
            <a:chOff x="5072479" y="4905026"/>
            <a:chExt cx="803439" cy="532763"/>
          </a:xfrm>
        </p:grpSpPr>
        <p:sp>
          <p:nvSpPr>
            <p:cNvPr id="3" name="Freeform 2">
              <a:extLst>
                <a:ext uri="{FF2B5EF4-FFF2-40B4-BE49-F238E27FC236}">
                  <a16:creationId xmlns:a16="http://schemas.microsoft.com/office/drawing/2014/main" id="{8BB0AB6A-F004-8D6D-810B-D85FDF7AA422}"/>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EF4870"/>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93529362-95F6-01B6-E44D-E594C2A5DA60}"/>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EF4870"/>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F993B40-C537-B371-B409-51EB4BB5C4DF}"/>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EF4870"/>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2BA1F1F-F979-32F1-D9E6-25653BF5096E}"/>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EF4870"/>
              </a:solidFill>
              <a:prstDash val="solid"/>
              <a:miter/>
            </a:ln>
          </p:spPr>
          <p:txBody>
            <a:bodyPr rtlCol="0" anchor="ctr"/>
            <a:lstStyle/>
            <a:p>
              <a:endParaRPr lang="en-US"/>
            </a:p>
          </p:txBody>
        </p:sp>
      </p:grpSp>
      <p:sp>
        <p:nvSpPr>
          <p:cNvPr id="9" name="Oval 8">
            <a:extLst>
              <a:ext uri="{FF2B5EF4-FFF2-40B4-BE49-F238E27FC236}">
                <a16:creationId xmlns:a16="http://schemas.microsoft.com/office/drawing/2014/main" id="{E87A59EB-98C9-9298-101E-8E20428F3F24}"/>
              </a:ext>
            </a:extLst>
          </p:cNvPr>
          <p:cNvSpPr/>
          <p:nvPr/>
        </p:nvSpPr>
        <p:spPr>
          <a:xfrm>
            <a:off x="9471971" y="-522323"/>
            <a:ext cx="1044645" cy="1044645"/>
          </a:xfrm>
          <a:prstGeom prst="ellipse">
            <a:avLst/>
          </a:prstGeom>
          <a:solidFill>
            <a:srgbClr val="4DBD98">
              <a:alpha val="759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Monitor with solid fill">
            <a:extLst>
              <a:ext uri="{FF2B5EF4-FFF2-40B4-BE49-F238E27FC236}">
                <a16:creationId xmlns:a16="http://schemas.microsoft.com/office/drawing/2014/main" id="{CB1F363E-4FA3-2A2C-F05E-A08BE3BD66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09988" y="3945541"/>
            <a:ext cx="1828799" cy="1828799"/>
          </a:xfrm>
          <a:prstGeom prst="rect">
            <a:avLst/>
          </a:prstGeom>
        </p:spPr>
      </p:pic>
      <p:pic>
        <p:nvPicPr>
          <p:cNvPr id="12" name="Picture 11">
            <a:extLst>
              <a:ext uri="{FF2B5EF4-FFF2-40B4-BE49-F238E27FC236}">
                <a16:creationId xmlns:a16="http://schemas.microsoft.com/office/drawing/2014/main" id="{0D8DA8DE-4958-608D-9652-9CDD810845B9}"/>
              </a:ext>
            </a:extLst>
          </p:cNvPr>
          <p:cNvPicPr>
            <a:picLocks noChangeAspect="1"/>
          </p:cNvPicPr>
          <p:nvPr/>
        </p:nvPicPr>
        <p:blipFill>
          <a:blip r:embed="rId4"/>
          <a:stretch>
            <a:fillRect/>
          </a:stretch>
        </p:blipFill>
        <p:spPr>
          <a:xfrm>
            <a:off x="701090" y="4931461"/>
            <a:ext cx="1042506" cy="1048603"/>
          </a:xfrm>
          <a:prstGeom prst="rect">
            <a:avLst/>
          </a:prstGeom>
        </p:spPr>
      </p:pic>
    </p:spTree>
    <p:extLst>
      <p:ext uri="{BB962C8B-B14F-4D97-AF65-F5344CB8AC3E}">
        <p14:creationId xmlns:p14="http://schemas.microsoft.com/office/powerpoint/2010/main" val="2933621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669638" y="3873047"/>
            <a:ext cx="2682256" cy="2133203"/>
          </a:xfrm>
          <a:custGeom>
            <a:avLst/>
            <a:gdLst/>
            <a:ahLst/>
            <a:cxnLst/>
            <a:rect l="0" t="0" r="0" b="0"/>
            <a:pathLst>
              <a:path w="2682256" h="2133203">
                <a:moveTo>
                  <a:pt x="2611404" y="0"/>
                </a:moveTo>
                <a:lnTo>
                  <a:pt x="676557" y="0"/>
                </a:lnTo>
                <a:cubicBezTo>
                  <a:pt x="635277" y="0"/>
                  <a:pt x="598966" y="27283"/>
                  <a:pt x="587473" y="66925"/>
                </a:cubicBezTo>
                <a:lnTo>
                  <a:pt x="11462" y="2054159"/>
                </a:lnTo>
                <a:cubicBezTo>
                  <a:pt x="0" y="2093708"/>
                  <a:pt x="29671" y="2133203"/>
                  <a:pt x="70851" y="2133203"/>
                </a:cubicBezTo>
                <a:lnTo>
                  <a:pt x="2005698" y="2133203"/>
                </a:lnTo>
                <a:cubicBezTo>
                  <a:pt x="2046978" y="2133203"/>
                  <a:pt x="2083289" y="2105920"/>
                  <a:pt x="2094782" y="2066278"/>
                </a:cubicBezTo>
                <a:lnTo>
                  <a:pt x="2670794" y="79044"/>
                </a:lnTo>
                <a:cubicBezTo>
                  <a:pt x="2682256" y="39495"/>
                  <a:pt x="2652584" y="0"/>
                  <a:pt x="2611404" y="0"/>
                </a:cubicBezTo>
              </a:path>
            </a:pathLst>
          </a:custGeom>
          <a:solidFill>
            <a:srgbClr val="4DBD98"/>
          </a:solidFill>
          <a:ln>
            <a:noFill/>
          </a:ln>
        </p:spPr>
        <p:txBody>
          <a:bodyPr rtlCol="0" anchor="ctr"/>
          <a:lstStyle/>
          <a:p>
            <a:pPr algn="ctr"/>
            <a:endParaRPr/>
          </a:p>
        </p:txBody>
      </p:sp>
      <p:sp>
        <p:nvSpPr>
          <p:cNvPr id="3" name="Rounded Rectangle 2"/>
          <p:cNvSpPr/>
          <p:nvPr/>
        </p:nvSpPr>
        <p:spPr>
          <a:xfrm>
            <a:off x="5669639" y="3873047"/>
            <a:ext cx="2682255" cy="2133203"/>
          </a:xfrm>
          <a:custGeom>
            <a:avLst/>
            <a:gdLst/>
            <a:ahLst/>
            <a:cxnLst/>
            <a:rect l="0" t="0" r="0" b="0"/>
            <a:pathLst>
              <a:path w="2682255" h="2133203">
                <a:moveTo>
                  <a:pt x="2611404" y="0"/>
                </a:moveTo>
                <a:lnTo>
                  <a:pt x="676556" y="0"/>
                </a:lnTo>
                <a:cubicBezTo>
                  <a:pt x="635277" y="0"/>
                  <a:pt x="598966" y="27280"/>
                  <a:pt x="587475" y="66926"/>
                </a:cubicBezTo>
                <a:lnTo>
                  <a:pt x="11463" y="2054157"/>
                </a:lnTo>
                <a:cubicBezTo>
                  <a:pt x="0" y="2093708"/>
                  <a:pt x="29673" y="2133203"/>
                  <a:pt x="70851" y="2133203"/>
                </a:cubicBezTo>
                <a:lnTo>
                  <a:pt x="2005699" y="2133203"/>
                </a:lnTo>
                <a:cubicBezTo>
                  <a:pt x="2046978" y="2133203"/>
                  <a:pt x="2083288" y="2105923"/>
                  <a:pt x="2094781" y="2066276"/>
                </a:cubicBezTo>
                <a:lnTo>
                  <a:pt x="2670791" y="79046"/>
                </a:lnTo>
                <a:cubicBezTo>
                  <a:pt x="2682255" y="39495"/>
                  <a:pt x="2652582" y="0"/>
                  <a:pt x="2611404" y="0"/>
                </a:cubicBezTo>
                <a:close/>
                <a:moveTo>
                  <a:pt x="2326367" y="741983"/>
                </a:moveTo>
                <a:lnTo>
                  <a:pt x="540968" y="741983"/>
                </a:lnTo>
              </a:path>
            </a:pathLst>
          </a:custGeom>
          <a:noFill/>
          <a:ln w="11592">
            <a:solidFill>
              <a:srgbClr val="FFFFFF"/>
            </a:solidFill>
          </a:ln>
        </p:spPr>
        <p:txBody>
          <a:bodyPr rtlCol="0" anchor="ctr"/>
          <a:lstStyle/>
          <a:p>
            <a:pPr algn="ctr"/>
            <a:endParaRPr/>
          </a:p>
        </p:txBody>
      </p:sp>
      <p:sp>
        <p:nvSpPr>
          <p:cNvPr id="4" name="Rounded Rectangle 3"/>
          <p:cNvSpPr/>
          <p:nvPr/>
        </p:nvSpPr>
        <p:spPr>
          <a:xfrm>
            <a:off x="5674604" y="1368823"/>
            <a:ext cx="2682256" cy="2133203"/>
          </a:xfrm>
          <a:custGeom>
            <a:avLst/>
            <a:gdLst/>
            <a:ahLst/>
            <a:cxnLst/>
            <a:rect l="0" t="0" r="0" b="0"/>
            <a:pathLst>
              <a:path w="2682256" h="2133203">
                <a:moveTo>
                  <a:pt x="2611404" y="2133203"/>
                </a:moveTo>
                <a:lnTo>
                  <a:pt x="676557" y="2133203"/>
                </a:lnTo>
                <a:cubicBezTo>
                  <a:pt x="635277" y="2133203"/>
                  <a:pt x="598966" y="2105920"/>
                  <a:pt x="587473" y="2066278"/>
                </a:cubicBezTo>
                <a:lnTo>
                  <a:pt x="11462" y="79044"/>
                </a:lnTo>
                <a:cubicBezTo>
                  <a:pt x="0" y="39495"/>
                  <a:pt x="29671" y="0"/>
                  <a:pt x="70851" y="0"/>
                </a:cubicBezTo>
                <a:lnTo>
                  <a:pt x="2005698" y="0"/>
                </a:lnTo>
                <a:cubicBezTo>
                  <a:pt x="2046978" y="0"/>
                  <a:pt x="2083289" y="27283"/>
                  <a:pt x="2094782" y="66925"/>
                </a:cubicBezTo>
                <a:lnTo>
                  <a:pt x="2670794" y="2054159"/>
                </a:lnTo>
                <a:cubicBezTo>
                  <a:pt x="2682256" y="2093708"/>
                  <a:pt x="2652584" y="2133203"/>
                  <a:pt x="2611404" y="2133203"/>
                </a:cubicBezTo>
              </a:path>
            </a:pathLst>
          </a:custGeom>
          <a:solidFill>
            <a:srgbClr val="FFC000"/>
          </a:solidFill>
          <a:ln>
            <a:noFill/>
          </a:ln>
        </p:spPr>
        <p:txBody>
          <a:bodyPr rtlCol="0" anchor="ctr"/>
          <a:lstStyle/>
          <a:p>
            <a:pPr algn="ctr"/>
            <a:endParaRPr/>
          </a:p>
        </p:txBody>
      </p:sp>
      <p:sp>
        <p:nvSpPr>
          <p:cNvPr id="5" name="Rounded Rectangle 4"/>
          <p:cNvSpPr/>
          <p:nvPr/>
        </p:nvSpPr>
        <p:spPr>
          <a:xfrm>
            <a:off x="5674605" y="1368823"/>
            <a:ext cx="2682255" cy="2133203"/>
          </a:xfrm>
          <a:custGeom>
            <a:avLst/>
            <a:gdLst/>
            <a:ahLst/>
            <a:cxnLst/>
            <a:rect l="0" t="0" r="0" b="0"/>
            <a:pathLst>
              <a:path w="2682255" h="2133203">
                <a:moveTo>
                  <a:pt x="2611404" y="2133203"/>
                </a:moveTo>
                <a:lnTo>
                  <a:pt x="676556" y="2133203"/>
                </a:lnTo>
                <a:cubicBezTo>
                  <a:pt x="635277" y="2133203"/>
                  <a:pt x="598966" y="2105923"/>
                  <a:pt x="587475" y="2066276"/>
                </a:cubicBezTo>
                <a:lnTo>
                  <a:pt x="11463" y="79046"/>
                </a:lnTo>
                <a:cubicBezTo>
                  <a:pt x="0" y="39495"/>
                  <a:pt x="29673" y="0"/>
                  <a:pt x="70851" y="0"/>
                </a:cubicBezTo>
                <a:lnTo>
                  <a:pt x="2005699" y="0"/>
                </a:lnTo>
                <a:cubicBezTo>
                  <a:pt x="2046978" y="0"/>
                  <a:pt x="2083288" y="27280"/>
                  <a:pt x="2094781" y="66926"/>
                </a:cubicBezTo>
                <a:lnTo>
                  <a:pt x="2670791" y="2054157"/>
                </a:lnTo>
                <a:cubicBezTo>
                  <a:pt x="2682255" y="2093708"/>
                  <a:pt x="2652582" y="2133203"/>
                  <a:pt x="2611404" y="2133203"/>
                </a:cubicBezTo>
                <a:close/>
                <a:moveTo>
                  <a:pt x="540983" y="1391219"/>
                </a:moveTo>
                <a:lnTo>
                  <a:pt x="2326382" y="1391219"/>
                </a:lnTo>
              </a:path>
            </a:pathLst>
          </a:custGeom>
          <a:noFill/>
          <a:ln w="11592">
            <a:solidFill>
              <a:srgbClr val="FFFFFF"/>
            </a:solidFill>
          </a:ln>
        </p:spPr>
        <p:txBody>
          <a:bodyPr rtlCol="0" anchor="ctr"/>
          <a:lstStyle/>
          <a:p>
            <a:pPr algn="ctr"/>
            <a:endParaRPr/>
          </a:p>
        </p:txBody>
      </p:sp>
      <p:sp>
        <p:nvSpPr>
          <p:cNvPr id="6" name="Rounded Rectangle 5"/>
          <p:cNvSpPr/>
          <p:nvPr/>
        </p:nvSpPr>
        <p:spPr>
          <a:xfrm>
            <a:off x="3263157" y="3873047"/>
            <a:ext cx="2682256" cy="2133203"/>
          </a:xfrm>
          <a:custGeom>
            <a:avLst/>
            <a:gdLst/>
            <a:ahLst/>
            <a:cxnLst/>
            <a:rect l="0" t="0" r="0" b="0"/>
            <a:pathLst>
              <a:path w="2682256" h="2133203">
                <a:moveTo>
                  <a:pt x="2611404" y="0"/>
                </a:moveTo>
                <a:lnTo>
                  <a:pt x="676557" y="0"/>
                </a:lnTo>
                <a:cubicBezTo>
                  <a:pt x="635277" y="0"/>
                  <a:pt x="598966" y="27283"/>
                  <a:pt x="587473" y="66925"/>
                </a:cubicBezTo>
                <a:lnTo>
                  <a:pt x="11462" y="2054159"/>
                </a:lnTo>
                <a:cubicBezTo>
                  <a:pt x="0" y="2093708"/>
                  <a:pt x="29671" y="2133203"/>
                  <a:pt x="70851" y="2133203"/>
                </a:cubicBezTo>
                <a:lnTo>
                  <a:pt x="2005698" y="2133203"/>
                </a:lnTo>
                <a:cubicBezTo>
                  <a:pt x="2046978" y="2133203"/>
                  <a:pt x="2083289" y="2105920"/>
                  <a:pt x="2094782" y="2066278"/>
                </a:cubicBezTo>
                <a:lnTo>
                  <a:pt x="2670794" y="79044"/>
                </a:lnTo>
                <a:cubicBezTo>
                  <a:pt x="2682256" y="39495"/>
                  <a:pt x="2652584" y="0"/>
                  <a:pt x="2611404" y="0"/>
                </a:cubicBezTo>
              </a:path>
            </a:pathLst>
          </a:custGeom>
          <a:solidFill>
            <a:srgbClr val="EF4870"/>
          </a:solidFill>
          <a:ln>
            <a:noFill/>
          </a:ln>
        </p:spPr>
        <p:txBody>
          <a:bodyPr rtlCol="0" anchor="ctr"/>
          <a:lstStyle/>
          <a:p>
            <a:pPr algn="ctr"/>
            <a:endParaRPr/>
          </a:p>
        </p:txBody>
      </p:sp>
      <p:sp>
        <p:nvSpPr>
          <p:cNvPr id="7" name="Rounded Rectangle 6"/>
          <p:cNvSpPr/>
          <p:nvPr/>
        </p:nvSpPr>
        <p:spPr>
          <a:xfrm>
            <a:off x="3263158" y="3873047"/>
            <a:ext cx="2682255" cy="2133203"/>
          </a:xfrm>
          <a:custGeom>
            <a:avLst/>
            <a:gdLst/>
            <a:ahLst/>
            <a:cxnLst/>
            <a:rect l="0" t="0" r="0" b="0"/>
            <a:pathLst>
              <a:path w="2682255" h="2133203">
                <a:moveTo>
                  <a:pt x="2611404" y="0"/>
                </a:moveTo>
                <a:lnTo>
                  <a:pt x="676556" y="0"/>
                </a:lnTo>
                <a:cubicBezTo>
                  <a:pt x="635277" y="0"/>
                  <a:pt x="598966" y="27280"/>
                  <a:pt x="587475" y="66926"/>
                </a:cubicBezTo>
                <a:lnTo>
                  <a:pt x="11463" y="2054157"/>
                </a:lnTo>
                <a:cubicBezTo>
                  <a:pt x="0" y="2093708"/>
                  <a:pt x="29673" y="2133203"/>
                  <a:pt x="70851" y="2133203"/>
                </a:cubicBezTo>
                <a:lnTo>
                  <a:pt x="2005699" y="2133203"/>
                </a:lnTo>
                <a:cubicBezTo>
                  <a:pt x="2046978" y="2133203"/>
                  <a:pt x="2083288" y="2105923"/>
                  <a:pt x="2094781" y="2066276"/>
                </a:cubicBezTo>
                <a:lnTo>
                  <a:pt x="2670791" y="79046"/>
                </a:lnTo>
                <a:cubicBezTo>
                  <a:pt x="2682255" y="39495"/>
                  <a:pt x="2652582" y="0"/>
                  <a:pt x="2611404" y="0"/>
                </a:cubicBezTo>
                <a:close/>
                <a:moveTo>
                  <a:pt x="2326367" y="741983"/>
                </a:moveTo>
                <a:lnTo>
                  <a:pt x="540968" y="741983"/>
                </a:lnTo>
              </a:path>
            </a:pathLst>
          </a:custGeom>
          <a:noFill/>
          <a:ln w="11592">
            <a:solidFill>
              <a:srgbClr val="FFFFFF"/>
            </a:solidFill>
          </a:ln>
        </p:spPr>
        <p:txBody>
          <a:bodyPr rtlCol="0" anchor="ctr"/>
          <a:lstStyle/>
          <a:p>
            <a:pPr algn="ctr"/>
            <a:endParaRPr/>
          </a:p>
        </p:txBody>
      </p:sp>
      <p:sp>
        <p:nvSpPr>
          <p:cNvPr id="8" name="Rounded Rectangle 7"/>
          <p:cNvSpPr/>
          <p:nvPr/>
        </p:nvSpPr>
        <p:spPr>
          <a:xfrm>
            <a:off x="3263157" y="1368823"/>
            <a:ext cx="2682256" cy="2133203"/>
          </a:xfrm>
          <a:custGeom>
            <a:avLst/>
            <a:gdLst/>
            <a:ahLst/>
            <a:cxnLst/>
            <a:rect l="0" t="0" r="0" b="0"/>
            <a:pathLst>
              <a:path w="2682256" h="2133203">
                <a:moveTo>
                  <a:pt x="2611404" y="2133203"/>
                </a:moveTo>
                <a:lnTo>
                  <a:pt x="676557" y="2133203"/>
                </a:lnTo>
                <a:cubicBezTo>
                  <a:pt x="635277" y="2133203"/>
                  <a:pt x="598966" y="2105920"/>
                  <a:pt x="587473" y="2066278"/>
                </a:cubicBezTo>
                <a:lnTo>
                  <a:pt x="11462" y="79044"/>
                </a:lnTo>
                <a:cubicBezTo>
                  <a:pt x="0" y="39495"/>
                  <a:pt x="29671" y="0"/>
                  <a:pt x="70851" y="0"/>
                </a:cubicBezTo>
                <a:lnTo>
                  <a:pt x="2005698" y="0"/>
                </a:lnTo>
                <a:cubicBezTo>
                  <a:pt x="2046978" y="0"/>
                  <a:pt x="2083289" y="27283"/>
                  <a:pt x="2094782" y="66925"/>
                </a:cubicBezTo>
                <a:lnTo>
                  <a:pt x="2670794" y="2054159"/>
                </a:lnTo>
                <a:cubicBezTo>
                  <a:pt x="2682256" y="2093708"/>
                  <a:pt x="2652584" y="2133203"/>
                  <a:pt x="2611404" y="2133203"/>
                </a:cubicBezTo>
              </a:path>
            </a:pathLst>
          </a:custGeom>
          <a:solidFill>
            <a:srgbClr val="00A8F6"/>
          </a:solidFill>
          <a:ln>
            <a:noFill/>
          </a:ln>
        </p:spPr>
        <p:txBody>
          <a:bodyPr rtlCol="0" anchor="ctr"/>
          <a:lstStyle/>
          <a:p>
            <a:pPr algn="ctr"/>
            <a:endParaRPr/>
          </a:p>
        </p:txBody>
      </p:sp>
      <p:sp>
        <p:nvSpPr>
          <p:cNvPr id="9" name="Rounded Rectangle 8"/>
          <p:cNvSpPr/>
          <p:nvPr/>
        </p:nvSpPr>
        <p:spPr>
          <a:xfrm>
            <a:off x="3263158" y="1368823"/>
            <a:ext cx="2682255" cy="2133203"/>
          </a:xfrm>
          <a:custGeom>
            <a:avLst/>
            <a:gdLst/>
            <a:ahLst/>
            <a:cxnLst/>
            <a:rect l="0" t="0" r="0" b="0"/>
            <a:pathLst>
              <a:path w="2682255" h="2133203">
                <a:moveTo>
                  <a:pt x="2611404" y="2133203"/>
                </a:moveTo>
                <a:lnTo>
                  <a:pt x="676556" y="2133203"/>
                </a:lnTo>
                <a:cubicBezTo>
                  <a:pt x="635277" y="2133203"/>
                  <a:pt x="598966" y="2105923"/>
                  <a:pt x="587475" y="2066276"/>
                </a:cubicBezTo>
                <a:lnTo>
                  <a:pt x="11463" y="79046"/>
                </a:lnTo>
                <a:cubicBezTo>
                  <a:pt x="0" y="39495"/>
                  <a:pt x="29673" y="0"/>
                  <a:pt x="70851" y="0"/>
                </a:cubicBezTo>
                <a:lnTo>
                  <a:pt x="2005699" y="0"/>
                </a:lnTo>
                <a:cubicBezTo>
                  <a:pt x="2046978" y="0"/>
                  <a:pt x="2083288" y="27280"/>
                  <a:pt x="2094781" y="66926"/>
                </a:cubicBezTo>
                <a:lnTo>
                  <a:pt x="2670791" y="2054157"/>
                </a:lnTo>
                <a:cubicBezTo>
                  <a:pt x="2682255" y="2093708"/>
                  <a:pt x="2652582" y="2133203"/>
                  <a:pt x="2611404" y="2133203"/>
                </a:cubicBezTo>
                <a:close/>
                <a:moveTo>
                  <a:pt x="540983" y="1391219"/>
                </a:moveTo>
                <a:lnTo>
                  <a:pt x="2326382" y="1391219"/>
                </a:lnTo>
              </a:path>
            </a:pathLst>
          </a:custGeom>
          <a:noFill/>
          <a:ln w="11592">
            <a:solidFill>
              <a:srgbClr val="FFFFFF"/>
            </a:solidFill>
          </a:ln>
        </p:spPr>
        <p:txBody>
          <a:bodyPr rtlCol="0" anchor="ctr"/>
          <a:lstStyle/>
          <a:p>
            <a:pPr algn="ctr"/>
            <a:endParaRPr/>
          </a:p>
        </p:txBody>
      </p:sp>
      <p:sp>
        <p:nvSpPr>
          <p:cNvPr id="10" name="Rounded Rectangle 9"/>
          <p:cNvSpPr/>
          <p:nvPr/>
        </p:nvSpPr>
        <p:spPr>
          <a:xfrm>
            <a:off x="3228542" y="3502025"/>
            <a:ext cx="5734917" cy="370991"/>
          </a:xfrm>
          <a:custGeom>
            <a:avLst/>
            <a:gdLst/>
            <a:ahLst/>
            <a:cxnLst/>
            <a:rect l="0" t="0" r="0" b="0"/>
            <a:pathLst>
              <a:path w="5734917" h="370991">
                <a:moveTo>
                  <a:pt x="5472131" y="185495"/>
                </a:moveTo>
                <a:lnTo>
                  <a:pt x="108205" y="185495"/>
                </a:lnTo>
                <a:moveTo>
                  <a:pt x="5472131" y="185487"/>
                </a:moveTo>
                <a:lnTo>
                  <a:pt x="5394841" y="15457"/>
                </a:lnTo>
                <a:lnTo>
                  <a:pt x="5734917" y="185487"/>
                </a:lnTo>
                <a:lnTo>
                  <a:pt x="5394841" y="355533"/>
                </a:lnTo>
                <a:lnTo>
                  <a:pt x="5472131" y="185487"/>
                </a:lnTo>
                <a:close/>
                <a:moveTo>
                  <a:pt x="0" y="0"/>
                </a:moveTo>
                <a:lnTo>
                  <a:pt x="108205" y="185486"/>
                </a:lnTo>
                <a:lnTo>
                  <a:pt x="0" y="370991"/>
                </a:lnTo>
                <a:moveTo>
                  <a:pt x="92747" y="0"/>
                </a:moveTo>
                <a:lnTo>
                  <a:pt x="200953" y="185486"/>
                </a:lnTo>
                <a:lnTo>
                  <a:pt x="92747" y="370991"/>
                </a:lnTo>
                <a:moveTo>
                  <a:pt x="185495" y="0"/>
                </a:moveTo>
                <a:lnTo>
                  <a:pt x="293701" y="185486"/>
                </a:lnTo>
                <a:lnTo>
                  <a:pt x="185495" y="370991"/>
                </a:lnTo>
              </a:path>
            </a:pathLst>
          </a:custGeom>
          <a:noFill/>
          <a:ln w="11592">
            <a:solidFill>
              <a:srgbClr val="484848"/>
            </a:solidFill>
          </a:ln>
        </p:spPr>
        <p:txBody>
          <a:bodyPr rtlCol="0" anchor="ctr"/>
          <a:lstStyle/>
          <a:p>
            <a:pPr algn="ctr"/>
            <a:endParaRPr/>
          </a:p>
        </p:txBody>
      </p:sp>
      <p:sp>
        <p:nvSpPr>
          <p:cNvPr id="12" name="TextBox 11"/>
          <p:cNvSpPr txBox="1"/>
          <p:nvPr/>
        </p:nvSpPr>
        <p:spPr>
          <a:xfrm>
            <a:off x="3729833" y="1523997"/>
            <a:ext cx="1308050" cy="492443"/>
          </a:xfrm>
          <a:prstGeom prst="rect">
            <a:avLst/>
          </a:prstGeom>
          <a:noFill/>
          <a:ln>
            <a:noFill/>
          </a:ln>
        </p:spPr>
        <p:txBody>
          <a:bodyPr wrap="none" lIns="0" tIns="0" rIns="0" bIns="0" anchor="t">
            <a:spAutoFit/>
          </a:bodyPr>
          <a:lstStyle/>
          <a:p>
            <a:pPr algn="r"/>
            <a:r>
              <a:rPr sz="1600" dirty="0">
                <a:solidFill>
                  <a:srgbClr val="FFFFFF"/>
                </a:solidFill>
                <a:latin typeface="Roboto"/>
              </a:rPr>
              <a:t>Online Media </a:t>
            </a:r>
            <a:endParaRPr lang="en-IE" sz="1600" dirty="0">
              <a:solidFill>
                <a:srgbClr val="FFFFFF"/>
              </a:solidFill>
              <a:latin typeface="Roboto"/>
            </a:endParaRPr>
          </a:p>
          <a:p>
            <a:pPr algn="r"/>
            <a:r>
              <a:rPr sz="1600" dirty="0">
                <a:solidFill>
                  <a:srgbClr val="FFFFFF"/>
                </a:solidFill>
                <a:latin typeface="Roboto"/>
              </a:rPr>
              <a:t>Dissemination</a:t>
            </a:r>
          </a:p>
        </p:txBody>
      </p:sp>
      <p:sp>
        <p:nvSpPr>
          <p:cNvPr id="13" name="TextBox 12"/>
          <p:cNvSpPr txBox="1"/>
          <p:nvPr/>
        </p:nvSpPr>
        <p:spPr>
          <a:xfrm>
            <a:off x="5818739" y="1601613"/>
            <a:ext cx="1989327" cy="492443"/>
          </a:xfrm>
          <a:prstGeom prst="rect">
            <a:avLst/>
          </a:prstGeom>
          <a:noFill/>
          <a:ln>
            <a:noFill/>
          </a:ln>
        </p:spPr>
        <p:txBody>
          <a:bodyPr wrap="none" lIns="0" tIns="0" rIns="0" bIns="0" anchor="t">
            <a:spAutoFit/>
          </a:bodyPr>
          <a:lstStyle/>
          <a:p>
            <a:pPr algn="ctr"/>
            <a:r>
              <a:rPr sz="1600" dirty="0">
                <a:solidFill>
                  <a:srgbClr val="FFFFFF"/>
                </a:solidFill>
                <a:latin typeface="Roboto"/>
              </a:rPr>
              <a:t>Institutional Reaction </a:t>
            </a:r>
            <a:endParaRPr lang="en-IE" sz="1600" dirty="0">
              <a:solidFill>
                <a:srgbClr val="FFFFFF"/>
              </a:solidFill>
              <a:latin typeface="Roboto"/>
            </a:endParaRPr>
          </a:p>
          <a:p>
            <a:pPr algn="ctr"/>
            <a:r>
              <a:rPr sz="1600" dirty="0">
                <a:solidFill>
                  <a:srgbClr val="FFFFFF"/>
                </a:solidFill>
                <a:latin typeface="Roboto"/>
              </a:rPr>
              <a:t>to Hate</a:t>
            </a:r>
          </a:p>
        </p:txBody>
      </p:sp>
      <p:sp>
        <p:nvSpPr>
          <p:cNvPr id="14" name="TextBox 13"/>
          <p:cNvSpPr txBox="1"/>
          <p:nvPr/>
        </p:nvSpPr>
        <p:spPr>
          <a:xfrm>
            <a:off x="3673114" y="2167939"/>
            <a:ext cx="1744067" cy="492443"/>
          </a:xfrm>
          <a:prstGeom prst="rect">
            <a:avLst/>
          </a:prstGeom>
          <a:noFill/>
          <a:ln>
            <a:noFill/>
          </a:ln>
        </p:spPr>
        <p:txBody>
          <a:bodyPr wrap="none" lIns="0" tIns="0" rIns="0" bIns="0" anchor="t">
            <a:spAutoFit/>
          </a:bodyPr>
          <a:lstStyle/>
          <a:p>
            <a:pPr algn="ctr"/>
            <a:r>
              <a:rPr sz="1600" dirty="0">
                <a:solidFill>
                  <a:srgbClr val="FFFFFF"/>
                </a:solidFill>
                <a:latin typeface="Roboto"/>
              </a:rPr>
              <a:t>Widespread Social </a:t>
            </a:r>
            <a:endParaRPr lang="en-IE" sz="1600" dirty="0">
              <a:solidFill>
                <a:srgbClr val="FFFFFF"/>
              </a:solidFill>
              <a:latin typeface="Roboto"/>
            </a:endParaRPr>
          </a:p>
          <a:p>
            <a:pPr algn="ctr"/>
            <a:r>
              <a:rPr sz="1600" dirty="0">
                <a:solidFill>
                  <a:srgbClr val="FFFFFF"/>
                </a:solidFill>
                <a:latin typeface="Roboto"/>
              </a:rPr>
              <a:t>Media Use</a:t>
            </a:r>
          </a:p>
        </p:txBody>
      </p:sp>
      <p:sp>
        <p:nvSpPr>
          <p:cNvPr id="15" name="TextBox 14"/>
          <p:cNvSpPr txBox="1"/>
          <p:nvPr/>
        </p:nvSpPr>
        <p:spPr>
          <a:xfrm>
            <a:off x="5929665" y="2202982"/>
            <a:ext cx="2420535" cy="492443"/>
          </a:xfrm>
          <a:prstGeom prst="rect">
            <a:avLst/>
          </a:prstGeom>
          <a:noFill/>
          <a:ln>
            <a:noFill/>
          </a:ln>
        </p:spPr>
        <p:txBody>
          <a:bodyPr wrap="none" lIns="0" tIns="0" rIns="0" bIns="0" anchor="t">
            <a:spAutoFit/>
          </a:bodyPr>
          <a:lstStyle/>
          <a:p>
            <a:pPr algn="ctr"/>
            <a:r>
              <a:rPr sz="1600" dirty="0">
                <a:solidFill>
                  <a:srgbClr val="FFFFFF"/>
                </a:solidFill>
                <a:latin typeface="Roboto"/>
              </a:rPr>
              <a:t>Freedom of Expression vs.
Incitement</a:t>
            </a:r>
          </a:p>
        </p:txBody>
      </p:sp>
      <p:sp>
        <p:nvSpPr>
          <p:cNvPr id="16" name="TextBox 15"/>
          <p:cNvSpPr txBox="1"/>
          <p:nvPr/>
        </p:nvSpPr>
        <p:spPr>
          <a:xfrm>
            <a:off x="4086108" y="2970963"/>
            <a:ext cx="1375377" cy="276999"/>
          </a:xfrm>
          <a:prstGeom prst="rect">
            <a:avLst/>
          </a:prstGeom>
          <a:noFill/>
          <a:ln>
            <a:noFill/>
          </a:ln>
        </p:spPr>
        <p:txBody>
          <a:bodyPr wrap="none" lIns="0" tIns="0" rIns="0" bIns="0" anchor="t">
            <a:spAutoFit/>
          </a:bodyPr>
          <a:lstStyle/>
          <a:p>
            <a:pPr algn="r"/>
            <a:r>
              <a:rPr sz="1800" b="1" dirty="0">
                <a:solidFill>
                  <a:srgbClr val="FFFFFF"/>
                </a:solidFill>
                <a:latin typeface="Roboto"/>
              </a:rPr>
              <a:t>Digital Usage</a:t>
            </a:r>
          </a:p>
        </p:txBody>
      </p:sp>
      <p:sp>
        <p:nvSpPr>
          <p:cNvPr id="17" name="TextBox 16"/>
          <p:cNvSpPr txBox="1"/>
          <p:nvPr/>
        </p:nvSpPr>
        <p:spPr>
          <a:xfrm>
            <a:off x="6469054" y="2855981"/>
            <a:ext cx="1511632" cy="553998"/>
          </a:xfrm>
          <a:prstGeom prst="rect">
            <a:avLst/>
          </a:prstGeom>
          <a:noFill/>
          <a:ln>
            <a:noFill/>
          </a:ln>
        </p:spPr>
        <p:txBody>
          <a:bodyPr wrap="none" lIns="0" tIns="0" rIns="0" bIns="0" anchor="t">
            <a:spAutoFit/>
          </a:bodyPr>
          <a:lstStyle/>
          <a:p>
            <a:pPr algn="ctr"/>
            <a:r>
              <a:rPr sz="1800" b="1" dirty="0">
                <a:solidFill>
                  <a:srgbClr val="FFFFFF"/>
                </a:solidFill>
                <a:latin typeface="Roboto"/>
              </a:rPr>
              <a:t>Cross-Cutting </a:t>
            </a:r>
            <a:endParaRPr lang="en-IE" sz="1800" b="1" dirty="0">
              <a:solidFill>
                <a:srgbClr val="FFFFFF"/>
              </a:solidFill>
              <a:latin typeface="Roboto"/>
            </a:endParaRPr>
          </a:p>
          <a:p>
            <a:pPr algn="ctr"/>
            <a:r>
              <a:rPr sz="1800" b="1" dirty="0">
                <a:solidFill>
                  <a:srgbClr val="FFFFFF"/>
                </a:solidFill>
                <a:latin typeface="Roboto"/>
              </a:rPr>
              <a:t>Issues</a:t>
            </a:r>
          </a:p>
        </p:txBody>
      </p:sp>
      <p:sp>
        <p:nvSpPr>
          <p:cNvPr id="18" name="TextBox 17"/>
          <p:cNvSpPr txBox="1"/>
          <p:nvPr/>
        </p:nvSpPr>
        <p:spPr>
          <a:xfrm>
            <a:off x="4092921" y="3982052"/>
            <a:ext cx="1487588" cy="553998"/>
          </a:xfrm>
          <a:prstGeom prst="rect">
            <a:avLst/>
          </a:prstGeom>
          <a:noFill/>
          <a:ln>
            <a:noFill/>
          </a:ln>
        </p:spPr>
        <p:txBody>
          <a:bodyPr wrap="none" lIns="0" tIns="0" rIns="0" bIns="0" anchor="t">
            <a:spAutoFit/>
          </a:bodyPr>
          <a:lstStyle/>
          <a:p>
            <a:pPr algn="ctr"/>
            <a:r>
              <a:rPr sz="1800" b="1" dirty="0">
                <a:solidFill>
                  <a:srgbClr val="FFFFFF"/>
                </a:solidFill>
                <a:latin typeface="Roboto"/>
              </a:rPr>
              <a:t>Lack of Digital
Regulations</a:t>
            </a:r>
          </a:p>
        </p:txBody>
      </p:sp>
      <p:sp>
        <p:nvSpPr>
          <p:cNvPr id="19" name="TextBox 18"/>
          <p:cNvSpPr txBox="1"/>
          <p:nvPr/>
        </p:nvSpPr>
        <p:spPr>
          <a:xfrm>
            <a:off x="6521879" y="3982052"/>
            <a:ext cx="1253548" cy="553998"/>
          </a:xfrm>
          <a:prstGeom prst="rect">
            <a:avLst/>
          </a:prstGeom>
          <a:noFill/>
          <a:ln>
            <a:noFill/>
          </a:ln>
        </p:spPr>
        <p:txBody>
          <a:bodyPr wrap="none" lIns="0" tIns="0" rIns="0" bIns="0" anchor="t">
            <a:spAutoFit/>
          </a:bodyPr>
          <a:lstStyle/>
          <a:p>
            <a:pPr algn="ctr"/>
            <a:r>
              <a:rPr sz="1800" b="1" dirty="0">
                <a:solidFill>
                  <a:srgbClr val="FFFFFF"/>
                </a:solidFill>
                <a:latin typeface="Roboto"/>
              </a:rPr>
              <a:t>Community </a:t>
            </a:r>
            <a:endParaRPr lang="en-IE" sz="1800" b="1" dirty="0">
              <a:solidFill>
                <a:srgbClr val="FFFFFF"/>
              </a:solidFill>
              <a:latin typeface="Roboto"/>
            </a:endParaRPr>
          </a:p>
          <a:p>
            <a:pPr algn="ctr"/>
            <a:r>
              <a:rPr sz="1800" b="1" dirty="0">
                <a:solidFill>
                  <a:srgbClr val="FFFFFF"/>
                </a:solidFill>
                <a:latin typeface="Roboto"/>
              </a:rPr>
              <a:t>Resilience</a:t>
            </a:r>
          </a:p>
        </p:txBody>
      </p:sp>
      <p:sp>
        <p:nvSpPr>
          <p:cNvPr id="20" name="TextBox 19"/>
          <p:cNvSpPr txBox="1"/>
          <p:nvPr/>
        </p:nvSpPr>
        <p:spPr>
          <a:xfrm>
            <a:off x="3862094" y="4765929"/>
            <a:ext cx="1484381" cy="492443"/>
          </a:xfrm>
          <a:prstGeom prst="rect">
            <a:avLst/>
          </a:prstGeom>
          <a:noFill/>
          <a:ln>
            <a:noFill/>
          </a:ln>
        </p:spPr>
        <p:txBody>
          <a:bodyPr wrap="none" lIns="0" tIns="0" rIns="0" bIns="0" anchor="t">
            <a:spAutoFit/>
          </a:bodyPr>
          <a:lstStyle/>
          <a:p>
            <a:pPr algn="ctr"/>
            <a:r>
              <a:rPr sz="1600" dirty="0">
                <a:solidFill>
                  <a:srgbClr val="FFFFFF"/>
                </a:solidFill>
                <a:latin typeface="Roboto"/>
              </a:rPr>
              <a:t>No Mandate for </a:t>
            </a:r>
            <a:endParaRPr lang="en-IE" sz="1600" dirty="0">
              <a:solidFill>
                <a:srgbClr val="FFFFFF"/>
              </a:solidFill>
              <a:latin typeface="Roboto"/>
            </a:endParaRPr>
          </a:p>
          <a:p>
            <a:pPr algn="ctr"/>
            <a:r>
              <a:rPr sz="1600" dirty="0">
                <a:solidFill>
                  <a:srgbClr val="FFFFFF"/>
                </a:solidFill>
                <a:latin typeface="Roboto"/>
              </a:rPr>
              <a:t>Online Media</a:t>
            </a:r>
          </a:p>
        </p:txBody>
      </p:sp>
      <p:sp>
        <p:nvSpPr>
          <p:cNvPr id="21" name="TextBox 20"/>
          <p:cNvSpPr txBox="1"/>
          <p:nvPr/>
        </p:nvSpPr>
        <p:spPr>
          <a:xfrm>
            <a:off x="6428612" y="4742962"/>
            <a:ext cx="1098255" cy="492443"/>
          </a:xfrm>
          <a:prstGeom prst="rect">
            <a:avLst/>
          </a:prstGeom>
          <a:noFill/>
          <a:ln>
            <a:noFill/>
          </a:ln>
        </p:spPr>
        <p:txBody>
          <a:bodyPr wrap="square" lIns="0" tIns="0" rIns="0" bIns="0" anchor="t">
            <a:spAutoFit/>
          </a:bodyPr>
          <a:lstStyle/>
          <a:p>
            <a:pPr algn="ctr"/>
            <a:r>
              <a:rPr sz="1600" dirty="0">
                <a:solidFill>
                  <a:srgbClr val="FFFFFF"/>
                </a:solidFill>
                <a:latin typeface="Roboto"/>
              </a:rPr>
              <a:t>Youth Initiatives</a:t>
            </a:r>
          </a:p>
        </p:txBody>
      </p:sp>
      <p:sp>
        <p:nvSpPr>
          <p:cNvPr id="22" name="TextBox 21"/>
          <p:cNvSpPr txBox="1"/>
          <p:nvPr/>
        </p:nvSpPr>
        <p:spPr>
          <a:xfrm>
            <a:off x="3556532" y="5389029"/>
            <a:ext cx="1763303" cy="492443"/>
          </a:xfrm>
          <a:prstGeom prst="rect">
            <a:avLst/>
          </a:prstGeom>
          <a:noFill/>
          <a:ln>
            <a:noFill/>
          </a:ln>
        </p:spPr>
        <p:txBody>
          <a:bodyPr wrap="none" lIns="0" tIns="0" rIns="0" bIns="0" anchor="t">
            <a:spAutoFit/>
          </a:bodyPr>
          <a:lstStyle/>
          <a:p>
            <a:pPr algn="ctr"/>
            <a:r>
              <a:rPr sz="1600" dirty="0">
                <a:solidFill>
                  <a:srgbClr val="FFFFFF"/>
                </a:solidFill>
                <a:latin typeface="Roboto"/>
              </a:rPr>
              <a:t>Focus on Licensed </a:t>
            </a:r>
            <a:endParaRPr lang="en-IE" sz="1600" dirty="0">
              <a:solidFill>
                <a:srgbClr val="FFFFFF"/>
              </a:solidFill>
              <a:latin typeface="Roboto"/>
            </a:endParaRPr>
          </a:p>
          <a:p>
            <a:pPr algn="ctr"/>
            <a:r>
              <a:rPr lang="en-IE" sz="1600" dirty="0">
                <a:solidFill>
                  <a:srgbClr val="FFFFFF"/>
                </a:solidFill>
                <a:latin typeface="Roboto"/>
              </a:rPr>
              <a:t>TV Channels</a:t>
            </a:r>
            <a:endParaRPr sz="1600" dirty="0">
              <a:solidFill>
                <a:srgbClr val="FFFFFF"/>
              </a:solidFill>
              <a:latin typeface="Roboto"/>
            </a:endParaRPr>
          </a:p>
        </p:txBody>
      </p:sp>
      <p:sp>
        <p:nvSpPr>
          <p:cNvPr id="23" name="TextBox 22"/>
          <p:cNvSpPr txBox="1"/>
          <p:nvPr/>
        </p:nvSpPr>
        <p:spPr>
          <a:xfrm>
            <a:off x="6078969" y="5410811"/>
            <a:ext cx="1519647" cy="492443"/>
          </a:xfrm>
          <a:prstGeom prst="rect">
            <a:avLst/>
          </a:prstGeom>
          <a:noFill/>
          <a:ln>
            <a:noFill/>
          </a:ln>
        </p:spPr>
        <p:txBody>
          <a:bodyPr wrap="none" lIns="0" tIns="0" rIns="0" bIns="0" anchor="t">
            <a:spAutoFit/>
          </a:bodyPr>
          <a:lstStyle/>
          <a:p>
            <a:pPr algn="ctr"/>
            <a:r>
              <a:rPr sz="1600" dirty="0">
                <a:solidFill>
                  <a:srgbClr val="FFFFFF"/>
                </a:solidFill>
                <a:latin typeface="Roboto"/>
              </a:rPr>
              <a:t>Social Cohesion </a:t>
            </a:r>
            <a:endParaRPr lang="en-IE" sz="1600" dirty="0">
              <a:solidFill>
                <a:srgbClr val="FFFFFF"/>
              </a:solidFill>
              <a:latin typeface="Roboto"/>
            </a:endParaRPr>
          </a:p>
          <a:p>
            <a:pPr algn="ctr"/>
            <a:r>
              <a:rPr sz="1600" dirty="0">
                <a:solidFill>
                  <a:srgbClr val="FFFFFF"/>
                </a:solidFill>
                <a:latin typeface="Roboto"/>
              </a:rPr>
              <a:t>Efforts</a:t>
            </a:r>
          </a:p>
        </p:txBody>
      </p:sp>
      <p:sp>
        <p:nvSpPr>
          <p:cNvPr id="25" name="TextBox 24">
            <a:extLst>
              <a:ext uri="{FF2B5EF4-FFF2-40B4-BE49-F238E27FC236}">
                <a16:creationId xmlns:a16="http://schemas.microsoft.com/office/drawing/2014/main" id="{26268AFD-CB70-851B-7561-0E1A20F6F2D3}"/>
              </a:ext>
            </a:extLst>
          </p:cNvPr>
          <p:cNvSpPr txBox="1"/>
          <p:nvPr/>
        </p:nvSpPr>
        <p:spPr>
          <a:xfrm>
            <a:off x="0" y="331589"/>
            <a:ext cx="10246936" cy="646331"/>
          </a:xfrm>
          <a:prstGeom prst="rect">
            <a:avLst/>
          </a:prstGeom>
          <a:solidFill>
            <a:srgbClr val="EF4870"/>
          </a:solidFill>
        </p:spPr>
        <p:txBody>
          <a:bodyPr wrap="square">
            <a:spAutoFit/>
          </a:bodyPr>
          <a:lstStyle/>
          <a:p>
            <a:r>
              <a:rPr lang="en-GB" sz="3600" dirty="0"/>
              <a:t>Analysing the Spread of Hate Speech in Kosovo</a:t>
            </a:r>
          </a:p>
        </p:txBody>
      </p:sp>
      <p:pic>
        <p:nvPicPr>
          <p:cNvPr id="26" name="Picture 25">
            <a:extLst>
              <a:ext uri="{FF2B5EF4-FFF2-40B4-BE49-F238E27FC236}">
                <a16:creationId xmlns:a16="http://schemas.microsoft.com/office/drawing/2014/main" id="{A8EC3D6D-E51A-325B-CE97-71A133137F08}"/>
              </a:ext>
            </a:extLst>
          </p:cNvPr>
          <p:cNvPicPr>
            <a:picLocks noChangeAspect="1"/>
          </p:cNvPicPr>
          <p:nvPr/>
        </p:nvPicPr>
        <p:blipFill>
          <a:blip r:embed="rId2"/>
          <a:stretch>
            <a:fillRect/>
          </a:stretch>
        </p:blipFill>
        <p:spPr>
          <a:xfrm>
            <a:off x="10331777" y="-524302"/>
            <a:ext cx="1042506" cy="1048603"/>
          </a:xfrm>
          <a:prstGeom prst="rect">
            <a:avLst/>
          </a:prstGeom>
        </p:spPr>
      </p:pic>
      <p:pic>
        <p:nvPicPr>
          <p:cNvPr id="27" name="Picture 26">
            <a:extLst>
              <a:ext uri="{FF2B5EF4-FFF2-40B4-BE49-F238E27FC236}">
                <a16:creationId xmlns:a16="http://schemas.microsoft.com/office/drawing/2014/main" id="{1608BCDB-5F9E-8B6E-2B77-8FBA58AE09AC}"/>
              </a:ext>
            </a:extLst>
          </p:cNvPr>
          <p:cNvPicPr>
            <a:picLocks noChangeAspect="1"/>
          </p:cNvPicPr>
          <p:nvPr/>
        </p:nvPicPr>
        <p:blipFill>
          <a:blip r:embed="rId3"/>
          <a:stretch>
            <a:fillRect/>
          </a:stretch>
        </p:blipFill>
        <p:spPr>
          <a:xfrm>
            <a:off x="10648905" y="5953451"/>
            <a:ext cx="1207113" cy="2200847"/>
          </a:xfrm>
          <a:prstGeom prst="rect">
            <a:avLst/>
          </a:prstGeom>
        </p:spPr>
      </p:pic>
    </p:spTree>
    <p:extLst>
      <p:ext uri="{BB962C8B-B14F-4D97-AF65-F5344CB8AC3E}">
        <p14:creationId xmlns:p14="http://schemas.microsoft.com/office/powerpoint/2010/main" val="1062917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F9DE7-4163-8919-A388-EBF3957A910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B7AC964-E7F2-F3CE-40B4-A1FF3F019024}"/>
              </a:ext>
            </a:extLst>
          </p:cNvPr>
          <p:cNvSpPr>
            <a:spLocks noGrp="1"/>
          </p:cNvSpPr>
          <p:nvPr>
            <p:ph type="body" sz="quarter" idx="48"/>
          </p:nvPr>
        </p:nvSpPr>
        <p:spPr/>
        <p:txBody>
          <a:bodyPr/>
          <a:lstStyle/>
          <a:p>
            <a:pPr marL="342900" indent="-342900">
              <a:buFont typeface="Wingdings" panose="05000000000000000000" pitchFamily="2" charset="2"/>
              <a:buChar char="§"/>
            </a:pPr>
            <a:r>
              <a:rPr lang="en-GB" dirty="0"/>
              <a:t>Teaching and engaging youth to monitor, identify and report Hate Speech online. </a:t>
            </a:r>
          </a:p>
          <a:p>
            <a:pPr marL="342900" indent="-342900">
              <a:buFont typeface="Wingdings" panose="05000000000000000000" pitchFamily="2" charset="2"/>
              <a:buChar char="§"/>
            </a:pPr>
            <a:endParaRPr lang="en-GB" dirty="0"/>
          </a:p>
          <a:p>
            <a:pPr marL="342900" indent="-342900">
              <a:buFont typeface="Wingdings" panose="05000000000000000000" pitchFamily="2" charset="2"/>
              <a:buChar char="§"/>
            </a:pPr>
            <a:r>
              <a:rPr lang="en-GB" dirty="0"/>
              <a:t>Engaging with youth representatives of political parties through Tuesday Salons.</a:t>
            </a:r>
          </a:p>
          <a:p>
            <a:pPr marL="342900" indent="-342900">
              <a:buFont typeface="Wingdings" panose="05000000000000000000" pitchFamily="2" charset="2"/>
              <a:buChar char="§"/>
            </a:pPr>
            <a:endParaRPr lang="en-GB" dirty="0"/>
          </a:p>
          <a:p>
            <a:pPr marL="342900" indent="-342900">
              <a:buFont typeface="Wingdings" panose="05000000000000000000" pitchFamily="2" charset="2"/>
              <a:buChar char="§"/>
            </a:pPr>
            <a:r>
              <a:rPr lang="en-GB" dirty="0"/>
              <a:t>Capacity building through institutionalization of curriculums on addressing hate incitement, speech and crimes - for Kosovo Police, Judges and Prosecutors on identifying hate incitement cases and investigating hate crimes.</a:t>
            </a:r>
          </a:p>
          <a:p>
            <a:pPr marL="342900" indent="-342900">
              <a:buFont typeface="Wingdings" panose="05000000000000000000" pitchFamily="2" charset="2"/>
              <a:buChar char="§"/>
            </a:pPr>
            <a:endParaRPr lang="en-GB" dirty="0"/>
          </a:p>
          <a:p>
            <a:pPr marL="342900" indent="-342900">
              <a:buFont typeface="Wingdings" panose="05000000000000000000" pitchFamily="2" charset="2"/>
              <a:buChar char="§"/>
            </a:pPr>
            <a:r>
              <a:rPr lang="en-GB" dirty="0"/>
              <a:t>Sub-granting to small CSOs to implement educational activities in high schools, such as trainings that teach youth about available support mechanisms and where to report hate speech encountered online.</a:t>
            </a:r>
          </a:p>
          <a:p>
            <a:endParaRPr lang="en-US" dirty="0"/>
          </a:p>
        </p:txBody>
      </p:sp>
      <p:sp>
        <p:nvSpPr>
          <p:cNvPr id="3" name="Text Placeholder 2">
            <a:extLst>
              <a:ext uri="{FF2B5EF4-FFF2-40B4-BE49-F238E27FC236}">
                <a16:creationId xmlns:a16="http://schemas.microsoft.com/office/drawing/2014/main" id="{9432DF25-1E68-40AF-BC3A-E6EA4209C124}"/>
              </a:ext>
            </a:extLst>
          </p:cNvPr>
          <p:cNvSpPr>
            <a:spLocks noGrp="1"/>
          </p:cNvSpPr>
          <p:nvPr>
            <p:ph type="body" sz="quarter" idx="62"/>
          </p:nvPr>
        </p:nvSpPr>
        <p:spPr>
          <a:xfrm>
            <a:off x="-8011" y="578092"/>
            <a:ext cx="9887302" cy="671785"/>
          </a:xfrm>
          <a:solidFill>
            <a:srgbClr val="00A8F6"/>
          </a:solidFill>
        </p:spPr>
        <p:txBody>
          <a:bodyPr/>
          <a:lstStyle/>
          <a:p>
            <a:r>
              <a:rPr lang="en-GB" dirty="0"/>
              <a:t>ATRC’S INITIATIVES TO COUNTER HATE SPEECH</a:t>
            </a:r>
          </a:p>
        </p:txBody>
      </p:sp>
      <p:grpSp>
        <p:nvGrpSpPr>
          <p:cNvPr id="40" name="Graphic 4">
            <a:extLst>
              <a:ext uri="{FF2B5EF4-FFF2-40B4-BE49-F238E27FC236}">
                <a16:creationId xmlns:a16="http://schemas.microsoft.com/office/drawing/2014/main" id="{F74B043A-B3A7-FA82-4AB1-B722E959DE26}"/>
              </a:ext>
            </a:extLst>
          </p:cNvPr>
          <p:cNvGrpSpPr/>
          <p:nvPr/>
        </p:nvGrpSpPr>
        <p:grpSpPr>
          <a:xfrm>
            <a:off x="10042087" y="-1319576"/>
            <a:ext cx="2641612" cy="2639151"/>
            <a:chOff x="1782854" y="3591929"/>
            <a:chExt cx="742307" cy="741615"/>
          </a:xfrm>
          <a:solidFill>
            <a:srgbClr val="4DBD98">
              <a:alpha val="62000"/>
            </a:srgbClr>
          </a:solidFill>
        </p:grpSpPr>
        <p:sp>
          <p:nvSpPr>
            <p:cNvPr id="41" name="Freeform 40">
              <a:extLst>
                <a:ext uri="{FF2B5EF4-FFF2-40B4-BE49-F238E27FC236}">
                  <a16:creationId xmlns:a16="http://schemas.microsoft.com/office/drawing/2014/main" id="{5B0C1255-81FD-B149-479F-A945A5EF29F9}"/>
                </a:ext>
              </a:extLst>
            </p:cNvPr>
            <p:cNvSpPr/>
            <p:nvPr/>
          </p:nvSpPr>
          <p:spPr>
            <a:xfrm>
              <a:off x="1834161" y="3663910"/>
              <a:ext cx="98246" cy="107970"/>
            </a:xfrm>
            <a:custGeom>
              <a:avLst/>
              <a:gdLst>
                <a:gd name="connsiteX0" fmla="*/ 0 w 98246"/>
                <a:gd name="connsiteY0" fmla="*/ 107970 h 107970"/>
                <a:gd name="connsiteX1" fmla="*/ 98247 w 98246"/>
                <a:gd name="connsiteY1" fmla="*/ 0 h 107970"/>
                <a:gd name="connsiteX2" fmla="*/ 0 w 98246"/>
                <a:gd name="connsiteY2" fmla="*/ 107970 h 107970"/>
              </a:gdLst>
              <a:ahLst/>
              <a:cxnLst>
                <a:cxn ang="0">
                  <a:pos x="connsiteX0" y="connsiteY0"/>
                </a:cxn>
                <a:cxn ang="0">
                  <a:pos x="connsiteX1" y="connsiteY1"/>
                </a:cxn>
                <a:cxn ang="0">
                  <a:pos x="connsiteX2" y="connsiteY2"/>
                </a:cxn>
              </a:cxnLst>
              <a:rect l="l" t="t" r="r" b="b"/>
              <a:pathLst>
                <a:path w="98246" h="107970">
                  <a:moveTo>
                    <a:pt x="0" y="107970"/>
                  </a:moveTo>
                  <a:lnTo>
                    <a:pt x="98247" y="0"/>
                  </a:lnTo>
                  <a:cubicBezTo>
                    <a:pt x="58948" y="29446"/>
                    <a:pt x="25107" y="65982"/>
                    <a:pt x="0" y="107970"/>
                  </a:cubicBezTo>
                  <a:close/>
                </a:path>
              </a:pathLst>
            </a:custGeom>
            <a:grpFill/>
            <a:ln w="545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15F6A28B-4E28-76F5-A880-063C590367A1}"/>
                </a:ext>
              </a:extLst>
            </p:cNvPr>
            <p:cNvSpPr/>
            <p:nvPr/>
          </p:nvSpPr>
          <p:spPr>
            <a:xfrm>
              <a:off x="1795954" y="3616468"/>
              <a:ext cx="223238" cy="245932"/>
            </a:xfrm>
            <a:custGeom>
              <a:avLst/>
              <a:gdLst>
                <a:gd name="connsiteX0" fmla="*/ 183394 w 223238"/>
                <a:gd name="connsiteY0" fmla="*/ 18540 h 245932"/>
                <a:gd name="connsiteX1" fmla="*/ 14737 w 223238"/>
                <a:gd name="connsiteY1" fmla="*/ 203944 h 245932"/>
                <a:gd name="connsiteX2" fmla="*/ 0 w 223238"/>
                <a:gd name="connsiteY2" fmla="*/ 245933 h 245932"/>
                <a:gd name="connsiteX3" fmla="*/ 223238 w 223238"/>
                <a:gd name="connsiteY3" fmla="*/ 0 h 245932"/>
                <a:gd name="connsiteX4" fmla="*/ 183394 w 223238"/>
                <a:gd name="connsiteY4" fmla="*/ 18540 h 24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38" h="245932">
                  <a:moveTo>
                    <a:pt x="183394" y="18540"/>
                  </a:moveTo>
                  <a:lnTo>
                    <a:pt x="14737" y="203944"/>
                  </a:lnTo>
                  <a:cubicBezTo>
                    <a:pt x="9279" y="217577"/>
                    <a:pt x="4367" y="231209"/>
                    <a:pt x="0" y="245933"/>
                  </a:cubicBezTo>
                  <a:lnTo>
                    <a:pt x="223238" y="0"/>
                  </a:lnTo>
                  <a:cubicBezTo>
                    <a:pt x="210139" y="5453"/>
                    <a:pt x="196493" y="11451"/>
                    <a:pt x="183394" y="18540"/>
                  </a:cubicBezTo>
                  <a:close/>
                </a:path>
              </a:pathLst>
            </a:custGeom>
            <a:grpFill/>
            <a:ln w="545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019784E-BCA3-5947-5E3F-E0EBED77D69B}"/>
                </a:ext>
              </a:extLst>
            </p:cNvPr>
            <p:cNvSpPr/>
            <p:nvPr/>
          </p:nvSpPr>
          <p:spPr>
            <a:xfrm>
              <a:off x="1782854" y="3599018"/>
              <a:ext cx="295285" cy="325547"/>
            </a:xfrm>
            <a:custGeom>
              <a:avLst/>
              <a:gdLst>
                <a:gd name="connsiteX0" fmla="*/ 265266 w 295285"/>
                <a:gd name="connsiteY0" fmla="*/ 8180 h 325547"/>
                <a:gd name="connsiteX1" fmla="*/ 4912 w 295285"/>
                <a:gd name="connsiteY1" fmla="*/ 294465 h 325547"/>
                <a:gd name="connsiteX2" fmla="*/ 0 w 295285"/>
                <a:gd name="connsiteY2" fmla="*/ 325548 h 325547"/>
                <a:gd name="connsiteX3" fmla="*/ 295286 w 295285"/>
                <a:gd name="connsiteY3" fmla="*/ 0 h 325547"/>
                <a:gd name="connsiteX4" fmla="*/ 265266 w 295285"/>
                <a:gd name="connsiteY4" fmla="*/ 8180 h 32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85" h="325547">
                  <a:moveTo>
                    <a:pt x="265266" y="8180"/>
                  </a:moveTo>
                  <a:lnTo>
                    <a:pt x="4912" y="294465"/>
                  </a:lnTo>
                  <a:cubicBezTo>
                    <a:pt x="2729" y="304826"/>
                    <a:pt x="1092" y="315187"/>
                    <a:pt x="0" y="325548"/>
                  </a:cubicBezTo>
                  <a:lnTo>
                    <a:pt x="295286" y="0"/>
                  </a:lnTo>
                  <a:cubicBezTo>
                    <a:pt x="285461" y="2727"/>
                    <a:pt x="275636" y="5453"/>
                    <a:pt x="265266" y="8180"/>
                  </a:cubicBezTo>
                  <a:close/>
                </a:path>
              </a:pathLst>
            </a:custGeom>
            <a:grpFill/>
            <a:ln w="545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8317B14-D1E7-CAB4-7D87-566B21E46B02}"/>
                </a:ext>
              </a:extLst>
            </p:cNvPr>
            <p:cNvSpPr/>
            <p:nvPr/>
          </p:nvSpPr>
          <p:spPr>
            <a:xfrm>
              <a:off x="1782854" y="3592475"/>
              <a:ext cx="346592" cy="382259"/>
            </a:xfrm>
            <a:custGeom>
              <a:avLst/>
              <a:gdLst>
                <a:gd name="connsiteX0" fmla="*/ 320393 w 346592"/>
                <a:gd name="connsiteY0" fmla="*/ 2727 h 382259"/>
                <a:gd name="connsiteX1" fmla="*/ 546 w 346592"/>
                <a:gd name="connsiteY1" fmla="*/ 355540 h 382259"/>
                <a:gd name="connsiteX2" fmla="*/ 0 w 346592"/>
                <a:gd name="connsiteY2" fmla="*/ 370808 h 382259"/>
                <a:gd name="connsiteX3" fmla="*/ 546 w 346592"/>
                <a:gd name="connsiteY3" fmla="*/ 382260 h 382259"/>
                <a:gd name="connsiteX4" fmla="*/ 346592 w 346592"/>
                <a:gd name="connsiteY4" fmla="*/ 0 h 382259"/>
                <a:gd name="connsiteX5" fmla="*/ 320393 w 346592"/>
                <a:gd name="connsiteY5" fmla="*/ 2727 h 38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592" h="382259">
                  <a:moveTo>
                    <a:pt x="320393" y="2727"/>
                  </a:moveTo>
                  <a:lnTo>
                    <a:pt x="546" y="355540"/>
                  </a:lnTo>
                  <a:cubicBezTo>
                    <a:pt x="546" y="360447"/>
                    <a:pt x="0" y="365355"/>
                    <a:pt x="0" y="370808"/>
                  </a:cubicBezTo>
                  <a:cubicBezTo>
                    <a:pt x="0" y="374625"/>
                    <a:pt x="0" y="378442"/>
                    <a:pt x="546" y="382260"/>
                  </a:cubicBezTo>
                  <a:lnTo>
                    <a:pt x="346592" y="0"/>
                  </a:lnTo>
                  <a:cubicBezTo>
                    <a:pt x="337859" y="546"/>
                    <a:pt x="329126" y="1091"/>
                    <a:pt x="320393" y="2727"/>
                  </a:cubicBezTo>
                  <a:close/>
                </a:path>
              </a:pathLst>
            </a:custGeom>
            <a:grpFill/>
            <a:ln w="545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38DCE36-C631-3511-36F0-E4C85B629A52}"/>
                </a:ext>
              </a:extLst>
            </p:cNvPr>
            <p:cNvSpPr/>
            <p:nvPr/>
          </p:nvSpPr>
          <p:spPr>
            <a:xfrm>
              <a:off x="1782854" y="3591929"/>
              <a:ext cx="390257" cy="425883"/>
            </a:xfrm>
            <a:custGeom>
              <a:avLst/>
              <a:gdLst>
                <a:gd name="connsiteX0" fmla="*/ 370608 w 390257"/>
                <a:gd name="connsiteY0" fmla="*/ 0 h 425883"/>
                <a:gd name="connsiteX1" fmla="*/ 366787 w 390257"/>
                <a:gd name="connsiteY1" fmla="*/ 0 h 425883"/>
                <a:gd name="connsiteX2" fmla="*/ 0 w 390257"/>
                <a:gd name="connsiteY2" fmla="*/ 402436 h 425883"/>
                <a:gd name="connsiteX3" fmla="*/ 2729 w 390257"/>
                <a:gd name="connsiteY3" fmla="*/ 425884 h 425883"/>
                <a:gd name="connsiteX4" fmla="*/ 390257 w 390257"/>
                <a:gd name="connsiteY4" fmla="*/ 545 h 425883"/>
                <a:gd name="connsiteX5" fmla="*/ 370608 w 390257"/>
                <a:gd name="connsiteY5" fmla="*/ 0 h 4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5883">
                  <a:moveTo>
                    <a:pt x="370608" y="0"/>
                  </a:moveTo>
                  <a:cubicBezTo>
                    <a:pt x="369517" y="0"/>
                    <a:pt x="368425" y="0"/>
                    <a:pt x="366787" y="0"/>
                  </a:cubicBezTo>
                  <a:lnTo>
                    <a:pt x="0" y="402436"/>
                  </a:lnTo>
                  <a:cubicBezTo>
                    <a:pt x="546" y="410070"/>
                    <a:pt x="1637" y="418250"/>
                    <a:pt x="2729" y="425884"/>
                  </a:cubicBezTo>
                  <a:lnTo>
                    <a:pt x="390257" y="545"/>
                  </a:lnTo>
                  <a:cubicBezTo>
                    <a:pt x="383708" y="0"/>
                    <a:pt x="377158" y="0"/>
                    <a:pt x="370608" y="0"/>
                  </a:cubicBezTo>
                  <a:close/>
                </a:path>
              </a:pathLst>
            </a:custGeom>
            <a:grpFill/>
            <a:ln w="5458"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DE61011-8883-D7D6-B373-145FBAF6FD00}"/>
                </a:ext>
              </a:extLst>
            </p:cNvPr>
            <p:cNvSpPr/>
            <p:nvPr/>
          </p:nvSpPr>
          <p:spPr>
            <a:xfrm>
              <a:off x="1788858" y="3594110"/>
              <a:ext cx="424097" cy="463509"/>
            </a:xfrm>
            <a:custGeom>
              <a:avLst/>
              <a:gdLst>
                <a:gd name="connsiteX0" fmla="*/ 402811 w 424097"/>
                <a:gd name="connsiteY0" fmla="*/ 0 h 463509"/>
                <a:gd name="connsiteX1" fmla="*/ 0 w 424097"/>
                <a:gd name="connsiteY1" fmla="*/ 442243 h 463509"/>
                <a:gd name="connsiteX2" fmla="*/ 4912 w 424097"/>
                <a:gd name="connsiteY2" fmla="*/ 463510 h 463509"/>
                <a:gd name="connsiteX3" fmla="*/ 424098 w 424097"/>
                <a:gd name="connsiteY3" fmla="*/ 3272 h 463509"/>
                <a:gd name="connsiteX4" fmla="*/ 402811 w 424097"/>
                <a:gd name="connsiteY4" fmla="*/ 0 h 46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97" h="463509">
                  <a:moveTo>
                    <a:pt x="402811" y="0"/>
                  </a:moveTo>
                  <a:lnTo>
                    <a:pt x="0" y="442243"/>
                  </a:lnTo>
                  <a:cubicBezTo>
                    <a:pt x="1092" y="449332"/>
                    <a:pt x="3275" y="456421"/>
                    <a:pt x="4912" y="463510"/>
                  </a:cubicBezTo>
                  <a:lnTo>
                    <a:pt x="424098" y="3272"/>
                  </a:lnTo>
                  <a:cubicBezTo>
                    <a:pt x="417002" y="1636"/>
                    <a:pt x="409907" y="546"/>
                    <a:pt x="402811" y="0"/>
                  </a:cubicBezTo>
                  <a:close/>
                </a:path>
              </a:pathLst>
            </a:custGeom>
            <a:grpFill/>
            <a:ln w="5458"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5BDC8C5-C003-B837-A1CA-D560270989B1}"/>
                </a:ext>
              </a:extLst>
            </p:cNvPr>
            <p:cNvSpPr/>
            <p:nvPr/>
          </p:nvSpPr>
          <p:spPr>
            <a:xfrm>
              <a:off x="1799775" y="3599563"/>
              <a:ext cx="448659" cy="494047"/>
            </a:xfrm>
            <a:custGeom>
              <a:avLst/>
              <a:gdLst>
                <a:gd name="connsiteX0" fmla="*/ 429556 w 448659"/>
                <a:gd name="connsiteY0" fmla="*/ 0 h 494047"/>
                <a:gd name="connsiteX1" fmla="*/ 0 w 448659"/>
                <a:gd name="connsiteY1" fmla="*/ 474962 h 494047"/>
                <a:gd name="connsiteX2" fmla="*/ 6550 w 448659"/>
                <a:gd name="connsiteY2" fmla="*/ 494047 h 494047"/>
                <a:gd name="connsiteX3" fmla="*/ 448660 w 448659"/>
                <a:gd name="connsiteY3" fmla="*/ 4908 h 494047"/>
                <a:gd name="connsiteX4" fmla="*/ 429556 w 448659"/>
                <a:gd name="connsiteY4" fmla="*/ 0 h 49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59" h="494047">
                  <a:moveTo>
                    <a:pt x="429556" y="0"/>
                  </a:moveTo>
                  <a:lnTo>
                    <a:pt x="0" y="474962"/>
                  </a:lnTo>
                  <a:cubicBezTo>
                    <a:pt x="2183" y="481505"/>
                    <a:pt x="3821" y="487504"/>
                    <a:pt x="6550" y="494047"/>
                  </a:cubicBezTo>
                  <a:lnTo>
                    <a:pt x="448660" y="4908"/>
                  </a:lnTo>
                  <a:cubicBezTo>
                    <a:pt x="442656" y="3272"/>
                    <a:pt x="436106" y="1636"/>
                    <a:pt x="429556" y="0"/>
                  </a:cubicBezTo>
                  <a:close/>
                </a:path>
              </a:pathLst>
            </a:custGeom>
            <a:grpFill/>
            <a:ln w="545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4E61072-8C86-329E-CD98-737EE3E39521}"/>
                </a:ext>
              </a:extLst>
            </p:cNvPr>
            <p:cNvSpPr/>
            <p:nvPr/>
          </p:nvSpPr>
          <p:spPr>
            <a:xfrm>
              <a:off x="1811237" y="3609379"/>
              <a:ext cx="471583" cy="516404"/>
            </a:xfrm>
            <a:custGeom>
              <a:avLst/>
              <a:gdLst>
                <a:gd name="connsiteX0" fmla="*/ 453572 w 471583"/>
                <a:gd name="connsiteY0" fmla="*/ 0 h 516404"/>
                <a:gd name="connsiteX1" fmla="*/ 0 w 471583"/>
                <a:gd name="connsiteY1" fmla="*/ 498955 h 516404"/>
                <a:gd name="connsiteX2" fmla="*/ 8187 w 471583"/>
                <a:gd name="connsiteY2" fmla="*/ 516404 h 516404"/>
                <a:gd name="connsiteX3" fmla="*/ 471584 w 471583"/>
                <a:gd name="connsiteY3" fmla="*/ 5998 h 516404"/>
                <a:gd name="connsiteX4" fmla="*/ 453572 w 471583"/>
                <a:gd name="connsiteY4" fmla="*/ 0 h 51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6404">
                  <a:moveTo>
                    <a:pt x="453572" y="0"/>
                  </a:moveTo>
                  <a:lnTo>
                    <a:pt x="0" y="498955"/>
                  </a:lnTo>
                  <a:cubicBezTo>
                    <a:pt x="2183" y="504953"/>
                    <a:pt x="5458" y="510951"/>
                    <a:pt x="8187" y="516404"/>
                  </a:cubicBezTo>
                  <a:lnTo>
                    <a:pt x="471584" y="5998"/>
                  </a:lnTo>
                  <a:cubicBezTo>
                    <a:pt x="465580" y="3817"/>
                    <a:pt x="459576" y="1636"/>
                    <a:pt x="453572" y="0"/>
                  </a:cubicBezTo>
                  <a:close/>
                </a:path>
              </a:pathLst>
            </a:custGeom>
            <a:grpFill/>
            <a:ln w="5458"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00DCFF3-96CF-F1D2-3A88-C3083164C8D6}"/>
                </a:ext>
              </a:extLst>
            </p:cNvPr>
            <p:cNvSpPr/>
            <p:nvPr/>
          </p:nvSpPr>
          <p:spPr>
            <a:xfrm>
              <a:off x="1826520" y="3620285"/>
              <a:ext cx="488504" cy="535490"/>
            </a:xfrm>
            <a:custGeom>
              <a:avLst/>
              <a:gdLst>
                <a:gd name="connsiteX0" fmla="*/ 472130 w 488504"/>
                <a:gd name="connsiteY0" fmla="*/ 0 h 535490"/>
                <a:gd name="connsiteX1" fmla="*/ 0 w 488504"/>
                <a:gd name="connsiteY1" fmla="*/ 519131 h 535490"/>
                <a:gd name="connsiteX2" fmla="*/ 9279 w 488504"/>
                <a:gd name="connsiteY2" fmla="*/ 535490 h 535490"/>
                <a:gd name="connsiteX3" fmla="*/ 488504 w 488504"/>
                <a:gd name="connsiteY3" fmla="*/ 7634 h 535490"/>
                <a:gd name="connsiteX4" fmla="*/ 472130 w 488504"/>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04" h="535490">
                  <a:moveTo>
                    <a:pt x="472130" y="0"/>
                  </a:moveTo>
                  <a:lnTo>
                    <a:pt x="0" y="519131"/>
                  </a:lnTo>
                  <a:cubicBezTo>
                    <a:pt x="2729" y="524584"/>
                    <a:pt x="6004" y="530037"/>
                    <a:pt x="9279" y="535490"/>
                  </a:cubicBezTo>
                  <a:lnTo>
                    <a:pt x="488504" y="7634"/>
                  </a:lnTo>
                  <a:cubicBezTo>
                    <a:pt x="483592" y="4908"/>
                    <a:pt x="477588" y="2727"/>
                    <a:pt x="472130" y="0"/>
                  </a:cubicBezTo>
                  <a:close/>
                </a:path>
              </a:pathLst>
            </a:custGeom>
            <a:grpFill/>
            <a:ln w="5458"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C0D0D59-6B81-F432-1EDF-07465D6E6634}"/>
                </a:ext>
              </a:extLst>
            </p:cNvPr>
            <p:cNvSpPr/>
            <p:nvPr/>
          </p:nvSpPr>
          <p:spPr>
            <a:xfrm>
              <a:off x="1843440" y="3635554"/>
              <a:ext cx="501603" cy="546396"/>
            </a:xfrm>
            <a:custGeom>
              <a:avLst/>
              <a:gdLst>
                <a:gd name="connsiteX0" fmla="*/ 485775 w 501603"/>
                <a:gd name="connsiteY0" fmla="*/ 0 h 546396"/>
                <a:gd name="connsiteX1" fmla="*/ 0 w 501603"/>
                <a:gd name="connsiteY1" fmla="*/ 531673 h 546396"/>
                <a:gd name="connsiteX2" fmla="*/ 10370 w 501603"/>
                <a:gd name="connsiteY2" fmla="*/ 546397 h 546396"/>
                <a:gd name="connsiteX3" fmla="*/ 501604 w 501603"/>
                <a:gd name="connsiteY3" fmla="*/ 8725 h 546396"/>
                <a:gd name="connsiteX4" fmla="*/ 485775 w 501603"/>
                <a:gd name="connsiteY4" fmla="*/ 0 h 54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603" h="546396">
                  <a:moveTo>
                    <a:pt x="485775" y="0"/>
                  </a:moveTo>
                  <a:lnTo>
                    <a:pt x="0" y="531673"/>
                  </a:lnTo>
                  <a:cubicBezTo>
                    <a:pt x="3275" y="536581"/>
                    <a:pt x="7096" y="542034"/>
                    <a:pt x="10370" y="546397"/>
                  </a:cubicBezTo>
                  <a:lnTo>
                    <a:pt x="501604" y="8725"/>
                  </a:lnTo>
                  <a:cubicBezTo>
                    <a:pt x="496146" y="5998"/>
                    <a:pt x="491233" y="2727"/>
                    <a:pt x="485775" y="0"/>
                  </a:cubicBezTo>
                  <a:close/>
                </a:path>
              </a:pathLst>
            </a:custGeom>
            <a:grpFill/>
            <a:ln w="5458"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2C69567-4216-860E-D05D-28DC8ED02D60}"/>
                </a:ext>
              </a:extLst>
            </p:cNvPr>
            <p:cNvSpPr/>
            <p:nvPr/>
          </p:nvSpPr>
          <p:spPr>
            <a:xfrm>
              <a:off x="1864727" y="3652458"/>
              <a:ext cx="507607" cy="556211"/>
            </a:xfrm>
            <a:custGeom>
              <a:avLst/>
              <a:gdLst>
                <a:gd name="connsiteX0" fmla="*/ 492871 w 507607"/>
                <a:gd name="connsiteY0" fmla="*/ 0 h 556211"/>
                <a:gd name="connsiteX1" fmla="*/ 0 w 507607"/>
                <a:gd name="connsiteY1" fmla="*/ 542579 h 556211"/>
                <a:gd name="connsiteX2" fmla="*/ 11462 w 507607"/>
                <a:gd name="connsiteY2" fmla="*/ 556212 h 556211"/>
                <a:gd name="connsiteX3" fmla="*/ 507608 w 507607"/>
                <a:gd name="connsiteY3" fmla="*/ 9815 h 556211"/>
                <a:gd name="connsiteX4" fmla="*/ 492871 w 507607"/>
                <a:gd name="connsiteY4" fmla="*/ 0 h 55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211">
                  <a:moveTo>
                    <a:pt x="492871" y="0"/>
                  </a:moveTo>
                  <a:lnTo>
                    <a:pt x="0" y="542579"/>
                  </a:lnTo>
                  <a:cubicBezTo>
                    <a:pt x="3821" y="546942"/>
                    <a:pt x="7641" y="551850"/>
                    <a:pt x="11462" y="556212"/>
                  </a:cubicBezTo>
                  <a:lnTo>
                    <a:pt x="507608" y="9815"/>
                  </a:lnTo>
                  <a:cubicBezTo>
                    <a:pt x="502695" y="6544"/>
                    <a:pt x="497783" y="3272"/>
                    <a:pt x="492871" y="0"/>
                  </a:cubicBezTo>
                  <a:close/>
                </a:path>
              </a:pathLst>
            </a:custGeom>
            <a:grpFill/>
            <a:ln w="545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960F93A-0894-C7AE-A2F0-1BB64B3A11C9}"/>
                </a:ext>
              </a:extLst>
            </p:cNvPr>
            <p:cNvSpPr/>
            <p:nvPr/>
          </p:nvSpPr>
          <p:spPr>
            <a:xfrm>
              <a:off x="1885468" y="3671544"/>
              <a:ext cx="511428" cy="560029"/>
            </a:xfrm>
            <a:custGeom>
              <a:avLst/>
              <a:gdLst>
                <a:gd name="connsiteX0" fmla="*/ 497237 w 511428"/>
                <a:gd name="connsiteY0" fmla="*/ 0 h 560029"/>
                <a:gd name="connsiteX1" fmla="*/ 0 w 511428"/>
                <a:gd name="connsiteY1" fmla="*/ 547487 h 560029"/>
                <a:gd name="connsiteX2" fmla="*/ 12554 w 511428"/>
                <a:gd name="connsiteY2" fmla="*/ 560029 h 560029"/>
                <a:gd name="connsiteX3" fmla="*/ 511428 w 511428"/>
                <a:gd name="connsiteY3" fmla="*/ 11452 h 560029"/>
                <a:gd name="connsiteX4" fmla="*/ 497237 w 511428"/>
                <a:gd name="connsiteY4" fmla="*/ 0 h 560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428" h="560029">
                  <a:moveTo>
                    <a:pt x="497237" y="0"/>
                  </a:moveTo>
                  <a:lnTo>
                    <a:pt x="0" y="547487"/>
                  </a:lnTo>
                  <a:cubicBezTo>
                    <a:pt x="3821" y="551304"/>
                    <a:pt x="8187" y="556212"/>
                    <a:pt x="12554" y="560029"/>
                  </a:cubicBezTo>
                  <a:lnTo>
                    <a:pt x="511428" y="11452"/>
                  </a:lnTo>
                  <a:cubicBezTo>
                    <a:pt x="506516" y="7089"/>
                    <a:pt x="502149" y="3817"/>
                    <a:pt x="497237" y="0"/>
                  </a:cubicBezTo>
                  <a:close/>
                </a:path>
              </a:pathLst>
            </a:custGeom>
            <a:grpFill/>
            <a:ln w="5458"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4482EA9-4817-9852-FC54-D695C0D38CC6}"/>
                </a:ext>
              </a:extLst>
            </p:cNvPr>
            <p:cNvSpPr/>
            <p:nvPr/>
          </p:nvSpPr>
          <p:spPr>
            <a:xfrm>
              <a:off x="1907846" y="3692265"/>
              <a:ext cx="510882" cy="562210"/>
            </a:xfrm>
            <a:custGeom>
              <a:avLst/>
              <a:gdLst>
                <a:gd name="connsiteX0" fmla="*/ 499420 w 510882"/>
                <a:gd name="connsiteY0" fmla="*/ 0 h 562210"/>
                <a:gd name="connsiteX1" fmla="*/ 0 w 510882"/>
                <a:gd name="connsiteY1" fmla="*/ 550759 h 562210"/>
                <a:gd name="connsiteX2" fmla="*/ 13100 w 510882"/>
                <a:gd name="connsiteY2" fmla="*/ 562211 h 562210"/>
                <a:gd name="connsiteX3" fmla="*/ 510883 w 510882"/>
                <a:gd name="connsiteY3" fmla="*/ 13087 h 562210"/>
                <a:gd name="connsiteX4" fmla="*/ 499420 w 510882"/>
                <a:gd name="connsiteY4" fmla="*/ 0 h 56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82" h="562210">
                  <a:moveTo>
                    <a:pt x="499420" y="0"/>
                  </a:moveTo>
                  <a:lnTo>
                    <a:pt x="0" y="550759"/>
                  </a:lnTo>
                  <a:cubicBezTo>
                    <a:pt x="4367" y="554576"/>
                    <a:pt x="8733" y="558393"/>
                    <a:pt x="13100" y="562211"/>
                  </a:cubicBezTo>
                  <a:lnTo>
                    <a:pt x="510883" y="13087"/>
                  </a:lnTo>
                  <a:cubicBezTo>
                    <a:pt x="508153" y="8180"/>
                    <a:pt x="503241" y="4363"/>
                    <a:pt x="499420" y="0"/>
                  </a:cubicBezTo>
                  <a:close/>
                </a:path>
              </a:pathLst>
            </a:custGeom>
            <a:grpFill/>
            <a:ln w="5458"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6657CF5-8178-0851-BBBE-8889BD826FBE}"/>
                </a:ext>
              </a:extLst>
            </p:cNvPr>
            <p:cNvSpPr/>
            <p:nvPr/>
          </p:nvSpPr>
          <p:spPr>
            <a:xfrm>
              <a:off x="1934591" y="3716804"/>
              <a:ext cx="507607" cy="556757"/>
            </a:xfrm>
            <a:custGeom>
              <a:avLst/>
              <a:gdLst>
                <a:gd name="connsiteX0" fmla="*/ 495600 w 507607"/>
                <a:gd name="connsiteY0" fmla="*/ 0 h 556757"/>
                <a:gd name="connsiteX1" fmla="*/ 0 w 507607"/>
                <a:gd name="connsiteY1" fmla="*/ 546397 h 556757"/>
                <a:gd name="connsiteX2" fmla="*/ 14737 w 507607"/>
                <a:gd name="connsiteY2" fmla="*/ 556758 h 556757"/>
                <a:gd name="connsiteX3" fmla="*/ 507608 w 507607"/>
                <a:gd name="connsiteY3" fmla="*/ 13633 h 556757"/>
                <a:gd name="connsiteX4" fmla="*/ 495600 w 507607"/>
                <a:gd name="connsiteY4" fmla="*/ 0 h 55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757">
                  <a:moveTo>
                    <a:pt x="495600" y="0"/>
                  </a:moveTo>
                  <a:lnTo>
                    <a:pt x="0" y="546397"/>
                  </a:lnTo>
                  <a:cubicBezTo>
                    <a:pt x="4912" y="550214"/>
                    <a:pt x="9825" y="553485"/>
                    <a:pt x="14737" y="556758"/>
                  </a:cubicBezTo>
                  <a:lnTo>
                    <a:pt x="507608" y="13633"/>
                  </a:lnTo>
                  <a:cubicBezTo>
                    <a:pt x="503787" y="9270"/>
                    <a:pt x="499966" y="4363"/>
                    <a:pt x="495600" y="0"/>
                  </a:cubicBezTo>
                  <a:close/>
                </a:path>
              </a:pathLst>
            </a:custGeom>
            <a:grpFill/>
            <a:ln w="5458"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3626E39-4522-76DB-11B8-CE998FB76E97}"/>
                </a:ext>
              </a:extLst>
            </p:cNvPr>
            <p:cNvSpPr/>
            <p:nvPr/>
          </p:nvSpPr>
          <p:spPr>
            <a:xfrm>
              <a:off x="1960790" y="3741343"/>
              <a:ext cx="499966" cy="548577"/>
            </a:xfrm>
            <a:custGeom>
              <a:avLst/>
              <a:gdLst>
                <a:gd name="connsiteX0" fmla="*/ 489596 w 499966"/>
                <a:gd name="connsiteY0" fmla="*/ 0 h 548577"/>
                <a:gd name="connsiteX1" fmla="*/ 0 w 499966"/>
                <a:gd name="connsiteY1" fmla="*/ 539853 h 548577"/>
                <a:gd name="connsiteX2" fmla="*/ 15829 w 499966"/>
                <a:gd name="connsiteY2" fmla="*/ 548578 h 548577"/>
                <a:gd name="connsiteX3" fmla="*/ 499966 w 499966"/>
                <a:gd name="connsiteY3" fmla="*/ 14723 h 548577"/>
                <a:gd name="connsiteX4" fmla="*/ 489596 w 499966"/>
                <a:gd name="connsiteY4" fmla="*/ 0 h 5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6" h="548577">
                  <a:moveTo>
                    <a:pt x="489596" y="0"/>
                  </a:moveTo>
                  <a:lnTo>
                    <a:pt x="0" y="539853"/>
                  </a:lnTo>
                  <a:cubicBezTo>
                    <a:pt x="5458" y="543125"/>
                    <a:pt x="10370" y="545851"/>
                    <a:pt x="15829" y="548578"/>
                  </a:cubicBezTo>
                  <a:lnTo>
                    <a:pt x="499966" y="14723"/>
                  </a:lnTo>
                  <a:cubicBezTo>
                    <a:pt x="496691" y="9816"/>
                    <a:pt x="493416" y="4908"/>
                    <a:pt x="489596" y="0"/>
                  </a:cubicBezTo>
                  <a:close/>
                </a:path>
              </a:pathLst>
            </a:custGeom>
            <a:grpFill/>
            <a:ln w="5458"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5AF51837-658C-79A8-E557-1A51667FF732}"/>
                </a:ext>
              </a:extLst>
            </p:cNvPr>
            <p:cNvSpPr/>
            <p:nvPr/>
          </p:nvSpPr>
          <p:spPr>
            <a:xfrm>
              <a:off x="1989172" y="3768063"/>
              <a:ext cx="490687" cy="535490"/>
            </a:xfrm>
            <a:custGeom>
              <a:avLst/>
              <a:gdLst>
                <a:gd name="connsiteX0" fmla="*/ 481409 w 490687"/>
                <a:gd name="connsiteY0" fmla="*/ 0 h 535490"/>
                <a:gd name="connsiteX1" fmla="*/ 0 w 490687"/>
                <a:gd name="connsiteY1" fmla="*/ 527856 h 535490"/>
                <a:gd name="connsiteX2" fmla="*/ 16920 w 490687"/>
                <a:gd name="connsiteY2" fmla="*/ 535490 h 535490"/>
                <a:gd name="connsiteX3" fmla="*/ 490687 w 490687"/>
                <a:gd name="connsiteY3" fmla="*/ 16359 h 535490"/>
                <a:gd name="connsiteX4" fmla="*/ 481409 w 490687"/>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687" h="535490">
                  <a:moveTo>
                    <a:pt x="481409" y="0"/>
                  </a:moveTo>
                  <a:lnTo>
                    <a:pt x="0" y="527856"/>
                  </a:lnTo>
                  <a:cubicBezTo>
                    <a:pt x="5458" y="530583"/>
                    <a:pt x="10916" y="533309"/>
                    <a:pt x="16920" y="535490"/>
                  </a:cubicBezTo>
                  <a:lnTo>
                    <a:pt x="490687" y="16359"/>
                  </a:lnTo>
                  <a:cubicBezTo>
                    <a:pt x="487412" y="10361"/>
                    <a:pt x="484683" y="5453"/>
                    <a:pt x="481409" y="0"/>
                  </a:cubicBezTo>
                  <a:close/>
                </a:path>
              </a:pathLst>
            </a:custGeom>
            <a:grpFill/>
            <a:ln w="5458"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6237E51-9452-BCD4-1559-57396BBC0B22}"/>
                </a:ext>
              </a:extLst>
            </p:cNvPr>
            <p:cNvSpPr/>
            <p:nvPr/>
          </p:nvSpPr>
          <p:spPr>
            <a:xfrm>
              <a:off x="2021375" y="3798600"/>
              <a:ext cx="471583" cy="518586"/>
            </a:xfrm>
            <a:custGeom>
              <a:avLst/>
              <a:gdLst>
                <a:gd name="connsiteX0" fmla="*/ 463942 w 471583"/>
                <a:gd name="connsiteY0" fmla="*/ 0 h 518586"/>
                <a:gd name="connsiteX1" fmla="*/ 0 w 471583"/>
                <a:gd name="connsiteY1" fmla="*/ 512042 h 518586"/>
                <a:gd name="connsiteX2" fmla="*/ 18012 w 471583"/>
                <a:gd name="connsiteY2" fmla="*/ 518586 h 518586"/>
                <a:gd name="connsiteX3" fmla="*/ 471584 w 471583"/>
                <a:gd name="connsiteY3" fmla="*/ 17450 h 518586"/>
                <a:gd name="connsiteX4" fmla="*/ 463942 w 471583"/>
                <a:gd name="connsiteY4" fmla="*/ 0 h 5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8586">
                  <a:moveTo>
                    <a:pt x="463942" y="0"/>
                  </a:moveTo>
                  <a:lnTo>
                    <a:pt x="0" y="512042"/>
                  </a:lnTo>
                  <a:cubicBezTo>
                    <a:pt x="6004" y="514224"/>
                    <a:pt x="12008" y="516405"/>
                    <a:pt x="18012" y="518586"/>
                  </a:cubicBezTo>
                  <a:lnTo>
                    <a:pt x="471584" y="17450"/>
                  </a:lnTo>
                  <a:cubicBezTo>
                    <a:pt x="469401" y="10906"/>
                    <a:pt x="467217" y="5453"/>
                    <a:pt x="463942" y="0"/>
                  </a:cubicBezTo>
                  <a:close/>
                </a:path>
              </a:pathLst>
            </a:custGeom>
            <a:grpFill/>
            <a:ln w="5458"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C4EEF097-E80F-E052-7441-BD5329AD0C81}"/>
                </a:ext>
              </a:extLst>
            </p:cNvPr>
            <p:cNvSpPr/>
            <p:nvPr/>
          </p:nvSpPr>
          <p:spPr>
            <a:xfrm>
              <a:off x="2055762" y="3830773"/>
              <a:ext cx="450842" cy="495683"/>
            </a:xfrm>
            <a:custGeom>
              <a:avLst/>
              <a:gdLst>
                <a:gd name="connsiteX0" fmla="*/ 444293 w 450842"/>
                <a:gd name="connsiteY0" fmla="*/ 0 h 495683"/>
                <a:gd name="connsiteX1" fmla="*/ 0 w 450842"/>
                <a:gd name="connsiteY1" fmla="*/ 490775 h 495683"/>
                <a:gd name="connsiteX2" fmla="*/ 19649 w 450842"/>
                <a:gd name="connsiteY2" fmla="*/ 495683 h 495683"/>
                <a:gd name="connsiteX3" fmla="*/ 450843 w 450842"/>
                <a:gd name="connsiteY3" fmla="*/ 19631 h 495683"/>
                <a:gd name="connsiteX4" fmla="*/ 444293 w 450842"/>
                <a:gd name="connsiteY4" fmla="*/ 0 h 49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2" h="495683">
                  <a:moveTo>
                    <a:pt x="444293" y="0"/>
                  </a:moveTo>
                  <a:lnTo>
                    <a:pt x="0" y="490775"/>
                  </a:lnTo>
                  <a:cubicBezTo>
                    <a:pt x="6550" y="492411"/>
                    <a:pt x="13100" y="494047"/>
                    <a:pt x="19649" y="495683"/>
                  </a:cubicBezTo>
                  <a:lnTo>
                    <a:pt x="450843" y="19631"/>
                  </a:lnTo>
                  <a:cubicBezTo>
                    <a:pt x="449205" y="12542"/>
                    <a:pt x="446476" y="5998"/>
                    <a:pt x="444293" y="0"/>
                  </a:cubicBezTo>
                  <a:close/>
                </a:path>
              </a:pathLst>
            </a:custGeom>
            <a:grpFill/>
            <a:ln w="5458"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59B79BC-872F-E890-80D9-8438D3923881}"/>
                </a:ext>
              </a:extLst>
            </p:cNvPr>
            <p:cNvSpPr/>
            <p:nvPr/>
          </p:nvSpPr>
          <p:spPr>
            <a:xfrm>
              <a:off x="2091785" y="3866218"/>
              <a:ext cx="424643" cy="465145"/>
            </a:xfrm>
            <a:custGeom>
              <a:avLst/>
              <a:gdLst>
                <a:gd name="connsiteX0" fmla="*/ 419731 w 424643"/>
                <a:gd name="connsiteY0" fmla="*/ 0 h 465145"/>
                <a:gd name="connsiteX1" fmla="*/ 0 w 424643"/>
                <a:gd name="connsiteY1" fmla="*/ 462419 h 465145"/>
                <a:gd name="connsiteX2" fmla="*/ 21287 w 424643"/>
                <a:gd name="connsiteY2" fmla="*/ 465146 h 465145"/>
                <a:gd name="connsiteX3" fmla="*/ 424644 w 424643"/>
                <a:gd name="connsiteY3" fmla="*/ 20176 h 465145"/>
                <a:gd name="connsiteX4" fmla="*/ 419731 w 424643"/>
                <a:gd name="connsiteY4" fmla="*/ 0 h 46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3" h="465145">
                  <a:moveTo>
                    <a:pt x="419731" y="0"/>
                  </a:moveTo>
                  <a:lnTo>
                    <a:pt x="0" y="462419"/>
                  </a:lnTo>
                  <a:cubicBezTo>
                    <a:pt x="7096" y="463510"/>
                    <a:pt x="14191" y="464601"/>
                    <a:pt x="21287" y="465146"/>
                  </a:cubicBezTo>
                  <a:lnTo>
                    <a:pt x="424644" y="20176"/>
                  </a:lnTo>
                  <a:cubicBezTo>
                    <a:pt x="423006" y="14178"/>
                    <a:pt x="421369" y="7089"/>
                    <a:pt x="419731" y="0"/>
                  </a:cubicBezTo>
                  <a:close/>
                </a:path>
              </a:pathLst>
            </a:custGeom>
            <a:grpFill/>
            <a:ln w="5458"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1BAF6DF-9D6F-98E5-A84B-2FFA466DC3BF}"/>
                </a:ext>
              </a:extLst>
            </p:cNvPr>
            <p:cNvSpPr/>
            <p:nvPr/>
          </p:nvSpPr>
          <p:spPr>
            <a:xfrm>
              <a:off x="2131630" y="3906025"/>
              <a:ext cx="390257" cy="427519"/>
            </a:xfrm>
            <a:custGeom>
              <a:avLst/>
              <a:gdLst>
                <a:gd name="connsiteX0" fmla="*/ 387528 w 390257"/>
                <a:gd name="connsiteY0" fmla="*/ 0 h 427519"/>
                <a:gd name="connsiteX1" fmla="*/ 0 w 390257"/>
                <a:gd name="connsiteY1" fmla="*/ 426974 h 427519"/>
                <a:gd name="connsiteX2" fmla="*/ 21287 w 390257"/>
                <a:gd name="connsiteY2" fmla="*/ 427520 h 427519"/>
                <a:gd name="connsiteX3" fmla="*/ 22924 w 390257"/>
                <a:gd name="connsiteY3" fmla="*/ 427520 h 427519"/>
                <a:gd name="connsiteX4" fmla="*/ 390257 w 390257"/>
                <a:gd name="connsiteY4" fmla="*/ 23448 h 427519"/>
                <a:gd name="connsiteX5" fmla="*/ 387528 w 390257"/>
                <a:gd name="connsiteY5" fmla="*/ 0 h 42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7519">
                  <a:moveTo>
                    <a:pt x="387528" y="0"/>
                  </a:moveTo>
                  <a:lnTo>
                    <a:pt x="0" y="426974"/>
                  </a:lnTo>
                  <a:cubicBezTo>
                    <a:pt x="7096" y="427520"/>
                    <a:pt x="14191" y="427520"/>
                    <a:pt x="21287" y="427520"/>
                  </a:cubicBezTo>
                  <a:cubicBezTo>
                    <a:pt x="21833" y="427520"/>
                    <a:pt x="22378" y="427520"/>
                    <a:pt x="22924" y="427520"/>
                  </a:cubicBezTo>
                  <a:lnTo>
                    <a:pt x="390257" y="23448"/>
                  </a:lnTo>
                  <a:cubicBezTo>
                    <a:pt x="389712" y="15268"/>
                    <a:pt x="388620" y="7634"/>
                    <a:pt x="387528" y="0"/>
                  </a:cubicBezTo>
                  <a:close/>
                </a:path>
              </a:pathLst>
            </a:custGeom>
            <a:grpFill/>
            <a:ln w="5458"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B11EAB8-0B80-DFE7-54C2-9B8875409879}"/>
                </a:ext>
              </a:extLst>
            </p:cNvPr>
            <p:cNvSpPr/>
            <p:nvPr/>
          </p:nvSpPr>
          <p:spPr>
            <a:xfrm>
              <a:off x="2174749" y="3949650"/>
              <a:ext cx="350413" cy="383895"/>
            </a:xfrm>
            <a:custGeom>
              <a:avLst/>
              <a:gdLst>
                <a:gd name="connsiteX0" fmla="*/ 350413 w 350413"/>
                <a:gd name="connsiteY0" fmla="*/ 13633 h 383895"/>
                <a:gd name="connsiteX1" fmla="*/ 349867 w 350413"/>
                <a:gd name="connsiteY1" fmla="*/ 0 h 383895"/>
                <a:gd name="connsiteX2" fmla="*/ 0 w 350413"/>
                <a:gd name="connsiteY2" fmla="*/ 383895 h 383895"/>
                <a:gd name="connsiteX3" fmla="*/ 26199 w 350413"/>
                <a:gd name="connsiteY3" fmla="*/ 381714 h 383895"/>
                <a:gd name="connsiteX4" fmla="*/ 349867 w 350413"/>
                <a:gd name="connsiteY4" fmla="*/ 26175 h 383895"/>
                <a:gd name="connsiteX5" fmla="*/ 350413 w 350413"/>
                <a:gd name="connsiteY5" fmla="*/ 13633 h 38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13" h="383895">
                  <a:moveTo>
                    <a:pt x="350413" y="13633"/>
                  </a:moveTo>
                  <a:cubicBezTo>
                    <a:pt x="350413" y="9270"/>
                    <a:pt x="350413" y="4908"/>
                    <a:pt x="349867" y="0"/>
                  </a:cubicBezTo>
                  <a:lnTo>
                    <a:pt x="0" y="383895"/>
                  </a:lnTo>
                  <a:cubicBezTo>
                    <a:pt x="8733" y="383350"/>
                    <a:pt x="17466" y="382805"/>
                    <a:pt x="26199" y="381714"/>
                  </a:cubicBezTo>
                  <a:lnTo>
                    <a:pt x="349867" y="26175"/>
                  </a:lnTo>
                  <a:cubicBezTo>
                    <a:pt x="350413" y="22358"/>
                    <a:pt x="350413" y="17995"/>
                    <a:pt x="350413" y="13633"/>
                  </a:cubicBezTo>
                  <a:close/>
                </a:path>
              </a:pathLst>
            </a:custGeom>
            <a:grpFill/>
            <a:ln w="5458"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0A790C0-B509-2E50-8B5B-A9993CF6C95F}"/>
                </a:ext>
              </a:extLst>
            </p:cNvPr>
            <p:cNvSpPr/>
            <p:nvPr/>
          </p:nvSpPr>
          <p:spPr>
            <a:xfrm>
              <a:off x="2224418" y="3998727"/>
              <a:ext cx="297468" cy="327183"/>
            </a:xfrm>
            <a:custGeom>
              <a:avLst/>
              <a:gdLst>
                <a:gd name="connsiteX0" fmla="*/ 297469 w 297468"/>
                <a:gd name="connsiteY0" fmla="*/ 0 h 327183"/>
                <a:gd name="connsiteX1" fmla="*/ 0 w 297468"/>
                <a:gd name="connsiteY1" fmla="*/ 327184 h 327183"/>
                <a:gd name="connsiteX2" fmla="*/ 30566 w 297468"/>
                <a:gd name="connsiteY2" fmla="*/ 320095 h 327183"/>
                <a:gd name="connsiteX3" fmla="*/ 293102 w 297468"/>
                <a:gd name="connsiteY3" fmla="*/ 31083 h 327183"/>
                <a:gd name="connsiteX4" fmla="*/ 297469 w 297468"/>
                <a:gd name="connsiteY4" fmla="*/ 0 h 32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68" h="327183">
                  <a:moveTo>
                    <a:pt x="297469" y="0"/>
                  </a:moveTo>
                  <a:lnTo>
                    <a:pt x="0" y="327184"/>
                  </a:lnTo>
                  <a:cubicBezTo>
                    <a:pt x="10370" y="325003"/>
                    <a:pt x="20741" y="322821"/>
                    <a:pt x="30566" y="320095"/>
                  </a:cubicBezTo>
                  <a:lnTo>
                    <a:pt x="293102" y="31083"/>
                  </a:lnTo>
                  <a:cubicBezTo>
                    <a:pt x="294740" y="21267"/>
                    <a:pt x="296377" y="10906"/>
                    <a:pt x="297469" y="0"/>
                  </a:cubicBezTo>
                  <a:close/>
                </a:path>
              </a:pathLst>
            </a:custGeom>
            <a:grpFill/>
            <a:ln w="5458"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FF97EB1-F2D8-4861-363A-754D5DB1BDA7}"/>
                </a:ext>
              </a:extLst>
            </p:cNvPr>
            <p:cNvSpPr/>
            <p:nvPr/>
          </p:nvSpPr>
          <p:spPr>
            <a:xfrm>
              <a:off x="2285004" y="4059257"/>
              <a:ext cx="227058" cy="249750"/>
            </a:xfrm>
            <a:custGeom>
              <a:avLst/>
              <a:gdLst>
                <a:gd name="connsiteX0" fmla="*/ 227059 w 227058"/>
                <a:gd name="connsiteY0" fmla="*/ 0 h 249750"/>
                <a:gd name="connsiteX1" fmla="*/ 0 w 227058"/>
                <a:gd name="connsiteY1" fmla="*/ 249750 h 249750"/>
                <a:gd name="connsiteX2" fmla="*/ 39844 w 227058"/>
                <a:gd name="connsiteY2" fmla="*/ 231755 h 249750"/>
                <a:gd name="connsiteX3" fmla="*/ 213413 w 227058"/>
                <a:gd name="connsiteY3" fmla="*/ 40898 h 249750"/>
                <a:gd name="connsiteX4" fmla="*/ 227059 w 227058"/>
                <a:gd name="connsiteY4" fmla="*/ 0 h 24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58" h="249750">
                  <a:moveTo>
                    <a:pt x="227059" y="0"/>
                  </a:moveTo>
                  <a:lnTo>
                    <a:pt x="0" y="249750"/>
                  </a:lnTo>
                  <a:cubicBezTo>
                    <a:pt x="13645" y="244297"/>
                    <a:pt x="27291" y="238298"/>
                    <a:pt x="39844" y="231755"/>
                  </a:cubicBezTo>
                  <a:lnTo>
                    <a:pt x="213413" y="40898"/>
                  </a:lnTo>
                  <a:cubicBezTo>
                    <a:pt x="218872" y="27810"/>
                    <a:pt x="223784" y="14178"/>
                    <a:pt x="227059" y="0"/>
                  </a:cubicBezTo>
                  <a:close/>
                </a:path>
              </a:pathLst>
            </a:custGeom>
            <a:grpFill/>
            <a:ln w="5458"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241B7BCC-405A-2ED6-2E26-EC78BB6C0B44}"/>
                </a:ext>
              </a:extLst>
            </p:cNvPr>
            <p:cNvSpPr/>
            <p:nvPr/>
          </p:nvSpPr>
          <p:spPr>
            <a:xfrm>
              <a:off x="2368513" y="4148141"/>
              <a:ext cx="105888" cy="115604"/>
            </a:xfrm>
            <a:custGeom>
              <a:avLst/>
              <a:gdLst>
                <a:gd name="connsiteX0" fmla="*/ 105888 w 105888"/>
                <a:gd name="connsiteY0" fmla="*/ 0 h 115604"/>
                <a:gd name="connsiteX1" fmla="*/ 0 w 105888"/>
                <a:gd name="connsiteY1" fmla="*/ 115605 h 115604"/>
                <a:gd name="connsiteX2" fmla="*/ 105888 w 105888"/>
                <a:gd name="connsiteY2" fmla="*/ 0 h 115604"/>
              </a:gdLst>
              <a:ahLst/>
              <a:cxnLst>
                <a:cxn ang="0">
                  <a:pos x="connsiteX0" y="connsiteY0"/>
                </a:cxn>
                <a:cxn ang="0">
                  <a:pos x="connsiteX1" y="connsiteY1"/>
                </a:cxn>
                <a:cxn ang="0">
                  <a:pos x="connsiteX2" y="connsiteY2"/>
                </a:cxn>
              </a:cxnLst>
              <a:rect l="l" t="t" r="r" b="b"/>
              <a:pathLst>
                <a:path w="105888" h="115604">
                  <a:moveTo>
                    <a:pt x="105888" y="0"/>
                  </a:moveTo>
                  <a:lnTo>
                    <a:pt x="0" y="115605"/>
                  </a:lnTo>
                  <a:cubicBezTo>
                    <a:pt x="43119" y="85068"/>
                    <a:pt x="79689" y="45805"/>
                    <a:pt x="105888" y="0"/>
                  </a:cubicBezTo>
                  <a:close/>
                </a:path>
              </a:pathLst>
            </a:custGeom>
            <a:grpFill/>
            <a:ln w="5458" cap="flat">
              <a:noFill/>
              <a:prstDash val="solid"/>
              <a:miter/>
            </a:ln>
          </p:spPr>
          <p:txBody>
            <a:bodyPr rtlCol="0" anchor="ctr"/>
            <a:lstStyle/>
            <a:p>
              <a:endParaRPr lang="en-US"/>
            </a:p>
          </p:txBody>
        </p:sp>
      </p:grpSp>
    </p:spTree>
    <p:extLst>
      <p:ext uri="{BB962C8B-B14F-4D97-AF65-F5344CB8AC3E}">
        <p14:creationId xmlns:p14="http://schemas.microsoft.com/office/powerpoint/2010/main" val="3222621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Picture Placeholder 10">
            <a:extLst>
              <a:ext uri="{FF2B5EF4-FFF2-40B4-BE49-F238E27FC236}">
                <a16:creationId xmlns:a16="http://schemas.microsoft.com/office/drawing/2014/main" id="{984E6049-DDBF-6024-E18B-7A085C4E6205}"/>
              </a:ext>
            </a:extLst>
          </p:cNvPr>
          <p:cNvPicPr>
            <a:picLocks noGrp="1" noChangeAspect="1"/>
          </p:cNvPicPr>
          <p:nvPr>
            <p:ph type="pic" sz="quarter" idx="10"/>
          </p:nvPr>
        </p:nvPicPr>
        <p:blipFill rotWithShape="1">
          <a:blip r:embed="rId2"/>
          <a:srcRect l="18887" t="-306" r="143" b="306"/>
          <a:stretch/>
        </p:blipFill>
        <p:spPr>
          <a:xfrm>
            <a:off x="802105" y="340963"/>
            <a:ext cx="6265122" cy="5158391"/>
          </a:xfrm>
        </p:spPr>
      </p:pic>
      <p:sp>
        <p:nvSpPr>
          <p:cNvPr id="4" name="Text Placeholder 3">
            <a:extLst>
              <a:ext uri="{FF2B5EF4-FFF2-40B4-BE49-F238E27FC236}">
                <a16:creationId xmlns:a16="http://schemas.microsoft.com/office/drawing/2014/main" id="{762C3ACE-FEFE-C4A1-73E7-A06621EAB290}"/>
              </a:ext>
            </a:extLst>
          </p:cNvPr>
          <p:cNvSpPr>
            <a:spLocks noGrp="1"/>
          </p:cNvSpPr>
          <p:nvPr>
            <p:ph type="body" sz="quarter" idx="62"/>
          </p:nvPr>
        </p:nvSpPr>
        <p:spPr/>
        <p:txBody>
          <a:bodyPr/>
          <a:lstStyle/>
          <a:p>
            <a:r>
              <a:rPr lang="en-US" dirty="0"/>
              <a:t>THANK </a:t>
            </a:r>
          </a:p>
        </p:txBody>
      </p:sp>
      <p:sp>
        <p:nvSpPr>
          <p:cNvPr id="5" name="Text Placeholder 4">
            <a:extLst>
              <a:ext uri="{FF2B5EF4-FFF2-40B4-BE49-F238E27FC236}">
                <a16:creationId xmlns:a16="http://schemas.microsoft.com/office/drawing/2014/main" id="{BD546FF4-8F35-7682-56FB-F00558D312AB}"/>
              </a:ext>
            </a:extLst>
          </p:cNvPr>
          <p:cNvSpPr>
            <a:spLocks noGrp="1"/>
          </p:cNvSpPr>
          <p:nvPr>
            <p:ph type="body" sz="quarter" idx="63"/>
          </p:nvPr>
        </p:nvSpPr>
        <p:spPr/>
        <p:txBody>
          <a:bodyPr/>
          <a:lstStyle/>
          <a:p>
            <a:r>
              <a:rPr lang="en-US" dirty="0"/>
              <a:t>YOU!</a:t>
            </a:r>
          </a:p>
        </p:txBody>
      </p:sp>
      <p:sp>
        <p:nvSpPr>
          <p:cNvPr id="122" name="Oval 121">
            <a:extLst>
              <a:ext uri="{FF2B5EF4-FFF2-40B4-BE49-F238E27FC236}">
                <a16:creationId xmlns:a16="http://schemas.microsoft.com/office/drawing/2014/main" id="{496C340A-7434-3131-E227-D29A19D83E0B}"/>
              </a:ext>
            </a:extLst>
          </p:cNvPr>
          <p:cNvSpPr/>
          <p:nvPr/>
        </p:nvSpPr>
        <p:spPr>
          <a:xfrm>
            <a:off x="409903" y="667758"/>
            <a:ext cx="895932" cy="895932"/>
          </a:xfrm>
          <a:prstGeom prst="ellipse">
            <a:avLst/>
          </a:prstGeom>
          <a:solidFill>
            <a:srgbClr val="198AB1">
              <a:alpha val="7984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aphic 4">
            <a:extLst>
              <a:ext uri="{FF2B5EF4-FFF2-40B4-BE49-F238E27FC236}">
                <a16:creationId xmlns:a16="http://schemas.microsoft.com/office/drawing/2014/main" id="{88D7DAA4-CDA4-CC80-8E11-A620CF6524EF}"/>
              </a:ext>
            </a:extLst>
          </p:cNvPr>
          <p:cNvGrpSpPr/>
          <p:nvPr/>
        </p:nvGrpSpPr>
        <p:grpSpPr>
          <a:xfrm>
            <a:off x="10871194" y="3484181"/>
            <a:ext cx="2641612" cy="2639151"/>
            <a:chOff x="1782854" y="3591929"/>
            <a:chExt cx="742307" cy="741615"/>
          </a:xfrm>
          <a:solidFill>
            <a:srgbClr val="FFD168">
              <a:alpha val="62000"/>
            </a:srgbClr>
          </a:solidFill>
        </p:grpSpPr>
        <p:sp>
          <p:nvSpPr>
            <p:cNvPr id="130" name="Freeform 129">
              <a:extLst>
                <a:ext uri="{FF2B5EF4-FFF2-40B4-BE49-F238E27FC236}">
                  <a16:creationId xmlns:a16="http://schemas.microsoft.com/office/drawing/2014/main" id="{D58806B7-3E28-BAE0-50F2-9CE51A8ED59A}"/>
                </a:ext>
              </a:extLst>
            </p:cNvPr>
            <p:cNvSpPr/>
            <p:nvPr/>
          </p:nvSpPr>
          <p:spPr>
            <a:xfrm>
              <a:off x="1834161" y="3663910"/>
              <a:ext cx="98246" cy="107970"/>
            </a:xfrm>
            <a:custGeom>
              <a:avLst/>
              <a:gdLst>
                <a:gd name="connsiteX0" fmla="*/ 0 w 98246"/>
                <a:gd name="connsiteY0" fmla="*/ 107970 h 107970"/>
                <a:gd name="connsiteX1" fmla="*/ 98247 w 98246"/>
                <a:gd name="connsiteY1" fmla="*/ 0 h 107970"/>
                <a:gd name="connsiteX2" fmla="*/ 0 w 98246"/>
                <a:gd name="connsiteY2" fmla="*/ 107970 h 107970"/>
              </a:gdLst>
              <a:ahLst/>
              <a:cxnLst>
                <a:cxn ang="0">
                  <a:pos x="connsiteX0" y="connsiteY0"/>
                </a:cxn>
                <a:cxn ang="0">
                  <a:pos x="connsiteX1" y="connsiteY1"/>
                </a:cxn>
                <a:cxn ang="0">
                  <a:pos x="connsiteX2" y="connsiteY2"/>
                </a:cxn>
              </a:cxnLst>
              <a:rect l="l" t="t" r="r" b="b"/>
              <a:pathLst>
                <a:path w="98246" h="107970">
                  <a:moveTo>
                    <a:pt x="0" y="107970"/>
                  </a:moveTo>
                  <a:lnTo>
                    <a:pt x="98247" y="0"/>
                  </a:lnTo>
                  <a:cubicBezTo>
                    <a:pt x="58948" y="29446"/>
                    <a:pt x="25107" y="65982"/>
                    <a:pt x="0" y="107970"/>
                  </a:cubicBezTo>
                  <a:close/>
                </a:path>
              </a:pathLst>
            </a:custGeom>
            <a:grpFill/>
            <a:ln w="5458"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FD1AE46-7182-6DCB-2F3C-45B2314D9F1E}"/>
                </a:ext>
              </a:extLst>
            </p:cNvPr>
            <p:cNvSpPr/>
            <p:nvPr/>
          </p:nvSpPr>
          <p:spPr>
            <a:xfrm>
              <a:off x="1795954" y="3616468"/>
              <a:ext cx="223238" cy="245932"/>
            </a:xfrm>
            <a:custGeom>
              <a:avLst/>
              <a:gdLst>
                <a:gd name="connsiteX0" fmla="*/ 183394 w 223238"/>
                <a:gd name="connsiteY0" fmla="*/ 18540 h 245932"/>
                <a:gd name="connsiteX1" fmla="*/ 14737 w 223238"/>
                <a:gd name="connsiteY1" fmla="*/ 203944 h 245932"/>
                <a:gd name="connsiteX2" fmla="*/ 0 w 223238"/>
                <a:gd name="connsiteY2" fmla="*/ 245933 h 245932"/>
                <a:gd name="connsiteX3" fmla="*/ 223238 w 223238"/>
                <a:gd name="connsiteY3" fmla="*/ 0 h 245932"/>
                <a:gd name="connsiteX4" fmla="*/ 183394 w 223238"/>
                <a:gd name="connsiteY4" fmla="*/ 18540 h 24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38" h="245932">
                  <a:moveTo>
                    <a:pt x="183394" y="18540"/>
                  </a:moveTo>
                  <a:lnTo>
                    <a:pt x="14737" y="203944"/>
                  </a:lnTo>
                  <a:cubicBezTo>
                    <a:pt x="9279" y="217577"/>
                    <a:pt x="4367" y="231209"/>
                    <a:pt x="0" y="245933"/>
                  </a:cubicBezTo>
                  <a:lnTo>
                    <a:pt x="223238" y="0"/>
                  </a:lnTo>
                  <a:cubicBezTo>
                    <a:pt x="210139" y="5453"/>
                    <a:pt x="196493" y="11451"/>
                    <a:pt x="183394" y="18540"/>
                  </a:cubicBezTo>
                  <a:close/>
                </a:path>
              </a:pathLst>
            </a:custGeom>
            <a:grpFill/>
            <a:ln w="5458"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6CFECE8-16DE-FF31-CC14-BE2543BEDC1F}"/>
                </a:ext>
              </a:extLst>
            </p:cNvPr>
            <p:cNvSpPr/>
            <p:nvPr/>
          </p:nvSpPr>
          <p:spPr>
            <a:xfrm>
              <a:off x="1782854" y="3599018"/>
              <a:ext cx="295285" cy="325547"/>
            </a:xfrm>
            <a:custGeom>
              <a:avLst/>
              <a:gdLst>
                <a:gd name="connsiteX0" fmla="*/ 265266 w 295285"/>
                <a:gd name="connsiteY0" fmla="*/ 8180 h 325547"/>
                <a:gd name="connsiteX1" fmla="*/ 4912 w 295285"/>
                <a:gd name="connsiteY1" fmla="*/ 294465 h 325547"/>
                <a:gd name="connsiteX2" fmla="*/ 0 w 295285"/>
                <a:gd name="connsiteY2" fmla="*/ 325548 h 325547"/>
                <a:gd name="connsiteX3" fmla="*/ 295286 w 295285"/>
                <a:gd name="connsiteY3" fmla="*/ 0 h 325547"/>
                <a:gd name="connsiteX4" fmla="*/ 265266 w 295285"/>
                <a:gd name="connsiteY4" fmla="*/ 8180 h 32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85" h="325547">
                  <a:moveTo>
                    <a:pt x="265266" y="8180"/>
                  </a:moveTo>
                  <a:lnTo>
                    <a:pt x="4912" y="294465"/>
                  </a:lnTo>
                  <a:cubicBezTo>
                    <a:pt x="2729" y="304826"/>
                    <a:pt x="1092" y="315187"/>
                    <a:pt x="0" y="325548"/>
                  </a:cubicBezTo>
                  <a:lnTo>
                    <a:pt x="295286" y="0"/>
                  </a:lnTo>
                  <a:cubicBezTo>
                    <a:pt x="285461" y="2727"/>
                    <a:pt x="275636" y="5453"/>
                    <a:pt x="265266" y="8180"/>
                  </a:cubicBezTo>
                  <a:close/>
                </a:path>
              </a:pathLst>
            </a:custGeom>
            <a:grpFill/>
            <a:ln w="5458"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7B086ACB-DCE7-1193-E837-AC6F34314AD3}"/>
                </a:ext>
              </a:extLst>
            </p:cNvPr>
            <p:cNvSpPr/>
            <p:nvPr/>
          </p:nvSpPr>
          <p:spPr>
            <a:xfrm>
              <a:off x="1782854" y="3592475"/>
              <a:ext cx="346592" cy="382259"/>
            </a:xfrm>
            <a:custGeom>
              <a:avLst/>
              <a:gdLst>
                <a:gd name="connsiteX0" fmla="*/ 320393 w 346592"/>
                <a:gd name="connsiteY0" fmla="*/ 2727 h 382259"/>
                <a:gd name="connsiteX1" fmla="*/ 546 w 346592"/>
                <a:gd name="connsiteY1" fmla="*/ 355540 h 382259"/>
                <a:gd name="connsiteX2" fmla="*/ 0 w 346592"/>
                <a:gd name="connsiteY2" fmla="*/ 370808 h 382259"/>
                <a:gd name="connsiteX3" fmla="*/ 546 w 346592"/>
                <a:gd name="connsiteY3" fmla="*/ 382260 h 382259"/>
                <a:gd name="connsiteX4" fmla="*/ 346592 w 346592"/>
                <a:gd name="connsiteY4" fmla="*/ 0 h 382259"/>
                <a:gd name="connsiteX5" fmla="*/ 320393 w 346592"/>
                <a:gd name="connsiteY5" fmla="*/ 2727 h 38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592" h="382259">
                  <a:moveTo>
                    <a:pt x="320393" y="2727"/>
                  </a:moveTo>
                  <a:lnTo>
                    <a:pt x="546" y="355540"/>
                  </a:lnTo>
                  <a:cubicBezTo>
                    <a:pt x="546" y="360447"/>
                    <a:pt x="0" y="365355"/>
                    <a:pt x="0" y="370808"/>
                  </a:cubicBezTo>
                  <a:cubicBezTo>
                    <a:pt x="0" y="374625"/>
                    <a:pt x="0" y="378442"/>
                    <a:pt x="546" y="382260"/>
                  </a:cubicBezTo>
                  <a:lnTo>
                    <a:pt x="346592" y="0"/>
                  </a:lnTo>
                  <a:cubicBezTo>
                    <a:pt x="337859" y="546"/>
                    <a:pt x="329126" y="1091"/>
                    <a:pt x="320393" y="2727"/>
                  </a:cubicBezTo>
                  <a:close/>
                </a:path>
              </a:pathLst>
            </a:custGeom>
            <a:grpFill/>
            <a:ln w="5458"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4C1C38A5-1A9F-C677-81CA-C68341A427DA}"/>
                </a:ext>
              </a:extLst>
            </p:cNvPr>
            <p:cNvSpPr/>
            <p:nvPr/>
          </p:nvSpPr>
          <p:spPr>
            <a:xfrm>
              <a:off x="1782854" y="3591929"/>
              <a:ext cx="390257" cy="425883"/>
            </a:xfrm>
            <a:custGeom>
              <a:avLst/>
              <a:gdLst>
                <a:gd name="connsiteX0" fmla="*/ 370608 w 390257"/>
                <a:gd name="connsiteY0" fmla="*/ 0 h 425883"/>
                <a:gd name="connsiteX1" fmla="*/ 366787 w 390257"/>
                <a:gd name="connsiteY1" fmla="*/ 0 h 425883"/>
                <a:gd name="connsiteX2" fmla="*/ 0 w 390257"/>
                <a:gd name="connsiteY2" fmla="*/ 402436 h 425883"/>
                <a:gd name="connsiteX3" fmla="*/ 2729 w 390257"/>
                <a:gd name="connsiteY3" fmla="*/ 425884 h 425883"/>
                <a:gd name="connsiteX4" fmla="*/ 390257 w 390257"/>
                <a:gd name="connsiteY4" fmla="*/ 545 h 425883"/>
                <a:gd name="connsiteX5" fmla="*/ 370608 w 390257"/>
                <a:gd name="connsiteY5" fmla="*/ 0 h 4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5883">
                  <a:moveTo>
                    <a:pt x="370608" y="0"/>
                  </a:moveTo>
                  <a:cubicBezTo>
                    <a:pt x="369517" y="0"/>
                    <a:pt x="368425" y="0"/>
                    <a:pt x="366787" y="0"/>
                  </a:cubicBezTo>
                  <a:lnTo>
                    <a:pt x="0" y="402436"/>
                  </a:lnTo>
                  <a:cubicBezTo>
                    <a:pt x="546" y="410070"/>
                    <a:pt x="1637" y="418250"/>
                    <a:pt x="2729" y="425884"/>
                  </a:cubicBezTo>
                  <a:lnTo>
                    <a:pt x="390257" y="545"/>
                  </a:lnTo>
                  <a:cubicBezTo>
                    <a:pt x="383708" y="0"/>
                    <a:pt x="377158" y="0"/>
                    <a:pt x="370608" y="0"/>
                  </a:cubicBezTo>
                  <a:close/>
                </a:path>
              </a:pathLst>
            </a:custGeom>
            <a:grpFill/>
            <a:ln w="5458"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B9AE86B5-034F-F0B5-3310-D07944B9C448}"/>
                </a:ext>
              </a:extLst>
            </p:cNvPr>
            <p:cNvSpPr/>
            <p:nvPr/>
          </p:nvSpPr>
          <p:spPr>
            <a:xfrm>
              <a:off x="1788858" y="3594110"/>
              <a:ext cx="424097" cy="463509"/>
            </a:xfrm>
            <a:custGeom>
              <a:avLst/>
              <a:gdLst>
                <a:gd name="connsiteX0" fmla="*/ 402811 w 424097"/>
                <a:gd name="connsiteY0" fmla="*/ 0 h 463509"/>
                <a:gd name="connsiteX1" fmla="*/ 0 w 424097"/>
                <a:gd name="connsiteY1" fmla="*/ 442243 h 463509"/>
                <a:gd name="connsiteX2" fmla="*/ 4912 w 424097"/>
                <a:gd name="connsiteY2" fmla="*/ 463510 h 463509"/>
                <a:gd name="connsiteX3" fmla="*/ 424098 w 424097"/>
                <a:gd name="connsiteY3" fmla="*/ 3272 h 463509"/>
                <a:gd name="connsiteX4" fmla="*/ 402811 w 424097"/>
                <a:gd name="connsiteY4" fmla="*/ 0 h 46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97" h="463509">
                  <a:moveTo>
                    <a:pt x="402811" y="0"/>
                  </a:moveTo>
                  <a:lnTo>
                    <a:pt x="0" y="442243"/>
                  </a:lnTo>
                  <a:cubicBezTo>
                    <a:pt x="1092" y="449332"/>
                    <a:pt x="3275" y="456421"/>
                    <a:pt x="4912" y="463510"/>
                  </a:cubicBezTo>
                  <a:lnTo>
                    <a:pt x="424098" y="3272"/>
                  </a:lnTo>
                  <a:cubicBezTo>
                    <a:pt x="417002" y="1636"/>
                    <a:pt x="409907" y="546"/>
                    <a:pt x="402811" y="0"/>
                  </a:cubicBezTo>
                  <a:close/>
                </a:path>
              </a:pathLst>
            </a:custGeom>
            <a:grpFill/>
            <a:ln w="5458"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9AA1E50A-29FF-59F9-7CE8-DBFA61277E0C}"/>
                </a:ext>
              </a:extLst>
            </p:cNvPr>
            <p:cNvSpPr/>
            <p:nvPr/>
          </p:nvSpPr>
          <p:spPr>
            <a:xfrm>
              <a:off x="1799775" y="3599563"/>
              <a:ext cx="448659" cy="494047"/>
            </a:xfrm>
            <a:custGeom>
              <a:avLst/>
              <a:gdLst>
                <a:gd name="connsiteX0" fmla="*/ 429556 w 448659"/>
                <a:gd name="connsiteY0" fmla="*/ 0 h 494047"/>
                <a:gd name="connsiteX1" fmla="*/ 0 w 448659"/>
                <a:gd name="connsiteY1" fmla="*/ 474962 h 494047"/>
                <a:gd name="connsiteX2" fmla="*/ 6550 w 448659"/>
                <a:gd name="connsiteY2" fmla="*/ 494047 h 494047"/>
                <a:gd name="connsiteX3" fmla="*/ 448660 w 448659"/>
                <a:gd name="connsiteY3" fmla="*/ 4908 h 494047"/>
                <a:gd name="connsiteX4" fmla="*/ 429556 w 448659"/>
                <a:gd name="connsiteY4" fmla="*/ 0 h 49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59" h="494047">
                  <a:moveTo>
                    <a:pt x="429556" y="0"/>
                  </a:moveTo>
                  <a:lnTo>
                    <a:pt x="0" y="474962"/>
                  </a:lnTo>
                  <a:cubicBezTo>
                    <a:pt x="2183" y="481505"/>
                    <a:pt x="3821" y="487504"/>
                    <a:pt x="6550" y="494047"/>
                  </a:cubicBezTo>
                  <a:lnTo>
                    <a:pt x="448660" y="4908"/>
                  </a:lnTo>
                  <a:cubicBezTo>
                    <a:pt x="442656" y="3272"/>
                    <a:pt x="436106" y="1636"/>
                    <a:pt x="429556" y="0"/>
                  </a:cubicBezTo>
                  <a:close/>
                </a:path>
              </a:pathLst>
            </a:custGeom>
            <a:grpFill/>
            <a:ln w="5458"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F9DDC8E4-5C2B-5D0D-19CF-68844D45D98C}"/>
                </a:ext>
              </a:extLst>
            </p:cNvPr>
            <p:cNvSpPr/>
            <p:nvPr/>
          </p:nvSpPr>
          <p:spPr>
            <a:xfrm>
              <a:off x="1811237" y="3609379"/>
              <a:ext cx="471583" cy="516404"/>
            </a:xfrm>
            <a:custGeom>
              <a:avLst/>
              <a:gdLst>
                <a:gd name="connsiteX0" fmla="*/ 453572 w 471583"/>
                <a:gd name="connsiteY0" fmla="*/ 0 h 516404"/>
                <a:gd name="connsiteX1" fmla="*/ 0 w 471583"/>
                <a:gd name="connsiteY1" fmla="*/ 498955 h 516404"/>
                <a:gd name="connsiteX2" fmla="*/ 8187 w 471583"/>
                <a:gd name="connsiteY2" fmla="*/ 516404 h 516404"/>
                <a:gd name="connsiteX3" fmla="*/ 471584 w 471583"/>
                <a:gd name="connsiteY3" fmla="*/ 5998 h 516404"/>
                <a:gd name="connsiteX4" fmla="*/ 453572 w 471583"/>
                <a:gd name="connsiteY4" fmla="*/ 0 h 51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6404">
                  <a:moveTo>
                    <a:pt x="453572" y="0"/>
                  </a:moveTo>
                  <a:lnTo>
                    <a:pt x="0" y="498955"/>
                  </a:lnTo>
                  <a:cubicBezTo>
                    <a:pt x="2183" y="504953"/>
                    <a:pt x="5458" y="510951"/>
                    <a:pt x="8187" y="516404"/>
                  </a:cubicBezTo>
                  <a:lnTo>
                    <a:pt x="471584" y="5998"/>
                  </a:lnTo>
                  <a:cubicBezTo>
                    <a:pt x="465580" y="3817"/>
                    <a:pt x="459576" y="1636"/>
                    <a:pt x="453572" y="0"/>
                  </a:cubicBezTo>
                  <a:close/>
                </a:path>
              </a:pathLst>
            </a:custGeom>
            <a:grpFill/>
            <a:ln w="5458"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4CD5DD1-390E-6EDC-6B54-C7BBBC77487E}"/>
                </a:ext>
              </a:extLst>
            </p:cNvPr>
            <p:cNvSpPr/>
            <p:nvPr/>
          </p:nvSpPr>
          <p:spPr>
            <a:xfrm>
              <a:off x="1826520" y="3620285"/>
              <a:ext cx="488504" cy="535490"/>
            </a:xfrm>
            <a:custGeom>
              <a:avLst/>
              <a:gdLst>
                <a:gd name="connsiteX0" fmla="*/ 472130 w 488504"/>
                <a:gd name="connsiteY0" fmla="*/ 0 h 535490"/>
                <a:gd name="connsiteX1" fmla="*/ 0 w 488504"/>
                <a:gd name="connsiteY1" fmla="*/ 519131 h 535490"/>
                <a:gd name="connsiteX2" fmla="*/ 9279 w 488504"/>
                <a:gd name="connsiteY2" fmla="*/ 535490 h 535490"/>
                <a:gd name="connsiteX3" fmla="*/ 488504 w 488504"/>
                <a:gd name="connsiteY3" fmla="*/ 7634 h 535490"/>
                <a:gd name="connsiteX4" fmla="*/ 472130 w 488504"/>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04" h="535490">
                  <a:moveTo>
                    <a:pt x="472130" y="0"/>
                  </a:moveTo>
                  <a:lnTo>
                    <a:pt x="0" y="519131"/>
                  </a:lnTo>
                  <a:cubicBezTo>
                    <a:pt x="2729" y="524584"/>
                    <a:pt x="6004" y="530037"/>
                    <a:pt x="9279" y="535490"/>
                  </a:cubicBezTo>
                  <a:lnTo>
                    <a:pt x="488504" y="7634"/>
                  </a:lnTo>
                  <a:cubicBezTo>
                    <a:pt x="483592" y="4908"/>
                    <a:pt x="477588" y="2727"/>
                    <a:pt x="472130" y="0"/>
                  </a:cubicBezTo>
                  <a:close/>
                </a:path>
              </a:pathLst>
            </a:custGeom>
            <a:grpFill/>
            <a:ln w="5458"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7DA3DBD-BFB3-7BFF-ABEE-D0B867B7B6DF}"/>
                </a:ext>
              </a:extLst>
            </p:cNvPr>
            <p:cNvSpPr/>
            <p:nvPr/>
          </p:nvSpPr>
          <p:spPr>
            <a:xfrm>
              <a:off x="1843440" y="3635554"/>
              <a:ext cx="501603" cy="546396"/>
            </a:xfrm>
            <a:custGeom>
              <a:avLst/>
              <a:gdLst>
                <a:gd name="connsiteX0" fmla="*/ 485775 w 501603"/>
                <a:gd name="connsiteY0" fmla="*/ 0 h 546396"/>
                <a:gd name="connsiteX1" fmla="*/ 0 w 501603"/>
                <a:gd name="connsiteY1" fmla="*/ 531673 h 546396"/>
                <a:gd name="connsiteX2" fmla="*/ 10370 w 501603"/>
                <a:gd name="connsiteY2" fmla="*/ 546397 h 546396"/>
                <a:gd name="connsiteX3" fmla="*/ 501604 w 501603"/>
                <a:gd name="connsiteY3" fmla="*/ 8725 h 546396"/>
                <a:gd name="connsiteX4" fmla="*/ 485775 w 501603"/>
                <a:gd name="connsiteY4" fmla="*/ 0 h 54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603" h="546396">
                  <a:moveTo>
                    <a:pt x="485775" y="0"/>
                  </a:moveTo>
                  <a:lnTo>
                    <a:pt x="0" y="531673"/>
                  </a:lnTo>
                  <a:cubicBezTo>
                    <a:pt x="3275" y="536581"/>
                    <a:pt x="7096" y="542034"/>
                    <a:pt x="10370" y="546397"/>
                  </a:cubicBezTo>
                  <a:lnTo>
                    <a:pt x="501604" y="8725"/>
                  </a:lnTo>
                  <a:cubicBezTo>
                    <a:pt x="496146" y="5998"/>
                    <a:pt x="491233" y="2727"/>
                    <a:pt x="485775" y="0"/>
                  </a:cubicBezTo>
                  <a:close/>
                </a:path>
              </a:pathLst>
            </a:custGeom>
            <a:grpFill/>
            <a:ln w="5458"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136626A3-D459-434B-B3A1-E640B01A3318}"/>
                </a:ext>
              </a:extLst>
            </p:cNvPr>
            <p:cNvSpPr/>
            <p:nvPr/>
          </p:nvSpPr>
          <p:spPr>
            <a:xfrm>
              <a:off x="1864727" y="3652458"/>
              <a:ext cx="507607" cy="556211"/>
            </a:xfrm>
            <a:custGeom>
              <a:avLst/>
              <a:gdLst>
                <a:gd name="connsiteX0" fmla="*/ 492871 w 507607"/>
                <a:gd name="connsiteY0" fmla="*/ 0 h 556211"/>
                <a:gd name="connsiteX1" fmla="*/ 0 w 507607"/>
                <a:gd name="connsiteY1" fmla="*/ 542579 h 556211"/>
                <a:gd name="connsiteX2" fmla="*/ 11462 w 507607"/>
                <a:gd name="connsiteY2" fmla="*/ 556212 h 556211"/>
                <a:gd name="connsiteX3" fmla="*/ 507608 w 507607"/>
                <a:gd name="connsiteY3" fmla="*/ 9815 h 556211"/>
                <a:gd name="connsiteX4" fmla="*/ 492871 w 507607"/>
                <a:gd name="connsiteY4" fmla="*/ 0 h 55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211">
                  <a:moveTo>
                    <a:pt x="492871" y="0"/>
                  </a:moveTo>
                  <a:lnTo>
                    <a:pt x="0" y="542579"/>
                  </a:lnTo>
                  <a:cubicBezTo>
                    <a:pt x="3821" y="546942"/>
                    <a:pt x="7641" y="551850"/>
                    <a:pt x="11462" y="556212"/>
                  </a:cubicBezTo>
                  <a:lnTo>
                    <a:pt x="507608" y="9815"/>
                  </a:lnTo>
                  <a:cubicBezTo>
                    <a:pt x="502695" y="6544"/>
                    <a:pt x="497783" y="3272"/>
                    <a:pt x="492871" y="0"/>
                  </a:cubicBezTo>
                  <a:close/>
                </a:path>
              </a:pathLst>
            </a:custGeom>
            <a:grpFill/>
            <a:ln w="5458"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A6D6C974-695C-0461-1A56-E3866F6A3663}"/>
                </a:ext>
              </a:extLst>
            </p:cNvPr>
            <p:cNvSpPr/>
            <p:nvPr/>
          </p:nvSpPr>
          <p:spPr>
            <a:xfrm>
              <a:off x="1885468" y="3671544"/>
              <a:ext cx="511428" cy="560029"/>
            </a:xfrm>
            <a:custGeom>
              <a:avLst/>
              <a:gdLst>
                <a:gd name="connsiteX0" fmla="*/ 497237 w 511428"/>
                <a:gd name="connsiteY0" fmla="*/ 0 h 560029"/>
                <a:gd name="connsiteX1" fmla="*/ 0 w 511428"/>
                <a:gd name="connsiteY1" fmla="*/ 547487 h 560029"/>
                <a:gd name="connsiteX2" fmla="*/ 12554 w 511428"/>
                <a:gd name="connsiteY2" fmla="*/ 560029 h 560029"/>
                <a:gd name="connsiteX3" fmla="*/ 511428 w 511428"/>
                <a:gd name="connsiteY3" fmla="*/ 11452 h 560029"/>
                <a:gd name="connsiteX4" fmla="*/ 497237 w 511428"/>
                <a:gd name="connsiteY4" fmla="*/ 0 h 560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428" h="560029">
                  <a:moveTo>
                    <a:pt x="497237" y="0"/>
                  </a:moveTo>
                  <a:lnTo>
                    <a:pt x="0" y="547487"/>
                  </a:lnTo>
                  <a:cubicBezTo>
                    <a:pt x="3821" y="551304"/>
                    <a:pt x="8187" y="556212"/>
                    <a:pt x="12554" y="560029"/>
                  </a:cubicBezTo>
                  <a:lnTo>
                    <a:pt x="511428" y="11452"/>
                  </a:lnTo>
                  <a:cubicBezTo>
                    <a:pt x="506516" y="7089"/>
                    <a:pt x="502149" y="3817"/>
                    <a:pt x="497237" y="0"/>
                  </a:cubicBezTo>
                  <a:close/>
                </a:path>
              </a:pathLst>
            </a:custGeom>
            <a:grpFill/>
            <a:ln w="5458"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9BBE69F3-BB8F-BA99-447B-EF941E587AA8}"/>
                </a:ext>
              </a:extLst>
            </p:cNvPr>
            <p:cNvSpPr/>
            <p:nvPr/>
          </p:nvSpPr>
          <p:spPr>
            <a:xfrm>
              <a:off x="1907846" y="3692265"/>
              <a:ext cx="510882" cy="562210"/>
            </a:xfrm>
            <a:custGeom>
              <a:avLst/>
              <a:gdLst>
                <a:gd name="connsiteX0" fmla="*/ 499420 w 510882"/>
                <a:gd name="connsiteY0" fmla="*/ 0 h 562210"/>
                <a:gd name="connsiteX1" fmla="*/ 0 w 510882"/>
                <a:gd name="connsiteY1" fmla="*/ 550759 h 562210"/>
                <a:gd name="connsiteX2" fmla="*/ 13100 w 510882"/>
                <a:gd name="connsiteY2" fmla="*/ 562211 h 562210"/>
                <a:gd name="connsiteX3" fmla="*/ 510883 w 510882"/>
                <a:gd name="connsiteY3" fmla="*/ 13087 h 562210"/>
                <a:gd name="connsiteX4" fmla="*/ 499420 w 510882"/>
                <a:gd name="connsiteY4" fmla="*/ 0 h 56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82" h="562210">
                  <a:moveTo>
                    <a:pt x="499420" y="0"/>
                  </a:moveTo>
                  <a:lnTo>
                    <a:pt x="0" y="550759"/>
                  </a:lnTo>
                  <a:cubicBezTo>
                    <a:pt x="4367" y="554576"/>
                    <a:pt x="8733" y="558393"/>
                    <a:pt x="13100" y="562211"/>
                  </a:cubicBezTo>
                  <a:lnTo>
                    <a:pt x="510883" y="13087"/>
                  </a:lnTo>
                  <a:cubicBezTo>
                    <a:pt x="508153" y="8180"/>
                    <a:pt x="503241" y="4363"/>
                    <a:pt x="499420" y="0"/>
                  </a:cubicBezTo>
                  <a:close/>
                </a:path>
              </a:pathLst>
            </a:custGeom>
            <a:grpFill/>
            <a:ln w="5458"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55CEF1E1-B741-7EDB-19F7-0300E91B13D7}"/>
                </a:ext>
              </a:extLst>
            </p:cNvPr>
            <p:cNvSpPr/>
            <p:nvPr/>
          </p:nvSpPr>
          <p:spPr>
            <a:xfrm>
              <a:off x="1934591" y="3716804"/>
              <a:ext cx="507607" cy="556757"/>
            </a:xfrm>
            <a:custGeom>
              <a:avLst/>
              <a:gdLst>
                <a:gd name="connsiteX0" fmla="*/ 495600 w 507607"/>
                <a:gd name="connsiteY0" fmla="*/ 0 h 556757"/>
                <a:gd name="connsiteX1" fmla="*/ 0 w 507607"/>
                <a:gd name="connsiteY1" fmla="*/ 546397 h 556757"/>
                <a:gd name="connsiteX2" fmla="*/ 14737 w 507607"/>
                <a:gd name="connsiteY2" fmla="*/ 556758 h 556757"/>
                <a:gd name="connsiteX3" fmla="*/ 507608 w 507607"/>
                <a:gd name="connsiteY3" fmla="*/ 13633 h 556757"/>
                <a:gd name="connsiteX4" fmla="*/ 495600 w 507607"/>
                <a:gd name="connsiteY4" fmla="*/ 0 h 55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757">
                  <a:moveTo>
                    <a:pt x="495600" y="0"/>
                  </a:moveTo>
                  <a:lnTo>
                    <a:pt x="0" y="546397"/>
                  </a:lnTo>
                  <a:cubicBezTo>
                    <a:pt x="4912" y="550214"/>
                    <a:pt x="9825" y="553485"/>
                    <a:pt x="14737" y="556758"/>
                  </a:cubicBezTo>
                  <a:lnTo>
                    <a:pt x="507608" y="13633"/>
                  </a:lnTo>
                  <a:cubicBezTo>
                    <a:pt x="503787" y="9270"/>
                    <a:pt x="499966" y="4363"/>
                    <a:pt x="495600" y="0"/>
                  </a:cubicBezTo>
                  <a:close/>
                </a:path>
              </a:pathLst>
            </a:custGeom>
            <a:grpFill/>
            <a:ln w="5458"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2411C269-101A-492D-6B42-B3AB19F68681}"/>
                </a:ext>
              </a:extLst>
            </p:cNvPr>
            <p:cNvSpPr/>
            <p:nvPr/>
          </p:nvSpPr>
          <p:spPr>
            <a:xfrm>
              <a:off x="1960790" y="3741343"/>
              <a:ext cx="499966" cy="548577"/>
            </a:xfrm>
            <a:custGeom>
              <a:avLst/>
              <a:gdLst>
                <a:gd name="connsiteX0" fmla="*/ 489596 w 499966"/>
                <a:gd name="connsiteY0" fmla="*/ 0 h 548577"/>
                <a:gd name="connsiteX1" fmla="*/ 0 w 499966"/>
                <a:gd name="connsiteY1" fmla="*/ 539853 h 548577"/>
                <a:gd name="connsiteX2" fmla="*/ 15829 w 499966"/>
                <a:gd name="connsiteY2" fmla="*/ 548578 h 548577"/>
                <a:gd name="connsiteX3" fmla="*/ 499966 w 499966"/>
                <a:gd name="connsiteY3" fmla="*/ 14723 h 548577"/>
                <a:gd name="connsiteX4" fmla="*/ 489596 w 499966"/>
                <a:gd name="connsiteY4" fmla="*/ 0 h 5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6" h="548577">
                  <a:moveTo>
                    <a:pt x="489596" y="0"/>
                  </a:moveTo>
                  <a:lnTo>
                    <a:pt x="0" y="539853"/>
                  </a:lnTo>
                  <a:cubicBezTo>
                    <a:pt x="5458" y="543125"/>
                    <a:pt x="10370" y="545851"/>
                    <a:pt x="15829" y="548578"/>
                  </a:cubicBezTo>
                  <a:lnTo>
                    <a:pt x="499966" y="14723"/>
                  </a:lnTo>
                  <a:cubicBezTo>
                    <a:pt x="496691" y="9816"/>
                    <a:pt x="493416" y="4908"/>
                    <a:pt x="489596" y="0"/>
                  </a:cubicBezTo>
                  <a:close/>
                </a:path>
              </a:pathLst>
            </a:custGeom>
            <a:grpFill/>
            <a:ln w="5458"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C0C1071-E2A7-B880-305E-5EEF6E4C240B}"/>
                </a:ext>
              </a:extLst>
            </p:cNvPr>
            <p:cNvSpPr/>
            <p:nvPr/>
          </p:nvSpPr>
          <p:spPr>
            <a:xfrm>
              <a:off x="1989172" y="3768063"/>
              <a:ext cx="490687" cy="535490"/>
            </a:xfrm>
            <a:custGeom>
              <a:avLst/>
              <a:gdLst>
                <a:gd name="connsiteX0" fmla="*/ 481409 w 490687"/>
                <a:gd name="connsiteY0" fmla="*/ 0 h 535490"/>
                <a:gd name="connsiteX1" fmla="*/ 0 w 490687"/>
                <a:gd name="connsiteY1" fmla="*/ 527856 h 535490"/>
                <a:gd name="connsiteX2" fmla="*/ 16920 w 490687"/>
                <a:gd name="connsiteY2" fmla="*/ 535490 h 535490"/>
                <a:gd name="connsiteX3" fmla="*/ 490687 w 490687"/>
                <a:gd name="connsiteY3" fmla="*/ 16359 h 535490"/>
                <a:gd name="connsiteX4" fmla="*/ 481409 w 490687"/>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687" h="535490">
                  <a:moveTo>
                    <a:pt x="481409" y="0"/>
                  </a:moveTo>
                  <a:lnTo>
                    <a:pt x="0" y="527856"/>
                  </a:lnTo>
                  <a:cubicBezTo>
                    <a:pt x="5458" y="530583"/>
                    <a:pt x="10916" y="533309"/>
                    <a:pt x="16920" y="535490"/>
                  </a:cubicBezTo>
                  <a:lnTo>
                    <a:pt x="490687" y="16359"/>
                  </a:lnTo>
                  <a:cubicBezTo>
                    <a:pt x="487412" y="10361"/>
                    <a:pt x="484683" y="5453"/>
                    <a:pt x="481409" y="0"/>
                  </a:cubicBezTo>
                  <a:close/>
                </a:path>
              </a:pathLst>
            </a:custGeom>
            <a:grpFill/>
            <a:ln w="5458"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70289766-FAF8-18C9-0FAC-E7A7FC26EF9B}"/>
                </a:ext>
              </a:extLst>
            </p:cNvPr>
            <p:cNvSpPr/>
            <p:nvPr/>
          </p:nvSpPr>
          <p:spPr>
            <a:xfrm>
              <a:off x="2021375" y="3798600"/>
              <a:ext cx="471583" cy="518586"/>
            </a:xfrm>
            <a:custGeom>
              <a:avLst/>
              <a:gdLst>
                <a:gd name="connsiteX0" fmla="*/ 463942 w 471583"/>
                <a:gd name="connsiteY0" fmla="*/ 0 h 518586"/>
                <a:gd name="connsiteX1" fmla="*/ 0 w 471583"/>
                <a:gd name="connsiteY1" fmla="*/ 512042 h 518586"/>
                <a:gd name="connsiteX2" fmla="*/ 18012 w 471583"/>
                <a:gd name="connsiteY2" fmla="*/ 518586 h 518586"/>
                <a:gd name="connsiteX3" fmla="*/ 471584 w 471583"/>
                <a:gd name="connsiteY3" fmla="*/ 17450 h 518586"/>
                <a:gd name="connsiteX4" fmla="*/ 463942 w 471583"/>
                <a:gd name="connsiteY4" fmla="*/ 0 h 5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8586">
                  <a:moveTo>
                    <a:pt x="463942" y="0"/>
                  </a:moveTo>
                  <a:lnTo>
                    <a:pt x="0" y="512042"/>
                  </a:lnTo>
                  <a:cubicBezTo>
                    <a:pt x="6004" y="514224"/>
                    <a:pt x="12008" y="516405"/>
                    <a:pt x="18012" y="518586"/>
                  </a:cubicBezTo>
                  <a:lnTo>
                    <a:pt x="471584" y="17450"/>
                  </a:lnTo>
                  <a:cubicBezTo>
                    <a:pt x="469401" y="10906"/>
                    <a:pt x="467217" y="5453"/>
                    <a:pt x="463942" y="0"/>
                  </a:cubicBezTo>
                  <a:close/>
                </a:path>
              </a:pathLst>
            </a:custGeom>
            <a:grpFill/>
            <a:ln w="5458"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0129B7E7-8916-3EF1-DAE8-05823E5FBB76}"/>
                </a:ext>
              </a:extLst>
            </p:cNvPr>
            <p:cNvSpPr/>
            <p:nvPr/>
          </p:nvSpPr>
          <p:spPr>
            <a:xfrm>
              <a:off x="2055762" y="3830773"/>
              <a:ext cx="450842" cy="495683"/>
            </a:xfrm>
            <a:custGeom>
              <a:avLst/>
              <a:gdLst>
                <a:gd name="connsiteX0" fmla="*/ 444293 w 450842"/>
                <a:gd name="connsiteY0" fmla="*/ 0 h 495683"/>
                <a:gd name="connsiteX1" fmla="*/ 0 w 450842"/>
                <a:gd name="connsiteY1" fmla="*/ 490775 h 495683"/>
                <a:gd name="connsiteX2" fmla="*/ 19649 w 450842"/>
                <a:gd name="connsiteY2" fmla="*/ 495683 h 495683"/>
                <a:gd name="connsiteX3" fmla="*/ 450843 w 450842"/>
                <a:gd name="connsiteY3" fmla="*/ 19631 h 495683"/>
                <a:gd name="connsiteX4" fmla="*/ 444293 w 450842"/>
                <a:gd name="connsiteY4" fmla="*/ 0 h 49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2" h="495683">
                  <a:moveTo>
                    <a:pt x="444293" y="0"/>
                  </a:moveTo>
                  <a:lnTo>
                    <a:pt x="0" y="490775"/>
                  </a:lnTo>
                  <a:cubicBezTo>
                    <a:pt x="6550" y="492411"/>
                    <a:pt x="13100" y="494047"/>
                    <a:pt x="19649" y="495683"/>
                  </a:cubicBezTo>
                  <a:lnTo>
                    <a:pt x="450843" y="19631"/>
                  </a:lnTo>
                  <a:cubicBezTo>
                    <a:pt x="449205" y="12542"/>
                    <a:pt x="446476" y="5998"/>
                    <a:pt x="444293" y="0"/>
                  </a:cubicBezTo>
                  <a:close/>
                </a:path>
              </a:pathLst>
            </a:custGeom>
            <a:grpFill/>
            <a:ln w="5458"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104086D8-E052-CE4F-AE33-FA63ECC902CF}"/>
                </a:ext>
              </a:extLst>
            </p:cNvPr>
            <p:cNvSpPr/>
            <p:nvPr/>
          </p:nvSpPr>
          <p:spPr>
            <a:xfrm>
              <a:off x="2091785" y="3866218"/>
              <a:ext cx="424643" cy="465145"/>
            </a:xfrm>
            <a:custGeom>
              <a:avLst/>
              <a:gdLst>
                <a:gd name="connsiteX0" fmla="*/ 419731 w 424643"/>
                <a:gd name="connsiteY0" fmla="*/ 0 h 465145"/>
                <a:gd name="connsiteX1" fmla="*/ 0 w 424643"/>
                <a:gd name="connsiteY1" fmla="*/ 462419 h 465145"/>
                <a:gd name="connsiteX2" fmla="*/ 21287 w 424643"/>
                <a:gd name="connsiteY2" fmla="*/ 465146 h 465145"/>
                <a:gd name="connsiteX3" fmla="*/ 424644 w 424643"/>
                <a:gd name="connsiteY3" fmla="*/ 20176 h 465145"/>
                <a:gd name="connsiteX4" fmla="*/ 419731 w 424643"/>
                <a:gd name="connsiteY4" fmla="*/ 0 h 46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3" h="465145">
                  <a:moveTo>
                    <a:pt x="419731" y="0"/>
                  </a:moveTo>
                  <a:lnTo>
                    <a:pt x="0" y="462419"/>
                  </a:lnTo>
                  <a:cubicBezTo>
                    <a:pt x="7096" y="463510"/>
                    <a:pt x="14191" y="464601"/>
                    <a:pt x="21287" y="465146"/>
                  </a:cubicBezTo>
                  <a:lnTo>
                    <a:pt x="424644" y="20176"/>
                  </a:lnTo>
                  <a:cubicBezTo>
                    <a:pt x="423006" y="14178"/>
                    <a:pt x="421369" y="7089"/>
                    <a:pt x="419731" y="0"/>
                  </a:cubicBezTo>
                  <a:close/>
                </a:path>
              </a:pathLst>
            </a:custGeom>
            <a:grpFill/>
            <a:ln w="5458"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0D01AA34-DB83-12F3-7B7B-08CA705325D9}"/>
                </a:ext>
              </a:extLst>
            </p:cNvPr>
            <p:cNvSpPr/>
            <p:nvPr/>
          </p:nvSpPr>
          <p:spPr>
            <a:xfrm>
              <a:off x="2131630" y="3906025"/>
              <a:ext cx="390257" cy="427519"/>
            </a:xfrm>
            <a:custGeom>
              <a:avLst/>
              <a:gdLst>
                <a:gd name="connsiteX0" fmla="*/ 387528 w 390257"/>
                <a:gd name="connsiteY0" fmla="*/ 0 h 427519"/>
                <a:gd name="connsiteX1" fmla="*/ 0 w 390257"/>
                <a:gd name="connsiteY1" fmla="*/ 426974 h 427519"/>
                <a:gd name="connsiteX2" fmla="*/ 21287 w 390257"/>
                <a:gd name="connsiteY2" fmla="*/ 427520 h 427519"/>
                <a:gd name="connsiteX3" fmla="*/ 22924 w 390257"/>
                <a:gd name="connsiteY3" fmla="*/ 427520 h 427519"/>
                <a:gd name="connsiteX4" fmla="*/ 390257 w 390257"/>
                <a:gd name="connsiteY4" fmla="*/ 23448 h 427519"/>
                <a:gd name="connsiteX5" fmla="*/ 387528 w 390257"/>
                <a:gd name="connsiteY5" fmla="*/ 0 h 42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7519">
                  <a:moveTo>
                    <a:pt x="387528" y="0"/>
                  </a:moveTo>
                  <a:lnTo>
                    <a:pt x="0" y="426974"/>
                  </a:lnTo>
                  <a:cubicBezTo>
                    <a:pt x="7096" y="427520"/>
                    <a:pt x="14191" y="427520"/>
                    <a:pt x="21287" y="427520"/>
                  </a:cubicBezTo>
                  <a:cubicBezTo>
                    <a:pt x="21833" y="427520"/>
                    <a:pt x="22378" y="427520"/>
                    <a:pt x="22924" y="427520"/>
                  </a:cubicBezTo>
                  <a:lnTo>
                    <a:pt x="390257" y="23448"/>
                  </a:lnTo>
                  <a:cubicBezTo>
                    <a:pt x="389712" y="15268"/>
                    <a:pt x="388620" y="7634"/>
                    <a:pt x="387528" y="0"/>
                  </a:cubicBezTo>
                  <a:close/>
                </a:path>
              </a:pathLst>
            </a:custGeom>
            <a:grpFill/>
            <a:ln w="5458"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EAAA97CE-047D-7F2C-88B1-C95ADBA79F23}"/>
                </a:ext>
              </a:extLst>
            </p:cNvPr>
            <p:cNvSpPr/>
            <p:nvPr/>
          </p:nvSpPr>
          <p:spPr>
            <a:xfrm>
              <a:off x="2174749" y="3949650"/>
              <a:ext cx="350413" cy="383895"/>
            </a:xfrm>
            <a:custGeom>
              <a:avLst/>
              <a:gdLst>
                <a:gd name="connsiteX0" fmla="*/ 350413 w 350413"/>
                <a:gd name="connsiteY0" fmla="*/ 13633 h 383895"/>
                <a:gd name="connsiteX1" fmla="*/ 349867 w 350413"/>
                <a:gd name="connsiteY1" fmla="*/ 0 h 383895"/>
                <a:gd name="connsiteX2" fmla="*/ 0 w 350413"/>
                <a:gd name="connsiteY2" fmla="*/ 383895 h 383895"/>
                <a:gd name="connsiteX3" fmla="*/ 26199 w 350413"/>
                <a:gd name="connsiteY3" fmla="*/ 381714 h 383895"/>
                <a:gd name="connsiteX4" fmla="*/ 349867 w 350413"/>
                <a:gd name="connsiteY4" fmla="*/ 26175 h 383895"/>
                <a:gd name="connsiteX5" fmla="*/ 350413 w 350413"/>
                <a:gd name="connsiteY5" fmla="*/ 13633 h 38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13" h="383895">
                  <a:moveTo>
                    <a:pt x="350413" y="13633"/>
                  </a:moveTo>
                  <a:cubicBezTo>
                    <a:pt x="350413" y="9270"/>
                    <a:pt x="350413" y="4908"/>
                    <a:pt x="349867" y="0"/>
                  </a:cubicBezTo>
                  <a:lnTo>
                    <a:pt x="0" y="383895"/>
                  </a:lnTo>
                  <a:cubicBezTo>
                    <a:pt x="8733" y="383350"/>
                    <a:pt x="17466" y="382805"/>
                    <a:pt x="26199" y="381714"/>
                  </a:cubicBezTo>
                  <a:lnTo>
                    <a:pt x="349867" y="26175"/>
                  </a:lnTo>
                  <a:cubicBezTo>
                    <a:pt x="350413" y="22358"/>
                    <a:pt x="350413" y="17995"/>
                    <a:pt x="350413" y="13633"/>
                  </a:cubicBezTo>
                  <a:close/>
                </a:path>
              </a:pathLst>
            </a:custGeom>
            <a:grpFill/>
            <a:ln w="5458"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83F6B771-EB80-C38B-2922-699919DAAAC2}"/>
                </a:ext>
              </a:extLst>
            </p:cNvPr>
            <p:cNvSpPr/>
            <p:nvPr/>
          </p:nvSpPr>
          <p:spPr>
            <a:xfrm>
              <a:off x="2224418" y="3998727"/>
              <a:ext cx="297468" cy="327183"/>
            </a:xfrm>
            <a:custGeom>
              <a:avLst/>
              <a:gdLst>
                <a:gd name="connsiteX0" fmla="*/ 297469 w 297468"/>
                <a:gd name="connsiteY0" fmla="*/ 0 h 327183"/>
                <a:gd name="connsiteX1" fmla="*/ 0 w 297468"/>
                <a:gd name="connsiteY1" fmla="*/ 327184 h 327183"/>
                <a:gd name="connsiteX2" fmla="*/ 30566 w 297468"/>
                <a:gd name="connsiteY2" fmla="*/ 320095 h 327183"/>
                <a:gd name="connsiteX3" fmla="*/ 293102 w 297468"/>
                <a:gd name="connsiteY3" fmla="*/ 31083 h 327183"/>
                <a:gd name="connsiteX4" fmla="*/ 297469 w 297468"/>
                <a:gd name="connsiteY4" fmla="*/ 0 h 32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68" h="327183">
                  <a:moveTo>
                    <a:pt x="297469" y="0"/>
                  </a:moveTo>
                  <a:lnTo>
                    <a:pt x="0" y="327184"/>
                  </a:lnTo>
                  <a:cubicBezTo>
                    <a:pt x="10370" y="325003"/>
                    <a:pt x="20741" y="322821"/>
                    <a:pt x="30566" y="320095"/>
                  </a:cubicBezTo>
                  <a:lnTo>
                    <a:pt x="293102" y="31083"/>
                  </a:lnTo>
                  <a:cubicBezTo>
                    <a:pt x="294740" y="21267"/>
                    <a:pt x="296377" y="10906"/>
                    <a:pt x="297469" y="0"/>
                  </a:cubicBezTo>
                  <a:close/>
                </a:path>
              </a:pathLst>
            </a:custGeom>
            <a:grpFill/>
            <a:ln w="5458"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FDD1B28C-EA43-FF0A-9411-D705E356EC55}"/>
                </a:ext>
              </a:extLst>
            </p:cNvPr>
            <p:cNvSpPr/>
            <p:nvPr/>
          </p:nvSpPr>
          <p:spPr>
            <a:xfrm>
              <a:off x="2285004" y="4059257"/>
              <a:ext cx="227058" cy="249750"/>
            </a:xfrm>
            <a:custGeom>
              <a:avLst/>
              <a:gdLst>
                <a:gd name="connsiteX0" fmla="*/ 227059 w 227058"/>
                <a:gd name="connsiteY0" fmla="*/ 0 h 249750"/>
                <a:gd name="connsiteX1" fmla="*/ 0 w 227058"/>
                <a:gd name="connsiteY1" fmla="*/ 249750 h 249750"/>
                <a:gd name="connsiteX2" fmla="*/ 39844 w 227058"/>
                <a:gd name="connsiteY2" fmla="*/ 231755 h 249750"/>
                <a:gd name="connsiteX3" fmla="*/ 213413 w 227058"/>
                <a:gd name="connsiteY3" fmla="*/ 40898 h 249750"/>
                <a:gd name="connsiteX4" fmla="*/ 227059 w 227058"/>
                <a:gd name="connsiteY4" fmla="*/ 0 h 24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58" h="249750">
                  <a:moveTo>
                    <a:pt x="227059" y="0"/>
                  </a:moveTo>
                  <a:lnTo>
                    <a:pt x="0" y="249750"/>
                  </a:lnTo>
                  <a:cubicBezTo>
                    <a:pt x="13645" y="244297"/>
                    <a:pt x="27291" y="238298"/>
                    <a:pt x="39844" y="231755"/>
                  </a:cubicBezTo>
                  <a:lnTo>
                    <a:pt x="213413" y="40898"/>
                  </a:lnTo>
                  <a:cubicBezTo>
                    <a:pt x="218872" y="27810"/>
                    <a:pt x="223784" y="14178"/>
                    <a:pt x="227059" y="0"/>
                  </a:cubicBezTo>
                  <a:close/>
                </a:path>
              </a:pathLst>
            </a:custGeom>
            <a:grpFill/>
            <a:ln w="5458"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378BB153-0DE0-39F4-041B-544BDD2E4F76}"/>
                </a:ext>
              </a:extLst>
            </p:cNvPr>
            <p:cNvSpPr/>
            <p:nvPr/>
          </p:nvSpPr>
          <p:spPr>
            <a:xfrm>
              <a:off x="2368513" y="4148141"/>
              <a:ext cx="105888" cy="115604"/>
            </a:xfrm>
            <a:custGeom>
              <a:avLst/>
              <a:gdLst>
                <a:gd name="connsiteX0" fmla="*/ 105888 w 105888"/>
                <a:gd name="connsiteY0" fmla="*/ 0 h 115604"/>
                <a:gd name="connsiteX1" fmla="*/ 0 w 105888"/>
                <a:gd name="connsiteY1" fmla="*/ 115605 h 115604"/>
                <a:gd name="connsiteX2" fmla="*/ 105888 w 105888"/>
                <a:gd name="connsiteY2" fmla="*/ 0 h 115604"/>
              </a:gdLst>
              <a:ahLst/>
              <a:cxnLst>
                <a:cxn ang="0">
                  <a:pos x="connsiteX0" y="connsiteY0"/>
                </a:cxn>
                <a:cxn ang="0">
                  <a:pos x="connsiteX1" y="connsiteY1"/>
                </a:cxn>
                <a:cxn ang="0">
                  <a:pos x="connsiteX2" y="connsiteY2"/>
                </a:cxn>
              </a:cxnLst>
              <a:rect l="l" t="t" r="r" b="b"/>
              <a:pathLst>
                <a:path w="105888" h="115604">
                  <a:moveTo>
                    <a:pt x="105888" y="0"/>
                  </a:moveTo>
                  <a:lnTo>
                    <a:pt x="0" y="115605"/>
                  </a:lnTo>
                  <a:cubicBezTo>
                    <a:pt x="43119" y="85068"/>
                    <a:pt x="79689" y="45805"/>
                    <a:pt x="105888" y="0"/>
                  </a:cubicBezTo>
                  <a:close/>
                </a:path>
              </a:pathLst>
            </a:custGeom>
            <a:grpFill/>
            <a:ln w="5458"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2FB28920-34D8-9B24-6BFB-E56FF3D070FF}"/>
              </a:ext>
            </a:extLst>
          </p:cNvPr>
          <p:cNvSpPr txBox="1"/>
          <p:nvPr/>
        </p:nvSpPr>
        <p:spPr>
          <a:xfrm>
            <a:off x="8168342" y="3691558"/>
            <a:ext cx="1500732" cy="276999"/>
          </a:xfrm>
          <a:prstGeom prst="rect">
            <a:avLst/>
          </a:prstGeom>
          <a:noFill/>
        </p:spPr>
        <p:txBody>
          <a:bodyPr wrap="none" rtlCol="0">
            <a:spAutoFit/>
          </a:bodyPr>
          <a:lstStyle/>
          <a:p>
            <a:r>
              <a:rPr lang="en-IE" sz="1200" b="1" dirty="0">
                <a:solidFill>
                  <a:schemeClr val="bg1"/>
                </a:solidFill>
              </a:rPr>
              <a:t>CONTACT INFO</a:t>
            </a:r>
          </a:p>
        </p:txBody>
      </p:sp>
      <p:sp>
        <p:nvSpPr>
          <p:cNvPr id="8" name="TextBox 7">
            <a:extLst>
              <a:ext uri="{FF2B5EF4-FFF2-40B4-BE49-F238E27FC236}">
                <a16:creationId xmlns:a16="http://schemas.microsoft.com/office/drawing/2014/main" id="{74CB5093-CFE5-4AFF-1DF8-170B611F7C3F}"/>
              </a:ext>
            </a:extLst>
          </p:cNvPr>
          <p:cNvSpPr txBox="1"/>
          <p:nvPr/>
        </p:nvSpPr>
        <p:spPr>
          <a:xfrm>
            <a:off x="7859209" y="3830058"/>
            <a:ext cx="6754304" cy="882036"/>
          </a:xfrm>
          <a:prstGeom prst="rect">
            <a:avLst/>
          </a:prstGeom>
          <a:noFill/>
        </p:spPr>
        <p:txBody>
          <a:bodyPr wrap="square">
            <a:spAutoFit/>
          </a:bodyPr>
          <a:lstStyle/>
          <a:p>
            <a:endParaRPr lang="en-IE" dirty="0"/>
          </a:p>
          <a:p>
            <a:r>
              <a:rPr lang="en-IE" b="1" dirty="0">
                <a:solidFill>
                  <a:schemeClr val="bg1"/>
                </a:solidFill>
              </a:rPr>
              <a:t>ww</a:t>
            </a:r>
            <a:r>
              <a:rPr lang="en-IE" sz="1200" b="1" dirty="0">
                <a:solidFill>
                  <a:schemeClr val="bg1"/>
                </a:solidFill>
              </a:rPr>
              <a:t>w.advocacy-center.org</a:t>
            </a:r>
          </a:p>
          <a:p>
            <a:r>
              <a:rPr lang="en-IE" sz="1200" b="1" dirty="0">
                <a:solidFill>
                  <a:schemeClr val="bg1"/>
                </a:solidFill>
              </a:rPr>
              <a:t>info@advocacy-center.org</a:t>
            </a:r>
          </a:p>
          <a:p>
            <a:r>
              <a:rPr lang="en-IE" sz="1200" b="1" dirty="0">
                <a:solidFill>
                  <a:schemeClr val="bg1"/>
                </a:solidFill>
              </a:rPr>
              <a:t>hera@advocacy-center.org </a:t>
            </a:r>
          </a:p>
        </p:txBody>
      </p:sp>
    </p:spTree>
    <p:extLst>
      <p:ext uri="{BB962C8B-B14F-4D97-AF65-F5344CB8AC3E}">
        <p14:creationId xmlns:p14="http://schemas.microsoft.com/office/powerpoint/2010/main" val="429139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44E61E9-FC22-C235-9881-E7E0C234C9F4}"/>
              </a:ext>
            </a:extLst>
          </p:cNvPr>
          <p:cNvSpPr>
            <a:spLocks noGrp="1"/>
          </p:cNvSpPr>
          <p:nvPr>
            <p:ph type="body" sz="quarter" idx="48"/>
          </p:nvPr>
        </p:nvSpPr>
        <p:spPr>
          <a:xfrm>
            <a:off x="1456041" y="4929448"/>
            <a:ext cx="8954049" cy="1184306"/>
          </a:xfrm>
        </p:spPr>
        <p:txBody>
          <a:bodyPr/>
          <a:lstStyle/>
          <a:p>
            <a:pPr algn="ctr"/>
            <a:r>
              <a:rPr lang="en-GB" b="1" dirty="0"/>
              <a:t>Hera Luma </a:t>
            </a:r>
            <a:endParaRPr lang="en-GB" dirty="0"/>
          </a:p>
          <a:p>
            <a:pPr algn="ctr"/>
            <a:r>
              <a:rPr lang="en-GB" dirty="0"/>
              <a:t>Advocacy Program Manager at </a:t>
            </a:r>
          </a:p>
          <a:p>
            <a:pPr algn="ctr"/>
            <a:r>
              <a:rPr lang="en-GB" dirty="0"/>
              <a:t>Advocacy Training and Resource Centre </a:t>
            </a:r>
          </a:p>
          <a:p>
            <a:pPr algn="ctr"/>
            <a:endParaRPr lang="en-GB" dirty="0"/>
          </a:p>
          <a:p>
            <a:endParaRPr lang="en-US" dirty="0"/>
          </a:p>
        </p:txBody>
      </p:sp>
      <p:sp>
        <p:nvSpPr>
          <p:cNvPr id="5" name="Text Placeholder 4">
            <a:extLst>
              <a:ext uri="{FF2B5EF4-FFF2-40B4-BE49-F238E27FC236}">
                <a16:creationId xmlns:a16="http://schemas.microsoft.com/office/drawing/2014/main" id="{2C733BA2-BC92-C2D0-C761-BBED1A26EDFB}"/>
              </a:ext>
            </a:extLst>
          </p:cNvPr>
          <p:cNvSpPr>
            <a:spLocks noGrp="1"/>
          </p:cNvSpPr>
          <p:nvPr>
            <p:ph type="body" sz="quarter" idx="62"/>
          </p:nvPr>
        </p:nvSpPr>
        <p:spPr>
          <a:xfrm>
            <a:off x="-8011" y="578092"/>
            <a:ext cx="8954048" cy="967904"/>
          </a:xfrm>
        </p:spPr>
        <p:txBody>
          <a:bodyPr/>
          <a:lstStyle/>
          <a:p>
            <a:r>
              <a:rPr lang="en-GB" dirty="0"/>
              <a:t>Youth Digital Engagement for Combating Hate Speech and Incitement in Kosovo</a:t>
            </a:r>
          </a:p>
        </p:txBody>
      </p:sp>
      <p:grpSp>
        <p:nvGrpSpPr>
          <p:cNvPr id="2" name="Graphic 4">
            <a:extLst>
              <a:ext uri="{FF2B5EF4-FFF2-40B4-BE49-F238E27FC236}">
                <a16:creationId xmlns:a16="http://schemas.microsoft.com/office/drawing/2014/main" id="{73CE3AA2-8D55-EE69-6A02-876ED65CAD9C}"/>
              </a:ext>
            </a:extLst>
          </p:cNvPr>
          <p:cNvGrpSpPr/>
          <p:nvPr/>
        </p:nvGrpSpPr>
        <p:grpSpPr>
          <a:xfrm rot="5972197" flipH="1">
            <a:off x="10230734" y="6544231"/>
            <a:ext cx="1988628" cy="1318666"/>
            <a:chOff x="5072479" y="4905026"/>
            <a:chExt cx="803439" cy="532763"/>
          </a:xfrm>
        </p:grpSpPr>
        <p:sp>
          <p:nvSpPr>
            <p:cNvPr id="3" name="Freeform 2">
              <a:extLst>
                <a:ext uri="{FF2B5EF4-FFF2-40B4-BE49-F238E27FC236}">
                  <a16:creationId xmlns:a16="http://schemas.microsoft.com/office/drawing/2014/main" id="{B7C661EE-9A5D-8455-2A90-842F0CB55D81}"/>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EF4870"/>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B196BD53-C8B6-BC6B-E50F-8E63DFC157BA}"/>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EF4870"/>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37DDB13-EA40-F1E4-F2A2-F7470E0389B9}"/>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EF4870"/>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17EE5B-DC95-92D8-0138-FF7B2389170D}"/>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EF4870"/>
              </a:solidFill>
              <a:prstDash val="solid"/>
              <a:miter/>
            </a:ln>
          </p:spPr>
          <p:txBody>
            <a:bodyPr rtlCol="0" anchor="ctr"/>
            <a:lstStyle/>
            <a:p>
              <a:endParaRPr lang="en-US"/>
            </a:p>
          </p:txBody>
        </p:sp>
      </p:grpSp>
      <p:sp>
        <p:nvSpPr>
          <p:cNvPr id="9" name="Oval 8">
            <a:extLst>
              <a:ext uri="{FF2B5EF4-FFF2-40B4-BE49-F238E27FC236}">
                <a16:creationId xmlns:a16="http://schemas.microsoft.com/office/drawing/2014/main" id="{CA3E87B6-8A4C-474E-244C-6EEE410ED61A}"/>
              </a:ext>
            </a:extLst>
          </p:cNvPr>
          <p:cNvSpPr/>
          <p:nvPr/>
        </p:nvSpPr>
        <p:spPr>
          <a:xfrm>
            <a:off x="9471971" y="-522323"/>
            <a:ext cx="1044645" cy="1044645"/>
          </a:xfrm>
          <a:prstGeom prst="ellipse">
            <a:avLst/>
          </a:prstGeom>
          <a:solidFill>
            <a:srgbClr val="4DBD98">
              <a:alpha val="759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E1FDA51-F978-5733-3735-B438EA98D9C3}"/>
              </a:ext>
            </a:extLst>
          </p:cNvPr>
          <p:cNvPicPr>
            <a:picLocks noChangeAspect="1"/>
          </p:cNvPicPr>
          <p:nvPr/>
        </p:nvPicPr>
        <p:blipFill>
          <a:blip r:embed="rId2"/>
          <a:stretch>
            <a:fillRect/>
          </a:stretch>
        </p:blipFill>
        <p:spPr>
          <a:xfrm>
            <a:off x="4685122" y="2133585"/>
            <a:ext cx="2605725" cy="2605725"/>
          </a:xfrm>
          <a:prstGeom prst="rect">
            <a:avLst/>
          </a:prstGeom>
          <a:ln>
            <a:noFill/>
          </a:ln>
          <a:effectLst>
            <a:softEdge rad="112500"/>
          </a:effectLst>
        </p:spPr>
      </p:pic>
      <p:pic>
        <p:nvPicPr>
          <p:cNvPr id="12" name="Picture 11">
            <a:extLst>
              <a:ext uri="{FF2B5EF4-FFF2-40B4-BE49-F238E27FC236}">
                <a16:creationId xmlns:a16="http://schemas.microsoft.com/office/drawing/2014/main" id="{C7CD5E96-1902-9794-BE54-2D8E4D98F258}"/>
              </a:ext>
            </a:extLst>
          </p:cNvPr>
          <p:cNvPicPr>
            <a:picLocks noChangeAspect="1"/>
          </p:cNvPicPr>
          <p:nvPr/>
        </p:nvPicPr>
        <p:blipFill>
          <a:blip r:embed="rId3"/>
          <a:stretch>
            <a:fillRect/>
          </a:stretch>
        </p:blipFill>
        <p:spPr>
          <a:xfrm>
            <a:off x="9306618" y="1928552"/>
            <a:ext cx="2206943" cy="1847248"/>
          </a:xfrm>
          <a:prstGeom prst="rect">
            <a:avLst/>
          </a:prstGeom>
        </p:spPr>
      </p:pic>
    </p:spTree>
    <p:extLst>
      <p:ext uri="{BB962C8B-B14F-4D97-AF65-F5344CB8AC3E}">
        <p14:creationId xmlns:p14="http://schemas.microsoft.com/office/powerpoint/2010/main" val="409010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80F1559-17A0-08E1-1B64-488C6B996A5B}"/>
              </a:ext>
            </a:extLst>
          </p:cNvPr>
          <p:cNvSpPr>
            <a:spLocks noGrp="1"/>
          </p:cNvSpPr>
          <p:nvPr>
            <p:ph type="body" sz="quarter" idx="48"/>
          </p:nvPr>
        </p:nvSpPr>
        <p:spPr/>
        <p:txBody>
          <a:bodyPr/>
          <a:lstStyle/>
          <a:p>
            <a:r>
              <a:rPr lang="en-GB" b="1" dirty="0"/>
              <a:t>Combat Hate in Kosova </a:t>
            </a:r>
            <a:r>
              <a:rPr lang="en-GB" dirty="0"/>
              <a:t>- supported by MATRA PROGRAM of the Embassy of the Netherlands in Kosovo.</a:t>
            </a:r>
          </a:p>
          <a:p>
            <a:r>
              <a:rPr lang="en-GB" dirty="0"/>
              <a:t>Products: Hate O Meter I &amp; II, Analysis on Actual Cases of Hate Speech in Kosovo and Institutional Response, engage youth in identifying and monitoring hate speech. </a:t>
            </a:r>
          </a:p>
          <a:p>
            <a:endParaRPr lang="en-GB" dirty="0"/>
          </a:p>
          <a:p>
            <a:r>
              <a:rPr lang="en-GB" b="1" dirty="0"/>
              <a:t>Countering discrimination, hate speech, and gender-based violence </a:t>
            </a:r>
            <a:r>
              <a:rPr lang="en-GB" dirty="0"/>
              <a:t>- supported by the European Union Office in Kosovo.</a:t>
            </a:r>
          </a:p>
          <a:p>
            <a:r>
              <a:rPr lang="en-GB" dirty="0"/>
              <a:t>Products: School Safety Report, train 30 young political party members on the prevention of hate speech and initiation of anti-discrimination actions.</a:t>
            </a:r>
          </a:p>
          <a:p>
            <a:endParaRPr lang="en-US" dirty="0"/>
          </a:p>
        </p:txBody>
      </p:sp>
      <p:sp>
        <p:nvSpPr>
          <p:cNvPr id="3" name="Text Placeholder 2">
            <a:extLst>
              <a:ext uri="{FF2B5EF4-FFF2-40B4-BE49-F238E27FC236}">
                <a16:creationId xmlns:a16="http://schemas.microsoft.com/office/drawing/2014/main" id="{278E344A-9A6A-3FD6-3A11-2E336C8A0638}"/>
              </a:ext>
            </a:extLst>
          </p:cNvPr>
          <p:cNvSpPr>
            <a:spLocks noGrp="1"/>
          </p:cNvSpPr>
          <p:nvPr>
            <p:ph type="body" sz="quarter" idx="62"/>
          </p:nvPr>
        </p:nvSpPr>
        <p:spPr>
          <a:xfrm>
            <a:off x="-8011" y="578092"/>
            <a:ext cx="9029463" cy="671785"/>
          </a:xfrm>
          <a:solidFill>
            <a:srgbClr val="00A8F6"/>
          </a:solidFill>
        </p:spPr>
        <p:txBody>
          <a:bodyPr/>
          <a:lstStyle/>
          <a:p>
            <a:r>
              <a:rPr lang="en-GB" dirty="0"/>
              <a:t>ATRC’s initiatives to countering hate!</a:t>
            </a:r>
          </a:p>
        </p:txBody>
      </p:sp>
      <p:grpSp>
        <p:nvGrpSpPr>
          <p:cNvPr id="40" name="Graphic 4">
            <a:extLst>
              <a:ext uri="{FF2B5EF4-FFF2-40B4-BE49-F238E27FC236}">
                <a16:creationId xmlns:a16="http://schemas.microsoft.com/office/drawing/2014/main" id="{3BBDC193-1738-8DA5-E239-0906E50FE53B}"/>
              </a:ext>
            </a:extLst>
          </p:cNvPr>
          <p:cNvGrpSpPr/>
          <p:nvPr/>
        </p:nvGrpSpPr>
        <p:grpSpPr>
          <a:xfrm>
            <a:off x="10042087" y="-1319576"/>
            <a:ext cx="2641612" cy="2639151"/>
            <a:chOff x="1782854" y="3591929"/>
            <a:chExt cx="742307" cy="741615"/>
          </a:xfrm>
          <a:solidFill>
            <a:srgbClr val="4DBD98">
              <a:alpha val="62000"/>
            </a:srgbClr>
          </a:solidFill>
        </p:grpSpPr>
        <p:sp>
          <p:nvSpPr>
            <p:cNvPr id="41" name="Freeform 40">
              <a:extLst>
                <a:ext uri="{FF2B5EF4-FFF2-40B4-BE49-F238E27FC236}">
                  <a16:creationId xmlns:a16="http://schemas.microsoft.com/office/drawing/2014/main" id="{4476224F-4ABD-3CD3-A811-D453B7D80244}"/>
                </a:ext>
              </a:extLst>
            </p:cNvPr>
            <p:cNvSpPr/>
            <p:nvPr/>
          </p:nvSpPr>
          <p:spPr>
            <a:xfrm>
              <a:off x="1834161" y="3663910"/>
              <a:ext cx="98246" cy="107970"/>
            </a:xfrm>
            <a:custGeom>
              <a:avLst/>
              <a:gdLst>
                <a:gd name="connsiteX0" fmla="*/ 0 w 98246"/>
                <a:gd name="connsiteY0" fmla="*/ 107970 h 107970"/>
                <a:gd name="connsiteX1" fmla="*/ 98247 w 98246"/>
                <a:gd name="connsiteY1" fmla="*/ 0 h 107970"/>
                <a:gd name="connsiteX2" fmla="*/ 0 w 98246"/>
                <a:gd name="connsiteY2" fmla="*/ 107970 h 107970"/>
              </a:gdLst>
              <a:ahLst/>
              <a:cxnLst>
                <a:cxn ang="0">
                  <a:pos x="connsiteX0" y="connsiteY0"/>
                </a:cxn>
                <a:cxn ang="0">
                  <a:pos x="connsiteX1" y="connsiteY1"/>
                </a:cxn>
                <a:cxn ang="0">
                  <a:pos x="connsiteX2" y="connsiteY2"/>
                </a:cxn>
              </a:cxnLst>
              <a:rect l="l" t="t" r="r" b="b"/>
              <a:pathLst>
                <a:path w="98246" h="107970">
                  <a:moveTo>
                    <a:pt x="0" y="107970"/>
                  </a:moveTo>
                  <a:lnTo>
                    <a:pt x="98247" y="0"/>
                  </a:lnTo>
                  <a:cubicBezTo>
                    <a:pt x="58948" y="29446"/>
                    <a:pt x="25107" y="65982"/>
                    <a:pt x="0" y="107970"/>
                  </a:cubicBezTo>
                  <a:close/>
                </a:path>
              </a:pathLst>
            </a:custGeom>
            <a:grpFill/>
            <a:ln w="545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1D8C2216-2F55-17EF-A6A7-F7870FD1322E}"/>
                </a:ext>
              </a:extLst>
            </p:cNvPr>
            <p:cNvSpPr/>
            <p:nvPr/>
          </p:nvSpPr>
          <p:spPr>
            <a:xfrm>
              <a:off x="1795954" y="3616468"/>
              <a:ext cx="223238" cy="245932"/>
            </a:xfrm>
            <a:custGeom>
              <a:avLst/>
              <a:gdLst>
                <a:gd name="connsiteX0" fmla="*/ 183394 w 223238"/>
                <a:gd name="connsiteY0" fmla="*/ 18540 h 245932"/>
                <a:gd name="connsiteX1" fmla="*/ 14737 w 223238"/>
                <a:gd name="connsiteY1" fmla="*/ 203944 h 245932"/>
                <a:gd name="connsiteX2" fmla="*/ 0 w 223238"/>
                <a:gd name="connsiteY2" fmla="*/ 245933 h 245932"/>
                <a:gd name="connsiteX3" fmla="*/ 223238 w 223238"/>
                <a:gd name="connsiteY3" fmla="*/ 0 h 245932"/>
                <a:gd name="connsiteX4" fmla="*/ 183394 w 223238"/>
                <a:gd name="connsiteY4" fmla="*/ 18540 h 24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38" h="245932">
                  <a:moveTo>
                    <a:pt x="183394" y="18540"/>
                  </a:moveTo>
                  <a:lnTo>
                    <a:pt x="14737" y="203944"/>
                  </a:lnTo>
                  <a:cubicBezTo>
                    <a:pt x="9279" y="217577"/>
                    <a:pt x="4367" y="231209"/>
                    <a:pt x="0" y="245933"/>
                  </a:cubicBezTo>
                  <a:lnTo>
                    <a:pt x="223238" y="0"/>
                  </a:lnTo>
                  <a:cubicBezTo>
                    <a:pt x="210139" y="5453"/>
                    <a:pt x="196493" y="11451"/>
                    <a:pt x="183394" y="18540"/>
                  </a:cubicBezTo>
                  <a:close/>
                </a:path>
              </a:pathLst>
            </a:custGeom>
            <a:grpFill/>
            <a:ln w="545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A7083AD-50CA-9128-6E09-6014CC9A16D7}"/>
                </a:ext>
              </a:extLst>
            </p:cNvPr>
            <p:cNvSpPr/>
            <p:nvPr/>
          </p:nvSpPr>
          <p:spPr>
            <a:xfrm>
              <a:off x="1782854" y="3599018"/>
              <a:ext cx="295285" cy="325547"/>
            </a:xfrm>
            <a:custGeom>
              <a:avLst/>
              <a:gdLst>
                <a:gd name="connsiteX0" fmla="*/ 265266 w 295285"/>
                <a:gd name="connsiteY0" fmla="*/ 8180 h 325547"/>
                <a:gd name="connsiteX1" fmla="*/ 4912 w 295285"/>
                <a:gd name="connsiteY1" fmla="*/ 294465 h 325547"/>
                <a:gd name="connsiteX2" fmla="*/ 0 w 295285"/>
                <a:gd name="connsiteY2" fmla="*/ 325548 h 325547"/>
                <a:gd name="connsiteX3" fmla="*/ 295286 w 295285"/>
                <a:gd name="connsiteY3" fmla="*/ 0 h 325547"/>
                <a:gd name="connsiteX4" fmla="*/ 265266 w 295285"/>
                <a:gd name="connsiteY4" fmla="*/ 8180 h 32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85" h="325547">
                  <a:moveTo>
                    <a:pt x="265266" y="8180"/>
                  </a:moveTo>
                  <a:lnTo>
                    <a:pt x="4912" y="294465"/>
                  </a:lnTo>
                  <a:cubicBezTo>
                    <a:pt x="2729" y="304826"/>
                    <a:pt x="1092" y="315187"/>
                    <a:pt x="0" y="325548"/>
                  </a:cubicBezTo>
                  <a:lnTo>
                    <a:pt x="295286" y="0"/>
                  </a:lnTo>
                  <a:cubicBezTo>
                    <a:pt x="285461" y="2727"/>
                    <a:pt x="275636" y="5453"/>
                    <a:pt x="265266" y="8180"/>
                  </a:cubicBezTo>
                  <a:close/>
                </a:path>
              </a:pathLst>
            </a:custGeom>
            <a:grpFill/>
            <a:ln w="545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745F2AD-7F06-3011-B459-A3646EB2DD27}"/>
                </a:ext>
              </a:extLst>
            </p:cNvPr>
            <p:cNvSpPr/>
            <p:nvPr/>
          </p:nvSpPr>
          <p:spPr>
            <a:xfrm>
              <a:off x="1782854" y="3592475"/>
              <a:ext cx="346592" cy="382259"/>
            </a:xfrm>
            <a:custGeom>
              <a:avLst/>
              <a:gdLst>
                <a:gd name="connsiteX0" fmla="*/ 320393 w 346592"/>
                <a:gd name="connsiteY0" fmla="*/ 2727 h 382259"/>
                <a:gd name="connsiteX1" fmla="*/ 546 w 346592"/>
                <a:gd name="connsiteY1" fmla="*/ 355540 h 382259"/>
                <a:gd name="connsiteX2" fmla="*/ 0 w 346592"/>
                <a:gd name="connsiteY2" fmla="*/ 370808 h 382259"/>
                <a:gd name="connsiteX3" fmla="*/ 546 w 346592"/>
                <a:gd name="connsiteY3" fmla="*/ 382260 h 382259"/>
                <a:gd name="connsiteX4" fmla="*/ 346592 w 346592"/>
                <a:gd name="connsiteY4" fmla="*/ 0 h 382259"/>
                <a:gd name="connsiteX5" fmla="*/ 320393 w 346592"/>
                <a:gd name="connsiteY5" fmla="*/ 2727 h 38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592" h="382259">
                  <a:moveTo>
                    <a:pt x="320393" y="2727"/>
                  </a:moveTo>
                  <a:lnTo>
                    <a:pt x="546" y="355540"/>
                  </a:lnTo>
                  <a:cubicBezTo>
                    <a:pt x="546" y="360447"/>
                    <a:pt x="0" y="365355"/>
                    <a:pt x="0" y="370808"/>
                  </a:cubicBezTo>
                  <a:cubicBezTo>
                    <a:pt x="0" y="374625"/>
                    <a:pt x="0" y="378442"/>
                    <a:pt x="546" y="382260"/>
                  </a:cubicBezTo>
                  <a:lnTo>
                    <a:pt x="346592" y="0"/>
                  </a:lnTo>
                  <a:cubicBezTo>
                    <a:pt x="337859" y="546"/>
                    <a:pt x="329126" y="1091"/>
                    <a:pt x="320393" y="2727"/>
                  </a:cubicBezTo>
                  <a:close/>
                </a:path>
              </a:pathLst>
            </a:custGeom>
            <a:grpFill/>
            <a:ln w="545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3A5E8A1-EBBC-EDAE-8733-41441BC99A4C}"/>
                </a:ext>
              </a:extLst>
            </p:cNvPr>
            <p:cNvSpPr/>
            <p:nvPr/>
          </p:nvSpPr>
          <p:spPr>
            <a:xfrm>
              <a:off x="1782854" y="3591929"/>
              <a:ext cx="390257" cy="425883"/>
            </a:xfrm>
            <a:custGeom>
              <a:avLst/>
              <a:gdLst>
                <a:gd name="connsiteX0" fmla="*/ 370608 w 390257"/>
                <a:gd name="connsiteY0" fmla="*/ 0 h 425883"/>
                <a:gd name="connsiteX1" fmla="*/ 366787 w 390257"/>
                <a:gd name="connsiteY1" fmla="*/ 0 h 425883"/>
                <a:gd name="connsiteX2" fmla="*/ 0 w 390257"/>
                <a:gd name="connsiteY2" fmla="*/ 402436 h 425883"/>
                <a:gd name="connsiteX3" fmla="*/ 2729 w 390257"/>
                <a:gd name="connsiteY3" fmla="*/ 425884 h 425883"/>
                <a:gd name="connsiteX4" fmla="*/ 390257 w 390257"/>
                <a:gd name="connsiteY4" fmla="*/ 545 h 425883"/>
                <a:gd name="connsiteX5" fmla="*/ 370608 w 390257"/>
                <a:gd name="connsiteY5" fmla="*/ 0 h 4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5883">
                  <a:moveTo>
                    <a:pt x="370608" y="0"/>
                  </a:moveTo>
                  <a:cubicBezTo>
                    <a:pt x="369517" y="0"/>
                    <a:pt x="368425" y="0"/>
                    <a:pt x="366787" y="0"/>
                  </a:cubicBezTo>
                  <a:lnTo>
                    <a:pt x="0" y="402436"/>
                  </a:lnTo>
                  <a:cubicBezTo>
                    <a:pt x="546" y="410070"/>
                    <a:pt x="1637" y="418250"/>
                    <a:pt x="2729" y="425884"/>
                  </a:cubicBezTo>
                  <a:lnTo>
                    <a:pt x="390257" y="545"/>
                  </a:lnTo>
                  <a:cubicBezTo>
                    <a:pt x="383708" y="0"/>
                    <a:pt x="377158" y="0"/>
                    <a:pt x="370608" y="0"/>
                  </a:cubicBezTo>
                  <a:close/>
                </a:path>
              </a:pathLst>
            </a:custGeom>
            <a:grpFill/>
            <a:ln w="5458"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C79CD6B-BEC6-FB93-8F78-2216B2503CB4}"/>
                </a:ext>
              </a:extLst>
            </p:cNvPr>
            <p:cNvSpPr/>
            <p:nvPr/>
          </p:nvSpPr>
          <p:spPr>
            <a:xfrm>
              <a:off x="1788858" y="3594110"/>
              <a:ext cx="424097" cy="463509"/>
            </a:xfrm>
            <a:custGeom>
              <a:avLst/>
              <a:gdLst>
                <a:gd name="connsiteX0" fmla="*/ 402811 w 424097"/>
                <a:gd name="connsiteY0" fmla="*/ 0 h 463509"/>
                <a:gd name="connsiteX1" fmla="*/ 0 w 424097"/>
                <a:gd name="connsiteY1" fmla="*/ 442243 h 463509"/>
                <a:gd name="connsiteX2" fmla="*/ 4912 w 424097"/>
                <a:gd name="connsiteY2" fmla="*/ 463510 h 463509"/>
                <a:gd name="connsiteX3" fmla="*/ 424098 w 424097"/>
                <a:gd name="connsiteY3" fmla="*/ 3272 h 463509"/>
                <a:gd name="connsiteX4" fmla="*/ 402811 w 424097"/>
                <a:gd name="connsiteY4" fmla="*/ 0 h 46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97" h="463509">
                  <a:moveTo>
                    <a:pt x="402811" y="0"/>
                  </a:moveTo>
                  <a:lnTo>
                    <a:pt x="0" y="442243"/>
                  </a:lnTo>
                  <a:cubicBezTo>
                    <a:pt x="1092" y="449332"/>
                    <a:pt x="3275" y="456421"/>
                    <a:pt x="4912" y="463510"/>
                  </a:cubicBezTo>
                  <a:lnTo>
                    <a:pt x="424098" y="3272"/>
                  </a:lnTo>
                  <a:cubicBezTo>
                    <a:pt x="417002" y="1636"/>
                    <a:pt x="409907" y="546"/>
                    <a:pt x="402811" y="0"/>
                  </a:cubicBezTo>
                  <a:close/>
                </a:path>
              </a:pathLst>
            </a:custGeom>
            <a:grpFill/>
            <a:ln w="5458"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C9A5355-398C-E51B-5012-3066A6F42D5E}"/>
                </a:ext>
              </a:extLst>
            </p:cNvPr>
            <p:cNvSpPr/>
            <p:nvPr/>
          </p:nvSpPr>
          <p:spPr>
            <a:xfrm>
              <a:off x="1799775" y="3599563"/>
              <a:ext cx="448659" cy="494047"/>
            </a:xfrm>
            <a:custGeom>
              <a:avLst/>
              <a:gdLst>
                <a:gd name="connsiteX0" fmla="*/ 429556 w 448659"/>
                <a:gd name="connsiteY0" fmla="*/ 0 h 494047"/>
                <a:gd name="connsiteX1" fmla="*/ 0 w 448659"/>
                <a:gd name="connsiteY1" fmla="*/ 474962 h 494047"/>
                <a:gd name="connsiteX2" fmla="*/ 6550 w 448659"/>
                <a:gd name="connsiteY2" fmla="*/ 494047 h 494047"/>
                <a:gd name="connsiteX3" fmla="*/ 448660 w 448659"/>
                <a:gd name="connsiteY3" fmla="*/ 4908 h 494047"/>
                <a:gd name="connsiteX4" fmla="*/ 429556 w 448659"/>
                <a:gd name="connsiteY4" fmla="*/ 0 h 49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59" h="494047">
                  <a:moveTo>
                    <a:pt x="429556" y="0"/>
                  </a:moveTo>
                  <a:lnTo>
                    <a:pt x="0" y="474962"/>
                  </a:lnTo>
                  <a:cubicBezTo>
                    <a:pt x="2183" y="481505"/>
                    <a:pt x="3821" y="487504"/>
                    <a:pt x="6550" y="494047"/>
                  </a:cubicBezTo>
                  <a:lnTo>
                    <a:pt x="448660" y="4908"/>
                  </a:lnTo>
                  <a:cubicBezTo>
                    <a:pt x="442656" y="3272"/>
                    <a:pt x="436106" y="1636"/>
                    <a:pt x="429556" y="0"/>
                  </a:cubicBezTo>
                  <a:close/>
                </a:path>
              </a:pathLst>
            </a:custGeom>
            <a:grpFill/>
            <a:ln w="545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45CCB2D-1A64-0452-7C84-318B7D69D8E9}"/>
                </a:ext>
              </a:extLst>
            </p:cNvPr>
            <p:cNvSpPr/>
            <p:nvPr/>
          </p:nvSpPr>
          <p:spPr>
            <a:xfrm>
              <a:off x="1811237" y="3609379"/>
              <a:ext cx="471583" cy="516404"/>
            </a:xfrm>
            <a:custGeom>
              <a:avLst/>
              <a:gdLst>
                <a:gd name="connsiteX0" fmla="*/ 453572 w 471583"/>
                <a:gd name="connsiteY0" fmla="*/ 0 h 516404"/>
                <a:gd name="connsiteX1" fmla="*/ 0 w 471583"/>
                <a:gd name="connsiteY1" fmla="*/ 498955 h 516404"/>
                <a:gd name="connsiteX2" fmla="*/ 8187 w 471583"/>
                <a:gd name="connsiteY2" fmla="*/ 516404 h 516404"/>
                <a:gd name="connsiteX3" fmla="*/ 471584 w 471583"/>
                <a:gd name="connsiteY3" fmla="*/ 5998 h 516404"/>
                <a:gd name="connsiteX4" fmla="*/ 453572 w 471583"/>
                <a:gd name="connsiteY4" fmla="*/ 0 h 51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6404">
                  <a:moveTo>
                    <a:pt x="453572" y="0"/>
                  </a:moveTo>
                  <a:lnTo>
                    <a:pt x="0" y="498955"/>
                  </a:lnTo>
                  <a:cubicBezTo>
                    <a:pt x="2183" y="504953"/>
                    <a:pt x="5458" y="510951"/>
                    <a:pt x="8187" y="516404"/>
                  </a:cubicBezTo>
                  <a:lnTo>
                    <a:pt x="471584" y="5998"/>
                  </a:lnTo>
                  <a:cubicBezTo>
                    <a:pt x="465580" y="3817"/>
                    <a:pt x="459576" y="1636"/>
                    <a:pt x="453572" y="0"/>
                  </a:cubicBezTo>
                  <a:close/>
                </a:path>
              </a:pathLst>
            </a:custGeom>
            <a:grpFill/>
            <a:ln w="5458"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D68E0C9-CBF2-FE5D-E9CC-218F032F6409}"/>
                </a:ext>
              </a:extLst>
            </p:cNvPr>
            <p:cNvSpPr/>
            <p:nvPr/>
          </p:nvSpPr>
          <p:spPr>
            <a:xfrm>
              <a:off x="1826520" y="3620285"/>
              <a:ext cx="488504" cy="535490"/>
            </a:xfrm>
            <a:custGeom>
              <a:avLst/>
              <a:gdLst>
                <a:gd name="connsiteX0" fmla="*/ 472130 w 488504"/>
                <a:gd name="connsiteY0" fmla="*/ 0 h 535490"/>
                <a:gd name="connsiteX1" fmla="*/ 0 w 488504"/>
                <a:gd name="connsiteY1" fmla="*/ 519131 h 535490"/>
                <a:gd name="connsiteX2" fmla="*/ 9279 w 488504"/>
                <a:gd name="connsiteY2" fmla="*/ 535490 h 535490"/>
                <a:gd name="connsiteX3" fmla="*/ 488504 w 488504"/>
                <a:gd name="connsiteY3" fmla="*/ 7634 h 535490"/>
                <a:gd name="connsiteX4" fmla="*/ 472130 w 488504"/>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04" h="535490">
                  <a:moveTo>
                    <a:pt x="472130" y="0"/>
                  </a:moveTo>
                  <a:lnTo>
                    <a:pt x="0" y="519131"/>
                  </a:lnTo>
                  <a:cubicBezTo>
                    <a:pt x="2729" y="524584"/>
                    <a:pt x="6004" y="530037"/>
                    <a:pt x="9279" y="535490"/>
                  </a:cubicBezTo>
                  <a:lnTo>
                    <a:pt x="488504" y="7634"/>
                  </a:lnTo>
                  <a:cubicBezTo>
                    <a:pt x="483592" y="4908"/>
                    <a:pt x="477588" y="2727"/>
                    <a:pt x="472130" y="0"/>
                  </a:cubicBezTo>
                  <a:close/>
                </a:path>
              </a:pathLst>
            </a:custGeom>
            <a:grpFill/>
            <a:ln w="5458"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7ECBBB6F-DE40-E6EC-5D85-1ED5A9B1D5E2}"/>
                </a:ext>
              </a:extLst>
            </p:cNvPr>
            <p:cNvSpPr/>
            <p:nvPr/>
          </p:nvSpPr>
          <p:spPr>
            <a:xfrm>
              <a:off x="1843440" y="3635554"/>
              <a:ext cx="501603" cy="546396"/>
            </a:xfrm>
            <a:custGeom>
              <a:avLst/>
              <a:gdLst>
                <a:gd name="connsiteX0" fmla="*/ 485775 w 501603"/>
                <a:gd name="connsiteY0" fmla="*/ 0 h 546396"/>
                <a:gd name="connsiteX1" fmla="*/ 0 w 501603"/>
                <a:gd name="connsiteY1" fmla="*/ 531673 h 546396"/>
                <a:gd name="connsiteX2" fmla="*/ 10370 w 501603"/>
                <a:gd name="connsiteY2" fmla="*/ 546397 h 546396"/>
                <a:gd name="connsiteX3" fmla="*/ 501604 w 501603"/>
                <a:gd name="connsiteY3" fmla="*/ 8725 h 546396"/>
                <a:gd name="connsiteX4" fmla="*/ 485775 w 501603"/>
                <a:gd name="connsiteY4" fmla="*/ 0 h 54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603" h="546396">
                  <a:moveTo>
                    <a:pt x="485775" y="0"/>
                  </a:moveTo>
                  <a:lnTo>
                    <a:pt x="0" y="531673"/>
                  </a:lnTo>
                  <a:cubicBezTo>
                    <a:pt x="3275" y="536581"/>
                    <a:pt x="7096" y="542034"/>
                    <a:pt x="10370" y="546397"/>
                  </a:cubicBezTo>
                  <a:lnTo>
                    <a:pt x="501604" y="8725"/>
                  </a:lnTo>
                  <a:cubicBezTo>
                    <a:pt x="496146" y="5998"/>
                    <a:pt x="491233" y="2727"/>
                    <a:pt x="485775" y="0"/>
                  </a:cubicBezTo>
                  <a:close/>
                </a:path>
              </a:pathLst>
            </a:custGeom>
            <a:grpFill/>
            <a:ln w="5458"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CDAA27D-555C-5629-DF92-17C70AC25B04}"/>
                </a:ext>
              </a:extLst>
            </p:cNvPr>
            <p:cNvSpPr/>
            <p:nvPr/>
          </p:nvSpPr>
          <p:spPr>
            <a:xfrm>
              <a:off x="1864727" y="3652458"/>
              <a:ext cx="507607" cy="556211"/>
            </a:xfrm>
            <a:custGeom>
              <a:avLst/>
              <a:gdLst>
                <a:gd name="connsiteX0" fmla="*/ 492871 w 507607"/>
                <a:gd name="connsiteY0" fmla="*/ 0 h 556211"/>
                <a:gd name="connsiteX1" fmla="*/ 0 w 507607"/>
                <a:gd name="connsiteY1" fmla="*/ 542579 h 556211"/>
                <a:gd name="connsiteX2" fmla="*/ 11462 w 507607"/>
                <a:gd name="connsiteY2" fmla="*/ 556212 h 556211"/>
                <a:gd name="connsiteX3" fmla="*/ 507608 w 507607"/>
                <a:gd name="connsiteY3" fmla="*/ 9815 h 556211"/>
                <a:gd name="connsiteX4" fmla="*/ 492871 w 507607"/>
                <a:gd name="connsiteY4" fmla="*/ 0 h 55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211">
                  <a:moveTo>
                    <a:pt x="492871" y="0"/>
                  </a:moveTo>
                  <a:lnTo>
                    <a:pt x="0" y="542579"/>
                  </a:lnTo>
                  <a:cubicBezTo>
                    <a:pt x="3821" y="546942"/>
                    <a:pt x="7641" y="551850"/>
                    <a:pt x="11462" y="556212"/>
                  </a:cubicBezTo>
                  <a:lnTo>
                    <a:pt x="507608" y="9815"/>
                  </a:lnTo>
                  <a:cubicBezTo>
                    <a:pt x="502695" y="6544"/>
                    <a:pt x="497783" y="3272"/>
                    <a:pt x="492871" y="0"/>
                  </a:cubicBezTo>
                  <a:close/>
                </a:path>
              </a:pathLst>
            </a:custGeom>
            <a:grpFill/>
            <a:ln w="545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67D64B6-9144-87F4-519D-35AFA3EB2070}"/>
                </a:ext>
              </a:extLst>
            </p:cNvPr>
            <p:cNvSpPr/>
            <p:nvPr/>
          </p:nvSpPr>
          <p:spPr>
            <a:xfrm>
              <a:off x="1885468" y="3671544"/>
              <a:ext cx="511428" cy="560029"/>
            </a:xfrm>
            <a:custGeom>
              <a:avLst/>
              <a:gdLst>
                <a:gd name="connsiteX0" fmla="*/ 497237 w 511428"/>
                <a:gd name="connsiteY0" fmla="*/ 0 h 560029"/>
                <a:gd name="connsiteX1" fmla="*/ 0 w 511428"/>
                <a:gd name="connsiteY1" fmla="*/ 547487 h 560029"/>
                <a:gd name="connsiteX2" fmla="*/ 12554 w 511428"/>
                <a:gd name="connsiteY2" fmla="*/ 560029 h 560029"/>
                <a:gd name="connsiteX3" fmla="*/ 511428 w 511428"/>
                <a:gd name="connsiteY3" fmla="*/ 11452 h 560029"/>
                <a:gd name="connsiteX4" fmla="*/ 497237 w 511428"/>
                <a:gd name="connsiteY4" fmla="*/ 0 h 560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428" h="560029">
                  <a:moveTo>
                    <a:pt x="497237" y="0"/>
                  </a:moveTo>
                  <a:lnTo>
                    <a:pt x="0" y="547487"/>
                  </a:lnTo>
                  <a:cubicBezTo>
                    <a:pt x="3821" y="551304"/>
                    <a:pt x="8187" y="556212"/>
                    <a:pt x="12554" y="560029"/>
                  </a:cubicBezTo>
                  <a:lnTo>
                    <a:pt x="511428" y="11452"/>
                  </a:lnTo>
                  <a:cubicBezTo>
                    <a:pt x="506516" y="7089"/>
                    <a:pt x="502149" y="3817"/>
                    <a:pt x="497237" y="0"/>
                  </a:cubicBezTo>
                  <a:close/>
                </a:path>
              </a:pathLst>
            </a:custGeom>
            <a:grpFill/>
            <a:ln w="5458"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90DA349-0483-0097-B87B-056F03C95139}"/>
                </a:ext>
              </a:extLst>
            </p:cNvPr>
            <p:cNvSpPr/>
            <p:nvPr/>
          </p:nvSpPr>
          <p:spPr>
            <a:xfrm>
              <a:off x="1907846" y="3692265"/>
              <a:ext cx="510882" cy="562210"/>
            </a:xfrm>
            <a:custGeom>
              <a:avLst/>
              <a:gdLst>
                <a:gd name="connsiteX0" fmla="*/ 499420 w 510882"/>
                <a:gd name="connsiteY0" fmla="*/ 0 h 562210"/>
                <a:gd name="connsiteX1" fmla="*/ 0 w 510882"/>
                <a:gd name="connsiteY1" fmla="*/ 550759 h 562210"/>
                <a:gd name="connsiteX2" fmla="*/ 13100 w 510882"/>
                <a:gd name="connsiteY2" fmla="*/ 562211 h 562210"/>
                <a:gd name="connsiteX3" fmla="*/ 510883 w 510882"/>
                <a:gd name="connsiteY3" fmla="*/ 13087 h 562210"/>
                <a:gd name="connsiteX4" fmla="*/ 499420 w 510882"/>
                <a:gd name="connsiteY4" fmla="*/ 0 h 56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82" h="562210">
                  <a:moveTo>
                    <a:pt x="499420" y="0"/>
                  </a:moveTo>
                  <a:lnTo>
                    <a:pt x="0" y="550759"/>
                  </a:lnTo>
                  <a:cubicBezTo>
                    <a:pt x="4367" y="554576"/>
                    <a:pt x="8733" y="558393"/>
                    <a:pt x="13100" y="562211"/>
                  </a:cubicBezTo>
                  <a:lnTo>
                    <a:pt x="510883" y="13087"/>
                  </a:lnTo>
                  <a:cubicBezTo>
                    <a:pt x="508153" y="8180"/>
                    <a:pt x="503241" y="4363"/>
                    <a:pt x="499420" y="0"/>
                  </a:cubicBezTo>
                  <a:close/>
                </a:path>
              </a:pathLst>
            </a:custGeom>
            <a:grpFill/>
            <a:ln w="5458"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9D5883F0-07B0-DB47-5A58-EF0002F8B829}"/>
                </a:ext>
              </a:extLst>
            </p:cNvPr>
            <p:cNvSpPr/>
            <p:nvPr/>
          </p:nvSpPr>
          <p:spPr>
            <a:xfrm>
              <a:off x="1934591" y="3716804"/>
              <a:ext cx="507607" cy="556757"/>
            </a:xfrm>
            <a:custGeom>
              <a:avLst/>
              <a:gdLst>
                <a:gd name="connsiteX0" fmla="*/ 495600 w 507607"/>
                <a:gd name="connsiteY0" fmla="*/ 0 h 556757"/>
                <a:gd name="connsiteX1" fmla="*/ 0 w 507607"/>
                <a:gd name="connsiteY1" fmla="*/ 546397 h 556757"/>
                <a:gd name="connsiteX2" fmla="*/ 14737 w 507607"/>
                <a:gd name="connsiteY2" fmla="*/ 556758 h 556757"/>
                <a:gd name="connsiteX3" fmla="*/ 507608 w 507607"/>
                <a:gd name="connsiteY3" fmla="*/ 13633 h 556757"/>
                <a:gd name="connsiteX4" fmla="*/ 495600 w 507607"/>
                <a:gd name="connsiteY4" fmla="*/ 0 h 55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757">
                  <a:moveTo>
                    <a:pt x="495600" y="0"/>
                  </a:moveTo>
                  <a:lnTo>
                    <a:pt x="0" y="546397"/>
                  </a:lnTo>
                  <a:cubicBezTo>
                    <a:pt x="4912" y="550214"/>
                    <a:pt x="9825" y="553485"/>
                    <a:pt x="14737" y="556758"/>
                  </a:cubicBezTo>
                  <a:lnTo>
                    <a:pt x="507608" y="13633"/>
                  </a:lnTo>
                  <a:cubicBezTo>
                    <a:pt x="503787" y="9270"/>
                    <a:pt x="499966" y="4363"/>
                    <a:pt x="495600" y="0"/>
                  </a:cubicBezTo>
                  <a:close/>
                </a:path>
              </a:pathLst>
            </a:custGeom>
            <a:grpFill/>
            <a:ln w="5458"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07EC3F70-59CC-72C1-CD38-285430D7EFC4}"/>
                </a:ext>
              </a:extLst>
            </p:cNvPr>
            <p:cNvSpPr/>
            <p:nvPr/>
          </p:nvSpPr>
          <p:spPr>
            <a:xfrm>
              <a:off x="1960790" y="3741343"/>
              <a:ext cx="499966" cy="548577"/>
            </a:xfrm>
            <a:custGeom>
              <a:avLst/>
              <a:gdLst>
                <a:gd name="connsiteX0" fmla="*/ 489596 w 499966"/>
                <a:gd name="connsiteY0" fmla="*/ 0 h 548577"/>
                <a:gd name="connsiteX1" fmla="*/ 0 w 499966"/>
                <a:gd name="connsiteY1" fmla="*/ 539853 h 548577"/>
                <a:gd name="connsiteX2" fmla="*/ 15829 w 499966"/>
                <a:gd name="connsiteY2" fmla="*/ 548578 h 548577"/>
                <a:gd name="connsiteX3" fmla="*/ 499966 w 499966"/>
                <a:gd name="connsiteY3" fmla="*/ 14723 h 548577"/>
                <a:gd name="connsiteX4" fmla="*/ 489596 w 499966"/>
                <a:gd name="connsiteY4" fmla="*/ 0 h 5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6" h="548577">
                  <a:moveTo>
                    <a:pt x="489596" y="0"/>
                  </a:moveTo>
                  <a:lnTo>
                    <a:pt x="0" y="539853"/>
                  </a:lnTo>
                  <a:cubicBezTo>
                    <a:pt x="5458" y="543125"/>
                    <a:pt x="10370" y="545851"/>
                    <a:pt x="15829" y="548578"/>
                  </a:cubicBezTo>
                  <a:lnTo>
                    <a:pt x="499966" y="14723"/>
                  </a:lnTo>
                  <a:cubicBezTo>
                    <a:pt x="496691" y="9816"/>
                    <a:pt x="493416" y="4908"/>
                    <a:pt x="489596" y="0"/>
                  </a:cubicBezTo>
                  <a:close/>
                </a:path>
              </a:pathLst>
            </a:custGeom>
            <a:grpFill/>
            <a:ln w="5458"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569965AF-4E82-DD6D-585C-164FA34A5D6E}"/>
                </a:ext>
              </a:extLst>
            </p:cNvPr>
            <p:cNvSpPr/>
            <p:nvPr/>
          </p:nvSpPr>
          <p:spPr>
            <a:xfrm>
              <a:off x="1989172" y="3768063"/>
              <a:ext cx="490687" cy="535490"/>
            </a:xfrm>
            <a:custGeom>
              <a:avLst/>
              <a:gdLst>
                <a:gd name="connsiteX0" fmla="*/ 481409 w 490687"/>
                <a:gd name="connsiteY0" fmla="*/ 0 h 535490"/>
                <a:gd name="connsiteX1" fmla="*/ 0 w 490687"/>
                <a:gd name="connsiteY1" fmla="*/ 527856 h 535490"/>
                <a:gd name="connsiteX2" fmla="*/ 16920 w 490687"/>
                <a:gd name="connsiteY2" fmla="*/ 535490 h 535490"/>
                <a:gd name="connsiteX3" fmla="*/ 490687 w 490687"/>
                <a:gd name="connsiteY3" fmla="*/ 16359 h 535490"/>
                <a:gd name="connsiteX4" fmla="*/ 481409 w 490687"/>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687" h="535490">
                  <a:moveTo>
                    <a:pt x="481409" y="0"/>
                  </a:moveTo>
                  <a:lnTo>
                    <a:pt x="0" y="527856"/>
                  </a:lnTo>
                  <a:cubicBezTo>
                    <a:pt x="5458" y="530583"/>
                    <a:pt x="10916" y="533309"/>
                    <a:pt x="16920" y="535490"/>
                  </a:cubicBezTo>
                  <a:lnTo>
                    <a:pt x="490687" y="16359"/>
                  </a:lnTo>
                  <a:cubicBezTo>
                    <a:pt x="487412" y="10361"/>
                    <a:pt x="484683" y="5453"/>
                    <a:pt x="481409" y="0"/>
                  </a:cubicBezTo>
                  <a:close/>
                </a:path>
              </a:pathLst>
            </a:custGeom>
            <a:grpFill/>
            <a:ln w="5458"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DC3BDB1-4BC9-572C-0474-E1AD37CBDEF0}"/>
                </a:ext>
              </a:extLst>
            </p:cNvPr>
            <p:cNvSpPr/>
            <p:nvPr/>
          </p:nvSpPr>
          <p:spPr>
            <a:xfrm>
              <a:off x="2021375" y="3798600"/>
              <a:ext cx="471583" cy="518586"/>
            </a:xfrm>
            <a:custGeom>
              <a:avLst/>
              <a:gdLst>
                <a:gd name="connsiteX0" fmla="*/ 463942 w 471583"/>
                <a:gd name="connsiteY0" fmla="*/ 0 h 518586"/>
                <a:gd name="connsiteX1" fmla="*/ 0 w 471583"/>
                <a:gd name="connsiteY1" fmla="*/ 512042 h 518586"/>
                <a:gd name="connsiteX2" fmla="*/ 18012 w 471583"/>
                <a:gd name="connsiteY2" fmla="*/ 518586 h 518586"/>
                <a:gd name="connsiteX3" fmla="*/ 471584 w 471583"/>
                <a:gd name="connsiteY3" fmla="*/ 17450 h 518586"/>
                <a:gd name="connsiteX4" fmla="*/ 463942 w 471583"/>
                <a:gd name="connsiteY4" fmla="*/ 0 h 5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8586">
                  <a:moveTo>
                    <a:pt x="463942" y="0"/>
                  </a:moveTo>
                  <a:lnTo>
                    <a:pt x="0" y="512042"/>
                  </a:lnTo>
                  <a:cubicBezTo>
                    <a:pt x="6004" y="514224"/>
                    <a:pt x="12008" y="516405"/>
                    <a:pt x="18012" y="518586"/>
                  </a:cubicBezTo>
                  <a:lnTo>
                    <a:pt x="471584" y="17450"/>
                  </a:lnTo>
                  <a:cubicBezTo>
                    <a:pt x="469401" y="10906"/>
                    <a:pt x="467217" y="5453"/>
                    <a:pt x="463942" y="0"/>
                  </a:cubicBezTo>
                  <a:close/>
                </a:path>
              </a:pathLst>
            </a:custGeom>
            <a:grpFill/>
            <a:ln w="5458"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14E6DE2B-3F78-ACCD-5DE5-86603F69A2A4}"/>
                </a:ext>
              </a:extLst>
            </p:cNvPr>
            <p:cNvSpPr/>
            <p:nvPr/>
          </p:nvSpPr>
          <p:spPr>
            <a:xfrm>
              <a:off x="2055762" y="3830773"/>
              <a:ext cx="450842" cy="495683"/>
            </a:xfrm>
            <a:custGeom>
              <a:avLst/>
              <a:gdLst>
                <a:gd name="connsiteX0" fmla="*/ 444293 w 450842"/>
                <a:gd name="connsiteY0" fmla="*/ 0 h 495683"/>
                <a:gd name="connsiteX1" fmla="*/ 0 w 450842"/>
                <a:gd name="connsiteY1" fmla="*/ 490775 h 495683"/>
                <a:gd name="connsiteX2" fmla="*/ 19649 w 450842"/>
                <a:gd name="connsiteY2" fmla="*/ 495683 h 495683"/>
                <a:gd name="connsiteX3" fmla="*/ 450843 w 450842"/>
                <a:gd name="connsiteY3" fmla="*/ 19631 h 495683"/>
                <a:gd name="connsiteX4" fmla="*/ 444293 w 450842"/>
                <a:gd name="connsiteY4" fmla="*/ 0 h 49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2" h="495683">
                  <a:moveTo>
                    <a:pt x="444293" y="0"/>
                  </a:moveTo>
                  <a:lnTo>
                    <a:pt x="0" y="490775"/>
                  </a:lnTo>
                  <a:cubicBezTo>
                    <a:pt x="6550" y="492411"/>
                    <a:pt x="13100" y="494047"/>
                    <a:pt x="19649" y="495683"/>
                  </a:cubicBezTo>
                  <a:lnTo>
                    <a:pt x="450843" y="19631"/>
                  </a:lnTo>
                  <a:cubicBezTo>
                    <a:pt x="449205" y="12542"/>
                    <a:pt x="446476" y="5998"/>
                    <a:pt x="444293" y="0"/>
                  </a:cubicBezTo>
                  <a:close/>
                </a:path>
              </a:pathLst>
            </a:custGeom>
            <a:grpFill/>
            <a:ln w="5458"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5E974BF-3DCD-EF7D-4240-3E88DEE266B0}"/>
                </a:ext>
              </a:extLst>
            </p:cNvPr>
            <p:cNvSpPr/>
            <p:nvPr/>
          </p:nvSpPr>
          <p:spPr>
            <a:xfrm>
              <a:off x="2091785" y="3866218"/>
              <a:ext cx="424643" cy="465145"/>
            </a:xfrm>
            <a:custGeom>
              <a:avLst/>
              <a:gdLst>
                <a:gd name="connsiteX0" fmla="*/ 419731 w 424643"/>
                <a:gd name="connsiteY0" fmla="*/ 0 h 465145"/>
                <a:gd name="connsiteX1" fmla="*/ 0 w 424643"/>
                <a:gd name="connsiteY1" fmla="*/ 462419 h 465145"/>
                <a:gd name="connsiteX2" fmla="*/ 21287 w 424643"/>
                <a:gd name="connsiteY2" fmla="*/ 465146 h 465145"/>
                <a:gd name="connsiteX3" fmla="*/ 424644 w 424643"/>
                <a:gd name="connsiteY3" fmla="*/ 20176 h 465145"/>
                <a:gd name="connsiteX4" fmla="*/ 419731 w 424643"/>
                <a:gd name="connsiteY4" fmla="*/ 0 h 46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3" h="465145">
                  <a:moveTo>
                    <a:pt x="419731" y="0"/>
                  </a:moveTo>
                  <a:lnTo>
                    <a:pt x="0" y="462419"/>
                  </a:lnTo>
                  <a:cubicBezTo>
                    <a:pt x="7096" y="463510"/>
                    <a:pt x="14191" y="464601"/>
                    <a:pt x="21287" y="465146"/>
                  </a:cubicBezTo>
                  <a:lnTo>
                    <a:pt x="424644" y="20176"/>
                  </a:lnTo>
                  <a:cubicBezTo>
                    <a:pt x="423006" y="14178"/>
                    <a:pt x="421369" y="7089"/>
                    <a:pt x="419731" y="0"/>
                  </a:cubicBezTo>
                  <a:close/>
                </a:path>
              </a:pathLst>
            </a:custGeom>
            <a:grpFill/>
            <a:ln w="5458"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3604B0B-0944-1E90-8AE9-5A14FE71810E}"/>
                </a:ext>
              </a:extLst>
            </p:cNvPr>
            <p:cNvSpPr/>
            <p:nvPr/>
          </p:nvSpPr>
          <p:spPr>
            <a:xfrm>
              <a:off x="2131630" y="3906025"/>
              <a:ext cx="390257" cy="427519"/>
            </a:xfrm>
            <a:custGeom>
              <a:avLst/>
              <a:gdLst>
                <a:gd name="connsiteX0" fmla="*/ 387528 w 390257"/>
                <a:gd name="connsiteY0" fmla="*/ 0 h 427519"/>
                <a:gd name="connsiteX1" fmla="*/ 0 w 390257"/>
                <a:gd name="connsiteY1" fmla="*/ 426974 h 427519"/>
                <a:gd name="connsiteX2" fmla="*/ 21287 w 390257"/>
                <a:gd name="connsiteY2" fmla="*/ 427520 h 427519"/>
                <a:gd name="connsiteX3" fmla="*/ 22924 w 390257"/>
                <a:gd name="connsiteY3" fmla="*/ 427520 h 427519"/>
                <a:gd name="connsiteX4" fmla="*/ 390257 w 390257"/>
                <a:gd name="connsiteY4" fmla="*/ 23448 h 427519"/>
                <a:gd name="connsiteX5" fmla="*/ 387528 w 390257"/>
                <a:gd name="connsiteY5" fmla="*/ 0 h 42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7519">
                  <a:moveTo>
                    <a:pt x="387528" y="0"/>
                  </a:moveTo>
                  <a:lnTo>
                    <a:pt x="0" y="426974"/>
                  </a:lnTo>
                  <a:cubicBezTo>
                    <a:pt x="7096" y="427520"/>
                    <a:pt x="14191" y="427520"/>
                    <a:pt x="21287" y="427520"/>
                  </a:cubicBezTo>
                  <a:cubicBezTo>
                    <a:pt x="21833" y="427520"/>
                    <a:pt x="22378" y="427520"/>
                    <a:pt x="22924" y="427520"/>
                  </a:cubicBezTo>
                  <a:lnTo>
                    <a:pt x="390257" y="23448"/>
                  </a:lnTo>
                  <a:cubicBezTo>
                    <a:pt x="389712" y="15268"/>
                    <a:pt x="388620" y="7634"/>
                    <a:pt x="387528" y="0"/>
                  </a:cubicBezTo>
                  <a:close/>
                </a:path>
              </a:pathLst>
            </a:custGeom>
            <a:grpFill/>
            <a:ln w="5458"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0A960F72-E116-A958-A0EC-AC3E168E2E72}"/>
                </a:ext>
              </a:extLst>
            </p:cNvPr>
            <p:cNvSpPr/>
            <p:nvPr/>
          </p:nvSpPr>
          <p:spPr>
            <a:xfrm>
              <a:off x="2174749" y="3949650"/>
              <a:ext cx="350413" cy="383895"/>
            </a:xfrm>
            <a:custGeom>
              <a:avLst/>
              <a:gdLst>
                <a:gd name="connsiteX0" fmla="*/ 350413 w 350413"/>
                <a:gd name="connsiteY0" fmla="*/ 13633 h 383895"/>
                <a:gd name="connsiteX1" fmla="*/ 349867 w 350413"/>
                <a:gd name="connsiteY1" fmla="*/ 0 h 383895"/>
                <a:gd name="connsiteX2" fmla="*/ 0 w 350413"/>
                <a:gd name="connsiteY2" fmla="*/ 383895 h 383895"/>
                <a:gd name="connsiteX3" fmla="*/ 26199 w 350413"/>
                <a:gd name="connsiteY3" fmla="*/ 381714 h 383895"/>
                <a:gd name="connsiteX4" fmla="*/ 349867 w 350413"/>
                <a:gd name="connsiteY4" fmla="*/ 26175 h 383895"/>
                <a:gd name="connsiteX5" fmla="*/ 350413 w 350413"/>
                <a:gd name="connsiteY5" fmla="*/ 13633 h 38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13" h="383895">
                  <a:moveTo>
                    <a:pt x="350413" y="13633"/>
                  </a:moveTo>
                  <a:cubicBezTo>
                    <a:pt x="350413" y="9270"/>
                    <a:pt x="350413" y="4908"/>
                    <a:pt x="349867" y="0"/>
                  </a:cubicBezTo>
                  <a:lnTo>
                    <a:pt x="0" y="383895"/>
                  </a:lnTo>
                  <a:cubicBezTo>
                    <a:pt x="8733" y="383350"/>
                    <a:pt x="17466" y="382805"/>
                    <a:pt x="26199" y="381714"/>
                  </a:cubicBezTo>
                  <a:lnTo>
                    <a:pt x="349867" y="26175"/>
                  </a:lnTo>
                  <a:cubicBezTo>
                    <a:pt x="350413" y="22358"/>
                    <a:pt x="350413" y="17995"/>
                    <a:pt x="350413" y="13633"/>
                  </a:cubicBezTo>
                  <a:close/>
                </a:path>
              </a:pathLst>
            </a:custGeom>
            <a:grpFill/>
            <a:ln w="5458"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AF66E45-B3BF-D992-7B00-F025AA2E3289}"/>
                </a:ext>
              </a:extLst>
            </p:cNvPr>
            <p:cNvSpPr/>
            <p:nvPr/>
          </p:nvSpPr>
          <p:spPr>
            <a:xfrm>
              <a:off x="2224418" y="3998727"/>
              <a:ext cx="297468" cy="327183"/>
            </a:xfrm>
            <a:custGeom>
              <a:avLst/>
              <a:gdLst>
                <a:gd name="connsiteX0" fmla="*/ 297469 w 297468"/>
                <a:gd name="connsiteY0" fmla="*/ 0 h 327183"/>
                <a:gd name="connsiteX1" fmla="*/ 0 w 297468"/>
                <a:gd name="connsiteY1" fmla="*/ 327184 h 327183"/>
                <a:gd name="connsiteX2" fmla="*/ 30566 w 297468"/>
                <a:gd name="connsiteY2" fmla="*/ 320095 h 327183"/>
                <a:gd name="connsiteX3" fmla="*/ 293102 w 297468"/>
                <a:gd name="connsiteY3" fmla="*/ 31083 h 327183"/>
                <a:gd name="connsiteX4" fmla="*/ 297469 w 297468"/>
                <a:gd name="connsiteY4" fmla="*/ 0 h 32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68" h="327183">
                  <a:moveTo>
                    <a:pt x="297469" y="0"/>
                  </a:moveTo>
                  <a:lnTo>
                    <a:pt x="0" y="327184"/>
                  </a:lnTo>
                  <a:cubicBezTo>
                    <a:pt x="10370" y="325003"/>
                    <a:pt x="20741" y="322821"/>
                    <a:pt x="30566" y="320095"/>
                  </a:cubicBezTo>
                  <a:lnTo>
                    <a:pt x="293102" y="31083"/>
                  </a:lnTo>
                  <a:cubicBezTo>
                    <a:pt x="294740" y="21267"/>
                    <a:pt x="296377" y="10906"/>
                    <a:pt x="297469" y="0"/>
                  </a:cubicBezTo>
                  <a:close/>
                </a:path>
              </a:pathLst>
            </a:custGeom>
            <a:grpFill/>
            <a:ln w="5458"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B91EACB-D4F0-4B9D-C334-8688C0FC7976}"/>
                </a:ext>
              </a:extLst>
            </p:cNvPr>
            <p:cNvSpPr/>
            <p:nvPr/>
          </p:nvSpPr>
          <p:spPr>
            <a:xfrm>
              <a:off x="2285004" y="4059257"/>
              <a:ext cx="227058" cy="249750"/>
            </a:xfrm>
            <a:custGeom>
              <a:avLst/>
              <a:gdLst>
                <a:gd name="connsiteX0" fmla="*/ 227059 w 227058"/>
                <a:gd name="connsiteY0" fmla="*/ 0 h 249750"/>
                <a:gd name="connsiteX1" fmla="*/ 0 w 227058"/>
                <a:gd name="connsiteY1" fmla="*/ 249750 h 249750"/>
                <a:gd name="connsiteX2" fmla="*/ 39844 w 227058"/>
                <a:gd name="connsiteY2" fmla="*/ 231755 h 249750"/>
                <a:gd name="connsiteX3" fmla="*/ 213413 w 227058"/>
                <a:gd name="connsiteY3" fmla="*/ 40898 h 249750"/>
                <a:gd name="connsiteX4" fmla="*/ 227059 w 227058"/>
                <a:gd name="connsiteY4" fmla="*/ 0 h 24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58" h="249750">
                  <a:moveTo>
                    <a:pt x="227059" y="0"/>
                  </a:moveTo>
                  <a:lnTo>
                    <a:pt x="0" y="249750"/>
                  </a:lnTo>
                  <a:cubicBezTo>
                    <a:pt x="13645" y="244297"/>
                    <a:pt x="27291" y="238298"/>
                    <a:pt x="39844" y="231755"/>
                  </a:cubicBezTo>
                  <a:lnTo>
                    <a:pt x="213413" y="40898"/>
                  </a:lnTo>
                  <a:cubicBezTo>
                    <a:pt x="218872" y="27810"/>
                    <a:pt x="223784" y="14178"/>
                    <a:pt x="227059" y="0"/>
                  </a:cubicBezTo>
                  <a:close/>
                </a:path>
              </a:pathLst>
            </a:custGeom>
            <a:grpFill/>
            <a:ln w="5458"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8365D85-5402-0866-6DD3-5B7054E342CA}"/>
                </a:ext>
              </a:extLst>
            </p:cNvPr>
            <p:cNvSpPr/>
            <p:nvPr/>
          </p:nvSpPr>
          <p:spPr>
            <a:xfrm>
              <a:off x="2368513" y="4148141"/>
              <a:ext cx="105888" cy="115604"/>
            </a:xfrm>
            <a:custGeom>
              <a:avLst/>
              <a:gdLst>
                <a:gd name="connsiteX0" fmla="*/ 105888 w 105888"/>
                <a:gd name="connsiteY0" fmla="*/ 0 h 115604"/>
                <a:gd name="connsiteX1" fmla="*/ 0 w 105888"/>
                <a:gd name="connsiteY1" fmla="*/ 115605 h 115604"/>
                <a:gd name="connsiteX2" fmla="*/ 105888 w 105888"/>
                <a:gd name="connsiteY2" fmla="*/ 0 h 115604"/>
              </a:gdLst>
              <a:ahLst/>
              <a:cxnLst>
                <a:cxn ang="0">
                  <a:pos x="connsiteX0" y="connsiteY0"/>
                </a:cxn>
                <a:cxn ang="0">
                  <a:pos x="connsiteX1" y="connsiteY1"/>
                </a:cxn>
                <a:cxn ang="0">
                  <a:pos x="connsiteX2" y="connsiteY2"/>
                </a:cxn>
              </a:cxnLst>
              <a:rect l="l" t="t" r="r" b="b"/>
              <a:pathLst>
                <a:path w="105888" h="115604">
                  <a:moveTo>
                    <a:pt x="105888" y="0"/>
                  </a:moveTo>
                  <a:lnTo>
                    <a:pt x="0" y="115605"/>
                  </a:lnTo>
                  <a:cubicBezTo>
                    <a:pt x="43119" y="85068"/>
                    <a:pt x="79689" y="45805"/>
                    <a:pt x="105888" y="0"/>
                  </a:cubicBezTo>
                  <a:close/>
                </a:path>
              </a:pathLst>
            </a:custGeom>
            <a:grpFill/>
            <a:ln w="5458" cap="flat">
              <a:noFill/>
              <a:prstDash val="solid"/>
              <a:miter/>
            </a:ln>
          </p:spPr>
          <p:txBody>
            <a:bodyPr rtlCol="0" anchor="ctr"/>
            <a:lstStyle/>
            <a:p>
              <a:endParaRPr lang="en-US"/>
            </a:p>
          </p:txBody>
        </p:sp>
      </p:grpSp>
    </p:spTree>
    <p:extLst>
      <p:ext uri="{BB962C8B-B14F-4D97-AF65-F5344CB8AC3E}">
        <p14:creationId xmlns:p14="http://schemas.microsoft.com/office/powerpoint/2010/main" val="324301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44E61E9-FC22-C235-9881-E7E0C234C9F4}"/>
              </a:ext>
            </a:extLst>
          </p:cNvPr>
          <p:cNvSpPr>
            <a:spLocks noGrp="1"/>
          </p:cNvSpPr>
          <p:nvPr>
            <p:ph type="body" sz="quarter" idx="48"/>
          </p:nvPr>
        </p:nvSpPr>
        <p:spPr>
          <a:xfrm>
            <a:off x="931824" y="1838227"/>
            <a:ext cx="10483429" cy="4457027"/>
          </a:xfrm>
          <a:solidFill>
            <a:schemeClr val="bg1"/>
          </a:solidFill>
        </p:spPr>
        <p:txBody>
          <a:bodyPr/>
          <a:lstStyle/>
          <a:p>
            <a:r>
              <a:rPr lang="en-GB" b="1" dirty="0"/>
              <a:t>Article 141 </a:t>
            </a:r>
            <a:r>
              <a:rPr lang="en-GB" dirty="0"/>
              <a:t>of the </a:t>
            </a:r>
            <a:r>
              <a:rPr lang="en-GB" b="1" dirty="0"/>
              <a:t>Criminal Code of Kosova</a:t>
            </a:r>
            <a:r>
              <a:rPr lang="en-GB" dirty="0"/>
              <a:t>, which states that: “Anyone who publicly incites or spreads hatred, dissension and intolerance between national, racial and religious, ethnic and other groups, or on grounds of sexual orientation, gender identity and other personal characteristics, in a manner which may disrupt public order, shall be punished with a fine or imprisonment of up to five (5) years”.</a:t>
            </a:r>
          </a:p>
          <a:p>
            <a:endParaRPr lang="en-GB" dirty="0"/>
          </a:p>
          <a:p>
            <a:endParaRPr lang="en-GB" dirty="0"/>
          </a:p>
          <a:p>
            <a:r>
              <a:rPr lang="en-GB" b="1" dirty="0"/>
              <a:t>Article 4 </a:t>
            </a:r>
            <a:r>
              <a:rPr lang="en-GB" dirty="0"/>
              <a:t>paragraph 1 sub-paragraph 1.4 of the </a:t>
            </a:r>
            <a:r>
              <a:rPr lang="en-GB" b="1" dirty="0"/>
              <a:t>Law on Protection from Discrimination</a:t>
            </a:r>
            <a:r>
              <a:rPr lang="en-GB" dirty="0"/>
              <a:t>, refers directly to hate speech as “Incitement to discriminate is considered discrimination on the grounds set out in Article one (1) of this Law protected personal characteristics, and includes any promotion of hatred when it is done intentionally”</a:t>
            </a:r>
          </a:p>
          <a:p>
            <a:endParaRPr lang="en-GB" dirty="0"/>
          </a:p>
        </p:txBody>
      </p:sp>
      <p:sp>
        <p:nvSpPr>
          <p:cNvPr id="5" name="Text Placeholder 4">
            <a:extLst>
              <a:ext uri="{FF2B5EF4-FFF2-40B4-BE49-F238E27FC236}">
                <a16:creationId xmlns:a16="http://schemas.microsoft.com/office/drawing/2014/main" id="{2C733BA2-BC92-C2D0-C761-BBED1A26EDFB}"/>
              </a:ext>
            </a:extLst>
          </p:cNvPr>
          <p:cNvSpPr>
            <a:spLocks noGrp="1"/>
          </p:cNvSpPr>
          <p:nvPr>
            <p:ph type="body" sz="quarter" idx="62"/>
          </p:nvPr>
        </p:nvSpPr>
        <p:spPr>
          <a:xfrm>
            <a:off x="-8012" y="578092"/>
            <a:ext cx="9076597" cy="930197"/>
          </a:xfrm>
        </p:spPr>
        <p:txBody>
          <a:bodyPr/>
          <a:lstStyle/>
          <a:p>
            <a:r>
              <a:rPr lang="en-GB" dirty="0"/>
              <a:t>How legislation regulates Hate Incitement and Hate Crime in Kosova</a:t>
            </a:r>
          </a:p>
        </p:txBody>
      </p:sp>
      <p:grpSp>
        <p:nvGrpSpPr>
          <p:cNvPr id="2" name="Graphic 4">
            <a:extLst>
              <a:ext uri="{FF2B5EF4-FFF2-40B4-BE49-F238E27FC236}">
                <a16:creationId xmlns:a16="http://schemas.microsoft.com/office/drawing/2014/main" id="{73CE3AA2-8D55-EE69-6A02-876ED65CAD9C}"/>
              </a:ext>
            </a:extLst>
          </p:cNvPr>
          <p:cNvGrpSpPr/>
          <p:nvPr/>
        </p:nvGrpSpPr>
        <p:grpSpPr>
          <a:xfrm rot="5972197" flipH="1">
            <a:off x="10230734" y="6544231"/>
            <a:ext cx="1988628" cy="1318666"/>
            <a:chOff x="5072479" y="4905026"/>
            <a:chExt cx="803439" cy="532763"/>
          </a:xfrm>
        </p:grpSpPr>
        <p:sp>
          <p:nvSpPr>
            <p:cNvPr id="3" name="Freeform 2">
              <a:extLst>
                <a:ext uri="{FF2B5EF4-FFF2-40B4-BE49-F238E27FC236}">
                  <a16:creationId xmlns:a16="http://schemas.microsoft.com/office/drawing/2014/main" id="{B7C661EE-9A5D-8455-2A90-842F0CB55D81}"/>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EF4870"/>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B196BD53-C8B6-BC6B-E50F-8E63DFC157BA}"/>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EF4870"/>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37DDB13-EA40-F1E4-F2A2-F7470E0389B9}"/>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EF4870"/>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17EE5B-DC95-92D8-0138-FF7B2389170D}"/>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EF4870"/>
              </a:solidFill>
              <a:prstDash val="solid"/>
              <a:miter/>
            </a:ln>
          </p:spPr>
          <p:txBody>
            <a:bodyPr rtlCol="0" anchor="ctr"/>
            <a:lstStyle/>
            <a:p>
              <a:endParaRPr lang="en-US"/>
            </a:p>
          </p:txBody>
        </p:sp>
      </p:grpSp>
      <p:sp>
        <p:nvSpPr>
          <p:cNvPr id="9" name="Oval 8">
            <a:extLst>
              <a:ext uri="{FF2B5EF4-FFF2-40B4-BE49-F238E27FC236}">
                <a16:creationId xmlns:a16="http://schemas.microsoft.com/office/drawing/2014/main" id="{CA3E87B6-8A4C-474E-244C-6EEE410ED61A}"/>
              </a:ext>
            </a:extLst>
          </p:cNvPr>
          <p:cNvSpPr/>
          <p:nvPr/>
        </p:nvSpPr>
        <p:spPr>
          <a:xfrm>
            <a:off x="9471971" y="-522323"/>
            <a:ext cx="1044645" cy="1044645"/>
          </a:xfrm>
          <a:prstGeom prst="ellipse">
            <a:avLst/>
          </a:prstGeom>
          <a:solidFill>
            <a:srgbClr val="FFC000">
              <a:alpha val="759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Scales of justice with solid fill">
            <a:extLst>
              <a:ext uri="{FF2B5EF4-FFF2-40B4-BE49-F238E27FC236}">
                <a16:creationId xmlns:a16="http://schemas.microsoft.com/office/drawing/2014/main" id="{9A8BE1ED-1331-D2A8-F4B0-F09D87164F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1043" y="735492"/>
            <a:ext cx="1267905" cy="1267905"/>
          </a:xfrm>
          <a:prstGeom prst="rect">
            <a:avLst/>
          </a:prstGeom>
        </p:spPr>
      </p:pic>
      <p:pic>
        <p:nvPicPr>
          <p:cNvPr id="14" name="Graphic 13" descr="Magnifying glass with solid fill">
            <a:extLst>
              <a:ext uri="{FF2B5EF4-FFF2-40B4-BE49-F238E27FC236}">
                <a16:creationId xmlns:a16="http://schemas.microsoft.com/office/drawing/2014/main" id="{0F8B107C-16ED-FF8C-B297-1E24651B14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428971">
            <a:off x="215852" y="3678813"/>
            <a:ext cx="914400" cy="914400"/>
          </a:xfrm>
          <a:prstGeom prst="rect">
            <a:avLst/>
          </a:prstGeom>
        </p:spPr>
      </p:pic>
    </p:spTree>
    <p:extLst>
      <p:ext uri="{BB962C8B-B14F-4D97-AF65-F5344CB8AC3E}">
        <p14:creationId xmlns:p14="http://schemas.microsoft.com/office/powerpoint/2010/main" val="3505551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80F1559-17A0-08E1-1B64-488C6B996A5B}"/>
              </a:ext>
            </a:extLst>
          </p:cNvPr>
          <p:cNvSpPr>
            <a:spLocks noGrp="1"/>
          </p:cNvSpPr>
          <p:nvPr>
            <p:ph type="body" sz="quarter" idx="48"/>
          </p:nvPr>
        </p:nvSpPr>
        <p:spPr>
          <a:xfrm>
            <a:off x="810705" y="2512680"/>
            <a:ext cx="10282197" cy="3933404"/>
          </a:xfrm>
        </p:spPr>
        <p:txBody>
          <a:bodyPr/>
          <a:lstStyle/>
          <a:p>
            <a:r>
              <a:rPr lang="en-US" b="1" dirty="0"/>
              <a:t>Youth</a:t>
            </a:r>
          </a:p>
          <a:p>
            <a:pPr marL="342900" indent="-342900">
              <a:buFont typeface="Wingdings" panose="05000000000000000000" pitchFamily="2" charset="2"/>
              <a:buChar char="Ø"/>
            </a:pPr>
            <a:r>
              <a:rPr lang="en-GB" dirty="0"/>
              <a:t>About 23% of the population in Kosovo is youth of age 15 to 29. </a:t>
            </a:r>
          </a:p>
          <a:p>
            <a:pPr marL="342900" indent="-342900">
              <a:buFont typeface="Wingdings" panose="05000000000000000000" pitchFamily="2" charset="2"/>
              <a:buChar char="Ø"/>
            </a:pPr>
            <a:r>
              <a:rPr lang="en-GB" dirty="0"/>
              <a:t>Hate speech is primarily spreading through social media platforms. Youth, being heavy users of digital media, are implicitly part of the audience exposed to these messages.</a:t>
            </a:r>
          </a:p>
          <a:p>
            <a:pPr marL="342900" indent="-342900">
              <a:buFont typeface="Wingdings" panose="05000000000000000000" pitchFamily="2" charset="2"/>
              <a:buChar char="Ø"/>
            </a:pPr>
            <a:endParaRPr lang="en-GB" dirty="0"/>
          </a:p>
          <a:p>
            <a:r>
              <a:rPr lang="en-GB" b="1" dirty="0"/>
              <a:t>Immigrants and Refugees</a:t>
            </a:r>
          </a:p>
          <a:p>
            <a:pPr marL="342900" indent="-342900">
              <a:buFont typeface="Wingdings" panose="05000000000000000000" pitchFamily="2" charset="2"/>
              <a:buChar char="Ø"/>
            </a:pPr>
            <a:r>
              <a:rPr lang="en-GB" dirty="0"/>
              <a:t>Immigrants and Refugees are portrayed as violent, dangerous, arsonists, looters, and suspected of infiltration by terrorists.</a:t>
            </a:r>
          </a:p>
          <a:p>
            <a:pPr marL="342900" indent="-342900">
              <a:buFont typeface="Wingdings" panose="05000000000000000000" pitchFamily="2" charset="2"/>
              <a:buChar char="Ø"/>
            </a:pPr>
            <a:endParaRPr lang="en-GB" dirty="0"/>
          </a:p>
          <a:p>
            <a:endParaRPr lang="en-GB" dirty="0"/>
          </a:p>
          <a:p>
            <a:endParaRPr lang="en-GB" dirty="0"/>
          </a:p>
          <a:p>
            <a:endParaRPr lang="en-US" dirty="0"/>
          </a:p>
          <a:p>
            <a:endParaRPr lang="en-US" dirty="0"/>
          </a:p>
        </p:txBody>
      </p:sp>
      <p:sp>
        <p:nvSpPr>
          <p:cNvPr id="3" name="Text Placeholder 2">
            <a:extLst>
              <a:ext uri="{FF2B5EF4-FFF2-40B4-BE49-F238E27FC236}">
                <a16:creationId xmlns:a16="http://schemas.microsoft.com/office/drawing/2014/main" id="{278E344A-9A6A-3FD6-3A11-2E336C8A0638}"/>
              </a:ext>
            </a:extLst>
          </p:cNvPr>
          <p:cNvSpPr>
            <a:spLocks noGrp="1"/>
          </p:cNvSpPr>
          <p:nvPr>
            <p:ph type="body" sz="quarter" idx="62"/>
          </p:nvPr>
        </p:nvSpPr>
        <p:spPr>
          <a:xfrm>
            <a:off x="-8011" y="578092"/>
            <a:ext cx="9123731" cy="977331"/>
          </a:xfrm>
        </p:spPr>
        <p:txBody>
          <a:bodyPr/>
          <a:lstStyle/>
          <a:p>
            <a:r>
              <a:rPr lang="en-GB" dirty="0"/>
              <a:t>Who is affected the most by online hate speech in Kosova?</a:t>
            </a:r>
          </a:p>
        </p:txBody>
      </p:sp>
      <p:grpSp>
        <p:nvGrpSpPr>
          <p:cNvPr id="40" name="Graphic 4">
            <a:extLst>
              <a:ext uri="{FF2B5EF4-FFF2-40B4-BE49-F238E27FC236}">
                <a16:creationId xmlns:a16="http://schemas.microsoft.com/office/drawing/2014/main" id="{3BBDC193-1738-8DA5-E239-0906E50FE53B}"/>
              </a:ext>
            </a:extLst>
          </p:cNvPr>
          <p:cNvGrpSpPr/>
          <p:nvPr/>
        </p:nvGrpSpPr>
        <p:grpSpPr>
          <a:xfrm>
            <a:off x="10042087" y="-1319576"/>
            <a:ext cx="2641612" cy="2639151"/>
            <a:chOff x="1782854" y="3591929"/>
            <a:chExt cx="742307" cy="741615"/>
          </a:xfrm>
          <a:solidFill>
            <a:srgbClr val="00A8F6">
              <a:alpha val="62000"/>
            </a:srgbClr>
          </a:solidFill>
        </p:grpSpPr>
        <p:sp>
          <p:nvSpPr>
            <p:cNvPr id="41" name="Freeform 40">
              <a:extLst>
                <a:ext uri="{FF2B5EF4-FFF2-40B4-BE49-F238E27FC236}">
                  <a16:creationId xmlns:a16="http://schemas.microsoft.com/office/drawing/2014/main" id="{4476224F-4ABD-3CD3-A811-D453B7D80244}"/>
                </a:ext>
              </a:extLst>
            </p:cNvPr>
            <p:cNvSpPr/>
            <p:nvPr/>
          </p:nvSpPr>
          <p:spPr>
            <a:xfrm>
              <a:off x="1834161" y="3663910"/>
              <a:ext cx="98246" cy="107970"/>
            </a:xfrm>
            <a:custGeom>
              <a:avLst/>
              <a:gdLst>
                <a:gd name="connsiteX0" fmla="*/ 0 w 98246"/>
                <a:gd name="connsiteY0" fmla="*/ 107970 h 107970"/>
                <a:gd name="connsiteX1" fmla="*/ 98247 w 98246"/>
                <a:gd name="connsiteY1" fmla="*/ 0 h 107970"/>
                <a:gd name="connsiteX2" fmla="*/ 0 w 98246"/>
                <a:gd name="connsiteY2" fmla="*/ 107970 h 107970"/>
              </a:gdLst>
              <a:ahLst/>
              <a:cxnLst>
                <a:cxn ang="0">
                  <a:pos x="connsiteX0" y="connsiteY0"/>
                </a:cxn>
                <a:cxn ang="0">
                  <a:pos x="connsiteX1" y="connsiteY1"/>
                </a:cxn>
                <a:cxn ang="0">
                  <a:pos x="connsiteX2" y="connsiteY2"/>
                </a:cxn>
              </a:cxnLst>
              <a:rect l="l" t="t" r="r" b="b"/>
              <a:pathLst>
                <a:path w="98246" h="107970">
                  <a:moveTo>
                    <a:pt x="0" y="107970"/>
                  </a:moveTo>
                  <a:lnTo>
                    <a:pt x="98247" y="0"/>
                  </a:lnTo>
                  <a:cubicBezTo>
                    <a:pt x="58948" y="29446"/>
                    <a:pt x="25107" y="65982"/>
                    <a:pt x="0" y="107970"/>
                  </a:cubicBezTo>
                  <a:close/>
                </a:path>
              </a:pathLst>
            </a:custGeom>
            <a:grpFill/>
            <a:ln w="545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1D8C2216-2F55-17EF-A6A7-F7870FD1322E}"/>
                </a:ext>
              </a:extLst>
            </p:cNvPr>
            <p:cNvSpPr/>
            <p:nvPr/>
          </p:nvSpPr>
          <p:spPr>
            <a:xfrm>
              <a:off x="1795954" y="3616468"/>
              <a:ext cx="223238" cy="245932"/>
            </a:xfrm>
            <a:custGeom>
              <a:avLst/>
              <a:gdLst>
                <a:gd name="connsiteX0" fmla="*/ 183394 w 223238"/>
                <a:gd name="connsiteY0" fmla="*/ 18540 h 245932"/>
                <a:gd name="connsiteX1" fmla="*/ 14737 w 223238"/>
                <a:gd name="connsiteY1" fmla="*/ 203944 h 245932"/>
                <a:gd name="connsiteX2" fmla="*/ 0 w 223238"/>
                <a:gd name="connsiteY2" fmla="*/ 245933 h 245932"/>
                <a:gd name="connsiteX3" fmla="*/ 223238 w 223238"/>
                <a:gd name="connsiteY3" fmla="*/ 0 h 245932"/>
                <a:gd name="connsiteX4" fmla="*/ 183394 w 223238"/>
                <a:gd name="connsiteY4" fmla="*/ 18540 h 24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38" h="245932">
                  <a:moveTo>
                    <a:pt x="183394" y="18540"/>
                  </a:moveTo>
                  <a:lnTo>
                    <a:pt x="14737" y="203944"/>
                  </a:lnTo>
                  <a:cubicBezTo>
                    <a:pt x="9279" y="217577"/>
                    <a:pt x="4367" y="231209"/>
                    <a:pt x="0" y="245933"/>
                  </a:cubicBezTo>
                  <a:lnTo>
                    <a:pt x="223238" y="0"/>
                  </a:lnTo>
                  <a:cubicBezTo>
                    <a:pt x="210139" y="5453"/>
                    <a:pt x="196493" y="11451"/>
                    <a:pt x="183394" y="18540"/>
                  </a:cubicBezTo>
                  <a:close/>
                </a:path>
              </a:pathLst>
            </a:custGeom>
            <a:grpFill/>
            <a:ln w="545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A7083AD-50CA-9128-6E09-6014CC9A16D7}"/>
                </a:ext>
              </a:extLst>
            </p:cNvPr>
            <p:cNvSpPr/>
            <p:nvPr/>
          </p:nvSpPr>
          <p:spPr>
            <a:xfrm>
              <a:off x="1782854" y="3599018"/>
              <a:ext cx="295285" cy="325547"/>
            </a:xfrm>
            <a:custGeom>
              <a:avLst/>
              <a:gdLst>
                <a:gd name="connsiteX0" fmla="*/ 265266 w 295285"/>
                <a:gd name="connsiteY0" fmla="*/ 8180 h 325547"/>
                <a:gd name="connsiteX1" fmla="*/ 4912 w 295285"/>
                <a:gd name="connsiteY1" fmla="*/ 294465 h 325547"/>
                <a:gd name="connsiteX2" fmla="*/ 0 w 295285"/>
                <a:gd name="connsiteY2" fmla="*/ 325548 h 325547"/>
                <a:gd name="connsiteX3" fmla="*/ 295286 w 295285"/>
                <a:gd name="connsiteY3" fmla="*/ 0 h 325547"/>
                <a:gd name="connsiteX4" fmla="*/ 265266 w 295285"/>
                <a:gd name="connsiteY4" fmla="*/ 8180 h 32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85" h="325547">
                  <a:moveTo>
                    <a:pt x="265266" y="8180"/>
                  </a:moveTo>
                  <a:lnTo>
                    <a:pt x="4912" y="294465"/>
                  </a:lnTo>
                  <a:cubicBezTo>
                    <a:pt x="2729" y="304826"/>
                    <a:pt x="1092" y="315187"/>
                    <a:pt x="0" y="325548"/>
                  </a:cubicBezTo>
                  <a:lnTo>
                    <a:pt x="295286" y="0"/>
                  </a:lnTo>
                  <a:cubicBezTo>
                    <a:pt x="285461" y="2727"/>
                    <a:pt x="275636" y="5453"/>
                    <a:pt x="265266" y="8180"/>
                  </a:cubicBezTo>
                  <a:close/>
                </a:path>
              </a:pathLst>
            </a:custGeom>
            <a:grpFill/>
            <a:ln w="545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745F2AD-7F06-3011-B459-A3646EB2DD27}"/>
                </a:ext>
              </a:extLst>
            </p:cNvPr>
            <p:cNvSpPr/>
            <p:nvPr/>
          </p:nvSpPr>
          <p:spPr>
            <a:xfrm>
              <a:off x="1782854" y="3592475"/>
              <a:ext cx="346592" cy="382259"/>
            </a:xfrm>
            <a:custGeom>
              <a:avLst/>
              <a:gdLst>
                <a:gd name="connsiteX0" fmla="*/ 320393 w 346592"/>
                <a:gd name="connsiteY0" fmla="*/ 2727 h 382259"/>
                <a:gd name="connsiteX1" fmla="*/ 546 w 346592"/>
                <a:gd name="connsiteY1" fmla="*/ 355540 h 382259"/>
                <a:gd name="connsiteX2" fmla="*/ 0 w 346592"/>
                <a:gd name="connsiteY2" fmla="*/ 370808 h 382259"/>
                <a:gd name="connsiteX3" fmla="*/ 546 w 346592"/>
                <a:gd name="connsiteY3" fmla="*/ 382260 h 382259"/>
                <a:gd name="connsiteX4" fmla="*/ 346592 w 346592"/>
                <a:gd name="connsiteY4" fmla="*/ 0 h 382259"/>
                <a:gd name="connsiteX5" fmla="*/ 320393 w 346592"/>
                <a:gd name="connsiteY5" fmla="*/ 2727 h 38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592" h="382259">
                  <a:moveTo>
                    <a:pt x="320393" y="2727"/>
                  </a:moveTo>
                  <a:lnTo>
                    <a:pt x="546" y="355540"/>
                  </a:lnTo>
                  <a:cubicBezTo>
                    <a:pt x="546" y="360447"/>
                    <a:pt x="0" y="365355"/>
                    <a:pt x="0" y="370808"/>
                  </a:cubicBezTo>
                  <a:cubicBezTo>
                    <a:pt x="0" y="374625"/>
                    <a:pt x="0" y="378442"/>
                    <a:pt x="546" y="382260"/>
                  </a:cubicBezTo>
                  <a:lnTo>
                    <a:pt x="346592" y="0"/>
                  </a:lnTo>
                  <a:cubicBezTo>
                    <a:pt x="337859" y="546"/>
                    <a:pt x="329126" y="1091"/>
                    <a:pt x="320393" y="2727"/>
                  </a:cubicBezTo>
                  <a:close/>
                </a:path>
              </a:pathLst>
            </a:custGeom>
            <a:grpFill/>
            <a:ln w="545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3A5E8A1-EBBC-EDAE-8733-41441BC99A4C}"/>
                </a:ext>
              </a:extLst>
            </p:cNvPr>
            <p:cNvSpPr/>
            <p:nvPr/>
          </p:nvSpPr>
          <p:spPr>
            <a:xfrm>
              <a:off x="1782854" y="3591929"/>
              <a:ext cx="390257" cy="425883"/>
            </a:xfrm>
            <a:custGeom>
              <a:avLst/>
              <a:gdLst>
                <a:gd name="connsiteX0" fmla="*/ 370608 w 390257"/>
                <a:gd name="connsiteY0" fmla="*/ 0 h 425883"/>
                <a:gd name="connsiteX1" fmla="*/ 366787 w 390257"/>
                <a:gd name="connsiteY1" fmla="*/ 0 h 425883"/>
                <a:gd name="connsiteX2" fmla="*/ 0 w 390257"/>
                <a:gd name="connsiteY2" fmla="*/ 402436 h 425883"/>
                <a:gd name="connsiteX3" fmla="*/ 2729 w 390257"/>
                <a:gd name="connsiteY3" fmla="*/ 425884 h 425883"/>
                <a:gd name="connsiteX4" fmla="*/ 390257 w 390257"/>
                <a:gd name="connsiteY4" fmla="*/ 545 h 425883"/>
                <a:gd name="connsiteX5" fmla="*/ 370608 w 390257"/>
                <a:gd name="connsiteY5" fmla="*/ 0 h 4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5883">
                  <a:moveTo>
                    <a:pt x="370608" y="0"/>
                  </a:moveTo>
                  <a:cubicBezTo>
                    <a:pt x="369517" y="0"/>
                    <a:pt x="368425" y="0"/>
                    <a:pt x="366787" y="0"/>
                  </a:cubicBezTo>
                  <a:lnTo>
                    <a:pt x="0" y="402436"/>
                  </a:lnTo>
                  <a:cubicBezTo>
                    <a:pt x="546" y="410070"/>
                    <a:pt x="1637" y="418250"/>
                    <a:pt x="2729" y="425884"/>
                  </a:cubicBezTo>
                  <a:lnTo>
                    <a:pt x="390257" y="545"/>
                  </a:lnTo>
                  <a:cubicBezTo>
                    <a:pt x="383708" y="0"/>
                    <a:pt x="377158" y="0"/>
                    <a:pt x="370608" y="0"/>
                  </a:cubicBezTo>
                  <a:close/>
                </a:path>
              </a:pathLst>
            </a:custGeom>
            <a:grpFill/>
            <a:ln w="5458"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C79CD6B-BEC6-FB93-8F78-2216B2503CB4}"/>
                </a:ext>
              </a:extLst>
            </p:cNvPr>
            <p:cNvSpPr/>
            <p:nvPr/>
          </p:nvSpPr>
          <p:spPr>
            <a:xfrm>
              <a:off x="1788858" y="3594110"/>
              <a:ext cx="424097" cy="463509"/>
            </a:xfrm>
            <a:custGeom>
              <a:avLst/>
              <a:gdLst>
                <a:gd name="connsiteX0" fmla="*/ 402811 w 424097"/>
                <a:gd name="connsiteY0" fmla="*/ 0 h 463509"/>
                <a:gd name="connsiteX1" fmla="*/ 0 w 424097"/>
                <a:gd name="connsiteY1" fmla="*/ 442243 h 463509"/>
                <a:gd name="connsiteX2" fmla="*/ 4912 w 424097"/>
                <a:gd name="connsiteY2" fmla="*/ 463510 h 463509"/>
                <a:gd name="connsiteX3" fmla="*/ 424098 w 424097"/>
                <a:gd name="connsiteY3" fmla="*/ 3272 h 463509"/>
                <a:gd name="connsiteX4" fmla="*/ 402811 w 424097"/>
                <a:gd name="connsiteY4" fmla="*/ 0 h 46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97" h="463509">
                  <a:moveTo>
                    <a:pt x="402811" y="0"/>
                  </a:moveTo>
                  <a:lnTo>
                    <a:pt x="0" y="442243"/>
                  </a:lnTo>
                  <a:cubicBezTo>
                    <a:pt x="1092" y="449332"/>
                    <a:pt x="3275" y="456421"/>
                    <a:pt x="4912" y="463510"/>
                  </a:cubicBezTo>
                  <a:lnTo>
                    <a:pt x="424098" y="3272"/>
                  </a:lnTo>
                  <a:cubicBezTo>
                    <a:pt x="417002" y="1636"/>
                    <a:pt x="409907" y="546"/>
                    <a:pt x="402811" y="0"/>
                  </a:cubicBezTo>
                  <a:close/>
                </a:path>
              </a:pathLst>
            </a:custGeom>
            <a:grpFill/>
            <a:ln w="5458"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C9A5355-398C-E51B-5012-3066A6F42D5E}"/>
                </a:ext>
              </a:extLst>
            </p:cNvPr>
            <p:cNvSpPr/>
            <p:nvPr/>
          </p:nvSpPr>
          <p:spPr>
            <a:xfrm>
              <a:off x="1799775" y="3599563"/>
              <a:ext cx="448659" cy="494047"/>
            </a:xfrm>
            <a:custGeom>
              <a:avLst/>
              <a:gdLst>
                <a:gd name="connsiteX0" fmla="*/ 429556 w 448659"/>
                <a:gd name="connsiteY0" fmla="*/ 0 h 494047"/>
                <a:gd name="connsiteX1" fmla="*/ 0 w 448659"/>
                <a:gd name="connsiteY1" fmla="*/ 474962 h 494047"/>
                <a:gd name="connsiteX2" fmla="*/ 6550 w 448659"/>
                <a:gd name="connsiteY2" fmla="*/ 494047 h 494047"/>
                <a:gd name="connsiteX3" fmla="*/ 448660 w 448659"/>
                <a:gd name="connsiteY3" fmla="*/ 4908 h 494047"/>
                <a:gd name="connsiteX4" fmla="*/ 429556 w 448659"/>
                <a:gd name="connsiteY4" fmla="*/ 0 h 49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59" h="494047">
                  <a:moveTo>
                    <a:pt x="429556" y="0"/>
                  </a:moveTo>
                  <a:lnTo>
                    <a:pt x="0" y="474962"/>
                  </a:lnTo>
                  <a:cubicBezTo>
                    <a:pt x="2183" y="481505"/>
                    <a:pt x="3821" y="487504"/>
                    <a:pt x="6550" y="494047"/>
                  </a:cubicBezTo>
                  <a:lnTo>
                    <a:pt x="448660" y="4908"/>
                  </a:lnTo>
                  <a:cubicBezTo>
                    <a:pt x="442656" y="3272"/>
                    <a:pt x="436106" y="1636"/>
                    <a:pt x="429556" y="0"/>
                  </a:cubicBezTo>
                  <a:close/>
                </a:path>
              </a:pathLst>
            </a:custGeom>
            <a:grpFill/>
            <a:ln w="545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45CCB2D-1A64-0452-7C84-318B7D69D8E9}"/>
                </a:ext>
              </a:extLst>
            </p:cNvPr>
            <p:cNvSpPr/>
            <p:nvPr/>
          </p:nvSpPr>
          <p:spPr>
            <a:xfrm>
              <a:off x="1811237" y="3609379"/>
              <a:ext cx="471583" cy="516404"/>
            </a:xfrm>
            <a:custGeom>
              <a:avLst/>
              <a:gdLst>
                <a:gd name="connsiteX0" fmla="*/ 453572 w 471583"/>
                <a:gd name="connsiteY0" fmla="*/ 0 h 516404"/>
                <a:gd name="connsiteX1" fmla="*/ 0 w 471583"/>
                <a:gd name="connsiteY1" fmla="*/ 498955 h 516404"/>
                <a:gd name="connsiteX2" fmla="*/ 8187 w 471583"/>
                <a:gd name="connsiteY2" fmla="*/ 516404 h 516404"/>
                <a:gd name="connsiteX3" fmla="*/ 471584 w 471583"/>
                <a:gd name="connsiteY3" fmla="*/ 5998 h 516404"/>
                <a:gd name="connsiteX4" fmla="*/ 453572 w 471583"/>
                <a:gd name="connsiteY4" fmla="*/ 0 h 51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6404">
                  <a:moveTo>
                    <a:pt x="453572" y="0"/>
                  </a:moveTo>
                  <a:lnTo>
                    <a:pt x="0" y="498955"/>
                  </a:lnTo>
                  <a:cubicBezTo>
                    <a:pt x="2183" y="504953"/>
                    <a:pt x="5458" y="510951"/>
                    <a:pt x="8187" y="516404"/>
                  </a:cubicBezTo>
                  <a:lnTo>
                    <a:pt x="471584" y="5998"/>
                  </a:lnTo>
                  <a:cubicBezTo>
                    <a:pt x="465580" y="3817"/>
                    <a:pt x="459576" y="1636"/>
                    <a:pt x="453572" y="0"/>
                  </a:cubicBezTo>
                  <a:close/>
                </a:path>
              </a:pathLst>
            </a:custGeom>
            <a:grpFill/>
            <a:ln w="5458"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D68E0C9-CBF2-FE5D-E9CC-218F032F6409}"/>
                </a:ext>
              </a:extLst>
            </p:cNvPr>
            <p:cNvSpPr/>
            <p:nvPr/>
          </p:nvSpPr>
          <p:spPr>
            <a:xfrm>
              <a:off x="1826520" y="3620285"/>
              <a:ext cx="488504" cy="535490"/>
            </a:xfrm>
            <a:custGeom>
              <a:avLst/>
              <a:gdLst>
                <a:gd name="connsiteX0" fmla="*/ 472130 w 488504"/>
                <a:gd name="connsiteY0" fmla="*/ 0 h 535490"/>
                <a:gd name="connsiteX1" fmla="*/ 0 w 488504"/>
                <a:gd name="connsiteY1" fmla="*/ 519131 h 535490"/>
                <a:gd name="connsiteX2" fmla="*/ 9279 w 488504"/>
                <a:gd name="connsiteY2" fmla="*/ 535490 h 535490"/>
                <a:gd name="connsiteX3" fmla="*/ 488504 w 488504"/>
                <a:gd name="connsiteY3" fmla="*/ 7634 h 535490"/>
                <a:gd name="connsiteX4" fmla="*/ 472130 w 488504"/>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04" h="535490">
                  <a:moveTo>
                    <a:pt x="472130" y="0"/>
                  </a:moveTo>
                  <a:lnTo>
                    <a:pt x="0" y="519131"/>
                  </a:lnTo>
                  <a:cubicBezTo>
                    <a:pt x="2729" y="524584"/>
                    <a:pt x="6004" y="530037"/>
                    <a:pt x="9279" y="535490"/>
                  </a:cubicBezTo>
                  <a:lnTo>
                    <a:pt x="488504" y="7634"/>
                  </a:lnTo>
                  <a:cubicBezTo>
                    <a:pt x="483592" y="4908"/>
                    <a:pt x="477588" y="2727"/>
                    <a:pt x="472130" y="0"/>
                  </a:cubicBezTo>
                  <a:close/>
                </a:path>
              </a:pathLst>
            </a:custGeom>
            <a:grpFill/>
            <a:ln w="5458"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7ECBBB6F-DE40-E6EC-5D85-1ED5A9B1D5E2}"/>
                </a:ext>
              </a:extLst>
            </p:cNvPr>
            <p:cNvSpPr/>
            <p:nvPr/>
          </p:nvSpPr>
          <p:spPr>
            <a:xfrm>
              <a:off x="1843440" y="3635554"/>
              <a:ext cx="501603" cy="546396"/>
            </a:xfrm>
            <a:custGeom>
              <a:avLst/>
              <a:gdLst>
                <a:gd name="connsiteX0" fmla="*/ 485775 w 501603"/>
                <a:gd name="connsiteY0" fmla="*/ 0 h 546396"/>
                <a:gd name="connsiteX1" fmla="*/ 0 w 501603"/>
                <a:gd name="connsiteY1" fmla="*/ 531673 h 546396"/>
                <a:gd name="connsiteX2" fmla="*/ 10370 w 501603"/>
                <a:gd name="connsiteY2" fmla="*/ 546397 h 546396"/>
                <a:gd name="connsiteX3" fmla="*/ 501604 w 501603"/>
                <a:gd name="connsiteY3" fmla="*/ 8725 h 546396"/>
                <a:gd name="connsiteX4" fmla="*/ 485775 w 501603"/>
                <a:gd name="connsiteY4" fmla="*/ 0 h 54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603" h="546396">
                  <a:moveTo>
                    <a:pt x="485775" y="0"/>
                  </a:moveTo>
                  <a:lnTo>
                    <a:pt x="0" y="531673"/>
                  </a:lnTo>
                  <a:cubicBezTo>
                    <a:pt x="3275" y="536581"/>
                    <a:pt x="7096" y="542034"/>
                    <a:pt x="10370" y="546397"/>
                  </a:cubicBezTo>
                  <a:lnTo>
                    <a:pt x="501604" y="8725"/>
                  </a:lnTo>
                  <a:cubicBezTo>
                    <a:pt x="496146" y="5998"/>
                    <a:pt x="491233" y="2727"/>
                    <a:pt x="485775" y="0"/>
                  </a:cubicBezTo>
                  <a:close/>
                </a:path>
              </a:pathLst>
            </a:custGeom>
            <a:grpFill/>
            <a:ln w="5458"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CDAA27D-555C-5629-DF92-17C70AC25B04}"/>
                </a:ext>
              </a:extLst>
            </p:cNvPr>
            <p:cNvSpPr/>
            <p:nvPr/>
          </p:nvSpPr>
          <p:spPr>
            <a:xfrm>
              <a:off x="1864727" y="3652458"/>
              <a:ext cx="507607" cy="556211"/>
            </a:xfrm>
            <a:custGeom>
              <a:avLst/>
              <a:gdLst>
                <a:gd name="connsiteX0" fmla="*/ 492871 w 507607"/>
                <a:gd name="connsiteY0" fmla="*/ 0 h 556211"/>
                <a:gd name="connsiteX1" fmla="*/ 0 w 507607"/>
                <a:gd name="connsiteY1" fmla="*/ 542579 h 556211"/>
                <a:gd name="connsiteX2" fmla="*/ 11462 w 507607"/>
                <a:gd name="connsiteY2" fmla="*/ 556212 h 556211"/>
                <a:gd name="connsiteX3" fmla="*/ 507608 w 507607"/>
                <a:gd name="connsiteY3" fmla="*/ 9815 h 556211"/>
                <a:gd name="connsiteX4" fmla="*/ 492871 w 507607"/>
                <a:gd name="connsiteY4" fmla="*/ 0 h 55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211">
                  <a:moveTo>
                    <a:pt x="492871" y="0"/>
                  </a:moveTo>
                  <a:lnTo>
                    <a:pt x="0" y="542579"/>
                  </a:lnTo>
                  <a:cubicBezTo>
                    <a:pt x="3821" y="546942"/>
                    <a:pt x="7641" y="551850"/>
                    <a:pt x="11462" y="556212"/>
                  </a:cubicBezTo>
                  <a:lnTo>
                    <a:pt x="507608" y="9815"/>
                  </a:lnTo>
                  <a:cubicBezTo>
                    <a:pt x="502695" y="6544"/>
                    <a:pt x="497783" y="3272"/>
                    <a:pt x="492871" y="0"/>
                  </a:cubicBezTo>
                  <a:close/>
                </a:path>
              </a:pathLst>
            </a:custGeom>
            <a:grpFill/>
            <a:ln w="545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67D64B6-9144-87F4-519D-35AFA3EB2070}"/>
                </a:ext>
              </a:extLst>
            </p:cNvPr>
            <p:cNvSpPr/>
            <p:nvPr/>
          </p:nvSpPr>
          <p:spPr>
            <a:xfrm>
              <a:off x="1885468" y="3671544"/>
              <a:ext cx="511428" cy="560029"/>
            </a:xfrm>
            <a:custGeom>
              <a:avLst/>
              <a:gdLst>
                <a:gd name="connsiteX0" fmla="*/ 497237 w 511428"/>
                <a:gd name="connsiteY0" fmla="*/ 0 h 560029"/>
                <a:gd name="connsiteX1" fmla="*/ 0 w 511428"/>
                <a:gd name="connsiteY1" fmla="*/ 547487 h 560029"/>
                <a:gd name="connsiteX2" fmla="*/ 12554 w 511428"/>
                <a:gd name="connsiteY2" fmla="*/ 560029 h 560029"/>
                <a:gd name="connsiteX3" fmla="*/ 511428 w 511428"/>
                <a:gd name="connsiteY3" fmla="*/ 11452 h 560029"/>
                <a:gd name="connsiteX4" fmla="*/ 497237 w 511428"/>
                <a:gd name="connsiteY4" fmla="*/ 0 h 560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428" h="560029">
                  <a:moveTo>
                    <a:pt x="497237" y="0"/>
                  </a:moveTo>
                  <a:lnTo>
                    <a:pt x="0" y="547487"/>
                  </a:lnTo>
                  <a:cubicBezTo>
                    <a:pt x="3821" y="551304"/>
                    <a:pt x="8187" y="556212"/>
                    <a:pt x="12554" y="560029"/>
                  </a:cubicBezTo>
                  <a:lnTo>
                    <a:pt x="511428" y="11452"/>
                  </a:lnTo>
                  <a:cubicBezTo>
                    <a:pt x="506516" y="7089"/>
                    <a:pt x="502149" y="3817"/>
                    <a:pt x="497237" y="0"/>
                  </a:cubicBezTo>
                  <a:close/>
                </a:path>
              </a:pathLst>
            </a:custGeom>
            <a:grpFill/>
            <a:ln w="5458"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90DA349-0483-0097-B87B-056F03C95139}"/>
                </a:ext>
              </a:extLst>
            </p:cNvPr>
            <p:cNvSpPr/>
            <p:nvPr/>
          </p:nvSpPr>
          <p:spPr>
            <a:xfrm>
              <a:off x="1907846" y="3692265"/>
              <a:ext cx="510882" cy="562210"/>
            </a:xfrm>
            <a:custGeom>
              <a:avLst/>
              <a:gdLst>
                <a:gd name="connsiteX0" fmla="*/ 499420 w 510882"/>
                <a:gd name="connsiteY0" fmla="*/ 0 h 562210"/>
                <a:gd name="connsiteX1" fmla="*/ 0 w 510882"/>
                <a:gd name="connsiteY1" fmla="*/ 550759 h 562210"/>
                <a:gd name="connsiteX2" fmla="*/ 13100 w 510882"/>
                <a:gd name="connsiteY2" fmla="*/ 562211 h 562210"/>
                <a:gd name="connsiteX3" fmla="*/ 510883 w 510882"/>
                <a:gd name="connsiteY3" fmla="*/ 13087 h 562210"/>
                <a:gd name="connsiteX4" fmla="*/ 499420 w 510882"/>
                <a:gd name="connsiteY4" fmla="*/ 0 h 56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82" h="562210">
                  <a:moveTo>
                    <a:pt x="499420" y="0"/>
                  </a:moveTo>
                  <a:lnTo>
                    <a:pt x="0" y="550759"/>
                  </a:lnTo>
                  <a:cubicBezTo>
                    <a:pt x="4367" y="554576"/>
                    <a:pt x="8733" y="558393"/>
                    <a:pt x="13100" y="562211"/>
                  </a:cubicBezTo>
                  <a:lnTo>
                    <a:pt x="510883" y="13087"/>
                  </a:lnTo>
                  <a:cubicBezTo>
                    <a:pt x="508153" y="8180"/>
                    <a:pt x="503241" y="4363"/>
                    <a:pt x="499420" y="0"/>
                  </a:cubicBezTo>
                  <a:close/>
                </a:path>
              </a:pathLst>
            </a:custGeom>
            <a:grpFill/>
            <a:ln w="5458"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9D5883F0-07B0-DB47-5A58-EF0002F8B829}"/>
                </a:ext>
              </a:extLst>
            </p:cNvPr>
            <p:cNvSpPr/>
            <p:nvPr/>
          </p:nvSpPr>
          <p:spPr>
            <a:xfrm>
              <a:off x="1934591" y="3716804"/>
              <a:ext cx="507607" cy="556757"/>
            </a:xfrm>
            <a:custGeom>
              <a:avLst/>
              <a:gdLst>
                <a:gd name="connsiteX0" fmla="*/ 495600 w 507607"/>
                <a:gd name="connsiteY0" fmla="*/ 0 h 556757"/>
                <a:gd name="connsiteX1" fmla="*/ 0 w 507607"/>
                <a:gd name="connsiteY1" fmla="*/ 546397 h 556757"/>
                <a:gd name="connsiteX2" fmla="*/ 14737 w 507607"/>
                <a:gd name="connsiteY2" fmla="*/ 556758 h 556757"/>
                <a:gd name="connsiteX3" fmla="*/ 507608 w 507607"/>
                <a:gd name="connsiteY3" fmla="*/ 13633 h 556757"/>
                <a:gd name="connsiteX4" fmla="*/ 495600 w 507607"/>
                <a:gd name="connsiteY4" fmla="*/ 0 h 55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757">
                  <a:moveTo>
                    <a:pt x="495600" y="0"/>
                  </a:moveTo>
                  <a:lnTo>
                    <a:pt x="0" y="546397"/>
                  </a:lnTo>
                  <a:cubicBezTo>
                    <a:pt x="4912" y="550214"/>
                    <a:pt x="9825" y="553485"/>
                    <a:pt x="14737" y="556758"/>
                  </a:cubicBezTo>
                  <a:lnTo>
                    <a:pt x="507608" y="13633"/>
                  </a:lnTo>
                  <a:cubicBezTo>
                    <a:pt x="503787" y="9270"/>
                    <a:pt x="499966" y="4363"/>
                    <a:pt x="495600" y="0"/>
                  </a:cubicBezTo>
                  <a:close/>
                </a:path>
              </a:pathLst>
            </a:custGeom>
            <a:grpFill/>
            <a:ln w="5458"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07EC3F70-59CC-72C1-CD38-285430D7EFC4}"/>
                </a:ext>
              </a:extLst>
            </p:cNvPr>
            <p:cNvSpPr/>
            <p:nvPr/>
          </p:nvSpPr>
          <p:spPr>
            <a:xfrm>
              <a:off x="1960790" y="3741343"/>
              <a:ext cx="499966" cy="548577"/>
            </a:xfrm>
            <a:custGeom>
              <a:avLst/>
              <a:gdLst>
                <a:gd name="connsiteX0" fmla="*/ 489596 w 499966"/>
                <a:gd name="connsiteY0" fmla="*/ 0 h 548577"/>
                <a:gd name="connsiteX1" fmla="*/ 0 w 499966"/>
                <a:gd name="connsiteY1" fmla="*/ 539853 h 548577"/>
                <a:gd name="connsiteX2" fmla="*/ 15829 w 499966"/>
                <a:gd name="connsiteY2" fmla="*/ 548578 h 548577"/>
                <a:gd name="connsiteX3" fmla="*/ 499966 w 499966"/>
                <a:gd name="connsiteY3" fmla="*/ 14723 h 548577"/>
                <a:gd name="connsiteX4" fmla="*/ 489596 w 499966"/>
                <a:gd name="connsiteY4" fmla="*/ 0 h 5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6" h="548577">
                  <a:moveTo>
                    <a:pt x="489596" y="0"/>
                  </a:moveTo>
                  <a:lnTo>
                    <a:pt x="0" y="539853"/>
                  </a:lnTo>
                  <a:cubicBezTo>
                    <a:pt x="5458" y="543125"/>
                    <a:pt x="10370" y="545851"/>
                    <a:pt x="15829" y="548578"/>
                  </a:cubicBezTo>
                  <a:lnTo>
                    <a:pt x="499966" y="14723"/>
                  </a:lnTo>
                  <a:cubicBezTo>
                    <a:pt x="496691" y="9816"/>
                    <a:pt x="493416" y="4908"/>
                    <a:pt x="489596" y="0"/>
                  </a:cubicBezTo>
                  <a:close/>
                </a:path>
              </a:pathLst>
            </a:custGeom>
            <a:grpFill/>
            <a:ln w="5458"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569965AF-4E82-DD6D-585C-164FA34A5D6E}"/>
                </a:ext>
              </a:extLst>
            </p:cNvPr>
            <p:cNvSpPr/>
            <p:nvPr/>
          </p:nvSpPr>
          <p:spPr>
            <a:xfrm>
              <a:off x="1989172" y="3768063"/>
              <a:ext cx="490687" cy="535490"/>
            </a:xfrm>
            <a:custGeom>
              <a:avLst/>
              <a:gdLst>
                <a:gd name="connsiteX0" fmla="*/ 481409 w 490687"/>
                <a:gd name="connsiteY0" fmla="*/ 0 h 535490"/>
                <a:gd name="connsiteX1" fmla="*/ 0 w 490687"/>
                <a:gd name="connsiteY1" fmla="*/ 527856 h 535490"/>
                <a:gd name="connsiteX2" fmla="*/ 16920 w 490687"/>
                <a:gd name="connsiteY2" fmla="*/ 535490 h 535490"/>
                <a:gd name="connsiteX3" fmla="*/ 490687 w 490687"/>
                <a:gd name="connsiteY3" fmla="*/ 16359 h 535490"/>
                <a:gd name="connsiteX4" fmla="*/ 481409 w 490687"/>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687" h="535490">
                  <a:moveTo>
                    <a:pt x="481409" y="0"/>
                  </a:moveTo>
                  <a:lnTo>
                    <a:pt x="0" y="527856"/>
                  </a:lnTo>
                  <a:cubicBezTo>
                    <a:pt x="5458" y="530583"/>
                    <a:pt x="10916" y="533309"/>
                    <a:pt x="16920" y="535490"/>
                  </a:cubicBezTo>
                  <a:lnTo>
                    <a:pt x="490687" y="16359"/>
                  </a:lnTo>
                  <a:cubicBezTo>
                    <a:pt x="487412" y="10361"/>
                    <a:pt x="484683" y="5453"/>
                    <a:pt x="481409" y="0"/>
                  </a:cubicBezTo>
                  <a:close/>
                </a:path>
              </a:pathLst>
            </a:custGeom>
            <a:grpFill/>
            <a:ln w="5458"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DC3BDB1-4BC9-572C-0474-E1AD37CBDEF0}"/>
                </a:ext>
              </a:extLst>
            </p:cNvPr>
            <p:cNvSpPr/>
            <p:nvPr/>
          </p:nvSpPr>
          <p:spPr>
            <a:xfrm>
              <a:off x="2021375" y="3798600"/>
              <a:ext cx="471583" cy="518586"/>
            </a:xfrm>
            <a:custGeom>
              <a:avLst/>
              <a:gdLst>
                <a:gd name="connsiteX0" fmla="*/ 463942 w 471583"/>
                <a:gd name="connsiteY0" fmla="*/ 0 h 518586"/>
                <a:gd name="connsiteX1" fmla="*/ 0 w 471583"/>
                <a:gd name="connsiteY1" fmla="*/ 512042 h 518586"/>
                <a:gd name="connsiteX2" fmla="*/ 18012 w 471583"/>
                <a:gd name="connsiteY2" fmla="*/ 518586 h 518586"/>
                <a:gd name="connsiteX3" fmla="*/ 471584 w 471583"/>
                <a:gd name="connsiteY3" fmla="*/ 17450 h 518586"/>
                <a:gd name="connsiteX4" fmla="*/ 463942 w 471583"/>
                <a:gd name="connsiteY4" fmla="*/ 0 h 5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8586">
                  <a:moveTo>
                    <a:pt x="463942" y="0"/>
                  </a:moveTo>
                  <a:lnTo>
                    <a:pt x="0" y="512042"/>
                  </a:lnTo>
                  <a:cubicBezTo>
                    <a:pt x="6004" y="514224"/>
                    <a:pt x="12008" y="516405"/>
                    <a:pt x="18012" y="518586"/>
                  </a:cubicBezTo>
                  <a:lnTo>
                    <a:pt x="471584" y="17450"/>
                  </a:lnTo>
                  <a:cubicBezTo>
                    <a:pt x="469401" y="10906"/>
                    <a:pt x="467217" y="5453"/>
                    <a:pt x="463942" y="0"/>
                  </a:cubicBezTo>
                  <a:close/>
                </a:path>
              </a:pathLst>
            </a:custGeom>
            <a:grpFill/>
            <a:ln w="5458"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14E6DE2B-3F78-ACCD-5DE5-86603F69A2A4}"/>
                </a:ext>
              </a:extLst>
            </p:cNvPr>
            <p:cNvSpPr/>
            <p:nvPr/>
          </p:nvSpPr>
          <p:spPr>
            <a:xfrm>
              <a:off x="2055762" y="3830773"/>
              <a:ext cx="450842" cy="495683"/>
            </a:xfrm>
            <a:custGeom>
              <a:avLst/>
              <a:gdLst>
                <a:gd name="connsiteX0" fmla="*/ 444293 w 450842"/>
                <a:gd name="connsiteY0" fmla="*/ 0 h 495683"/>
                <a:gd name="connsiteX1" fmla="*/ 0 w 450842"/>
                <a:gd name="connsiteY1" fmla="*/ 490775 h 495683"/>
                <a:gd name="connsiteX2" fmla="*/ 19649 w 450842"/>
                <a:gd name="connsiteY2" fmla="*/ 495683 h 495683"/>
                <a:gd name="connsiteX3" fmla="*/ 450843 w 450842"/>
                <a:gd name="connsiteY3" fmla="*/ 19631 h 495683"/>
                <a:gd name="connsiteX4" fmla="*/ 444293 w 450842"/>
                <a:gd name="connsiteY4" fmla="*/ 0 h 49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2" h="495683">
                  <a:moveTo>
                    <a:pt x="444293" y="0"/>
                  </a:moveTo>
                  <a:lnTo>
                    <a:pt x="0" y="490775"/>
                  </a:lnTo>
                  <a:cubicBezTo>
                    <a:pt x="6550" y="492411"/>
                    <a:pt x="13100" y="494047"/>
                    <a:pt x="19649" y="495683"/>
                  </a:cubicBezTo>
                  <a:lnTo>
                    <a:pt x="450843" y="19631"/>
                  </a:lnTo>
                  <a:cubicBezTo>
                    <a:pt x="449205" y="12542"/>
                    <a:pt x="446476" y="5998"/>
                    <a:pt x="444293" y="0"/>
                  </a:cubicBezTo>
                  <a:close/>
                </a:path>
              </a:pathLst>
            </a:custGeom>
            <a:grpFill/>
            <a:ln w="5458"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5E974BF-3DCD-EF7D-4240-3E88DEE266B0}"/>
                </a:ext>
              </a:extLst>
            </p:cNvPr>
            <p:cNvSpPr/>
            <p:nvPr/>
          </p:nvSpPr>
          <p:spPr>
            <a:xfrm>
              <a:off x="2091785" y="3866218"/>
              <a:ext cx="424643" cy="465145"/>
            </a:xfrm>
            <a:custGeom>
              <a:avLst/>
              <a:gdLst>
                <a:gd name="connsiteX0" fmla="*/ 419731 w 424643"/>
                <a:gd name="connsiteY0" fmla="*/ 0 h 465145"/>
                <a:gd name="connsiteX1" fmla="*/ 0 w 424643"/>
                <a:gd name="connsiteY1" fmla="*/ 462419 h 465145"/>
                <a:gd name="connsiteX2" fmla="*/ 21287 w 424643"/>
                <a:gd name="connsiteY2" fmla="*/ 465146 h 465145"/>
                <a:gd name="connsiteX3" fmla="*/ 424644 w 424643"/>
                <a:gd name="connsiteY3" fmla="*/ 20176 h 465145"/>
                <a:gd name="connsiteX4" fmla="*/ 419731 w 424643"/>
                <a:gd name="connsiteY4" fmla="*/ 0 h 46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3" h="465145">
                  <a:moveTo>
                    <a:pt x="419731" y="0"/>
                  </a:moveTo>
                  <a:lnTo>
                    <a:pt x="0" y="462419"/>
                  </a:lnTo>
                  <a:cubicBezTo>
                    <a:pt x="7096" y="463510"/>
                    <a:pt x="14191" y="464601"/>
                    <a:pt x="21287" y="465146"/>
                  </a:cubicBezTo>
                  <a:lnTo>
                    <a:pt x="424644" y="20176"/>
                  </a:lnTo>
                  <a:cubicBezTo>
                    <a:pt x="423006" y="14178"/>
                    <a:pt x="421369" y="7089"/>
                    <a:pt x="419731" y="0"/>
                  </a:cubicBezTo>
                  <a:close/>
                </a:path>
              </a:pathLst>
            </a:custGeom>
            <a:grpFill/>
            <a:ln w="5458"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3604B0B-0944-1E90-8AE9-5A14FE71810E}"/>
                </a:ext>
              </a:extLst>
            </p:cNvPr>
            <p:cNvSpPr/>
            <p:nvPr/>
          </p:nvSpPr>
          <p:spPr>
            <a:xfrm>
              <a:off x="2131630" y="3906025"/>
              <a:ext cx="390257" cy="427519"/>
            </a:xfrm>
            <a:custGeom>
              <a:avLst/>
              <a:gdLst>
                <a:gd name="connsiteX0" fmla="*/ 387528 w 390257"/>
                <a:gd name="connsiteY0" fmla="*/ 0 h 427519"/>
                <a:gd name="connsiteX1" fmla="*/ 0 w 390257"/>
                <a:gd name="connsiteY1" fmla="*/ 426974 h 427519"/>
                <a:gd name="connsiteX2" fmla="*/ 21287 w 390257"/>
                <a:gd name="connsiteY2" fmla="*/ 427520 h 427519"/>
                <a:gd name="connsiteX3" fmla="*/ 22924 w 390257"/>
                <a:gd name="connsiteY3" fmla="*/ 427520 h 427519"/>
                <a:gd name="connsiteX4" fmla="*/ 390257 w 390257"/>
                <a:gd name="connsiteY4" fmla="*/ 23448 h 427519"/>
                <a:gd name="connsiteX5" fmla="*/ 387528 w 390257"/>
                <a:gd name="connsiteY5" fmla="*/ 0 h 42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7519">
                  <a:moveTo>
                    <a:pt x="387528" y="0"/>
                  </a:moveTo>
                  <a:lnTo>
                    <a:pt x="0" y="426974"/>
                  </a:lnTo>
                  <a:cubicBezTo>
                    <a:pt x="7096" y="427520"/>
                    <a:pt x="14191" y="427520"/>
                    <a:pt x="21287" y="427520"/>
                  </a:cubicBezTo>
                  <a:cubicBezTo>
                    <a:pt x="21833" y="427520"/>
                    <a:pt x="22378" y="427520"/>
                    <a:pt x="22924" y="427520"/>
                  </a:cubicBezTo>
                  <a:lnTo>
                    <a:pt x="390257" y="23448"/>
                  </a:lnTo>
                  <a:cubicBezTo>
                    <a:pt x="389712" y="15268"/>
                    <a:pt x="388620" y="7634"/>
                    <a:pt x="387528" y="0"/>
                  </a:cubicBezTo>
                  <a:close/>
                </a:path>
              </a:pathLst>
            </a:custGeom>
            <a:grpFill/>
            <a:ln w="5458"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0A960F72-E116-A958-A0EC-AC3E168E2E72}"/>
                </a:ext>
              </a:extLst>
            </p:cNvPr>
            <p:cNvSpPr/>
            <p:nvPr/>
          </p:nvSpPr>
          <p:spPr>
            <a:xfrm>
              <a:off x="2174749" y="3949650"/>
              <a:ext cx="350413" cy="383895"/>
            </a:xfrm>
            <a:custGeom>
              <a:avLst/>
              <a:gdLst>
                <a:gd name="connsiteX0" fmla="*/ 350413 w 350413"/>
                <a:gd name="connsiteY0" fmla="*/ 13633 h 383895"/>
                <a:gd name="connsiteX1" fmla="*/ 349867 w 350413"/>
                <a:gd name="connsiteY1" fmla="*/ 0 h 383895"/>
                <a:gd name="connsiteX2" fmla="*/ 0 w 350413"/>
                <a:gd name="connsiteY2" fmla="*/ 383895 h 383895"/>
                <a:gd name="connsiteX3" fmla="*/ 26199 w 350413"/>
                <a:gd name="connsiteY3" fmla="*/ 381714 h 383895"/>
                <a:gd name="connsiteX4" fmla="*/ 349867 w 350413"/>
                <a:gd name="connsiteY4" fmla="*/ 26175 h 383895"/>
                <a:gd name="connsiteX5" fmla="*/ 350413 w 350413"/>
                <a:gd name="connsiteY5" fmla="*/ 13633 h 38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13" h="383895">
                  <a:moveTo>
                    <a:pt x="350413" y="13633"/>
                  </a:moveTo>
                  <a:cubicBezTo>
                    <a:pt x="350413" y="9270"/>
                    <a:pt x="350413" y="4908"/>
                    <a:pt x="349867" y="0"/>
                  </a:cubicBezTo>
                  <a:lnTo>
                    <a:pt x="0" y="383895"/>
                  </a:lnTo>
                  <a:cubicBezTo>
                    <a:pt x="8733" y="383350"/>
                    <a:pt x="17466" y="382805"/>
                    <a:pt x="26199" y="381714"/>
                  </a:cubicBezTo>
                  <a:lnTo>
                    <a:pt x="349867" y="26175"/>
                  </a:lnTo>
                  <a:cubicBezTo>
                    <a:pt x="350413" y="22358"/>
                    <a:pt x="350413" y="17995"/>
                    <a:pt x="350413" y="13633"/>
                  </a:cubicBezTo>
                  <a:close/>
                </a:path>
              </a:pathLst>
            </a:custGeom>
            <a:grpFill/>
            <a:ln w="5458"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AF66E45-B3BF-D992-7B00-F025AA2E3289}"/>
                </a:ext>
              </a:extLst>
            </p:cNvPr>
            <p:cNvSpPr/>
            <p:nvPr/>
          </p:nvSpPr>
          <p:spPr>
            <a:xfrm>
              <a:off x="2224418" y="3998727"/>
              <a:ext cx="297468" cy="327183"/>
            </a:xfrm>
            <a:custGeom>
              <a:avLst/>
              <a:gdLst>
                <a:gd name="connsiteX0" fmla="*/ 297469 w 297468"/>
                <a:gd name="connsiteY0" fmla="*/ 0 h 327183"/>
                <a:gd name="connsiteX1" fmla="*/ 0 w 297468"/>
                <a:gd name="connsiteY1" fmla="*/ 327184 h 327183"/>
                <a:gd name="connsiteX2" fmla="*/ 30566 w 297468"/>
                <a:gd name="connsiteY2" fmla="*/ 320095 h 327183"/>
                <a:gd name="connsiteX3" fmla="*/ 293102 w 297468"/>
                <a:gd name="connsiteY3" fmla="*/ 31083 h 327183"/>
                <a:gd name="connsiteX4" fmla="*/ 297469 w 297468"/>
                <a:gd name="connsiteY4" fmla="*/ 0 h 32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68" h="327183">
                  <a:moveTo>
                    <a:pt x="297469" y="0"/>
                  </a:moveTo>
                  <a:lnTo>
                    <a:pt x="0" y="327184"/>
                  </a:lnTo>
                  <a:cubicBezTo>
                    <a:pt x="10370" y="325003"/>
                    <a:pt x="20741" y="322821"/>
                    <a:pt x="30566" y="320095"/>
                  </a:cubicBezTo>
                  <a:lnTo>
                    <a:pt x="293102" y="31083"/>
                  </a:lnTo>
                  <a:cubicBezTo>
                    <a:pt x="294740" y="21267"/>
                    <a:pt x="296377" y="10906"/>
                    <a:pt x="297469" y="0"/>
                  </a:cubicBezTo>
                  <a:close/>
                </a:path>
              </a:pathLst>
            </a:custGeom>
            <a:grpFill/>
            <a:ln w="5458"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B91EACB-D4F0-4B9D-C334-8688C0FC7976}"/>
                </a:ext>
              </a:extLst>
            </p:cNvPr>
            <p:cNvSpPr/>
            <p:nvPr/>
          </p:nvSpPr>
          <p:spPr>
            <a:xfrm>
              <a:off x="2285004" y="4059257"/>
              <a:ext cx="227058" cy="249750"/>
            </a:xfrm>
            <a:custGeom>
              <a:avLst/>
              <a:gdLst>
                <a:gd name="connsiteX0" fmla="*/ 227059 w 227058"/>
                <a:gd name="connsiteY0" fmla="*/ 0 h 249750"/>
                <a:gd name="connsiteX1" fmla="*/ 0 w 227058"/>
                <a:gd name="connsiteY1" fmla="*/ 249750 h 249750"/>
                <a:gd name="connsiteX2" fmla="*/ 39844 w 227058"/>
                <a:gd name="connsiteY2" fmla="*/ 231755 h 249750"/>
                <a:gd name="connsiteX3" fmla="*/ 213413 w 227058"/>
                <a:gd name="connsiteY3" fmla="*/ 40898 h 249750"/>
                <a:gd name="connsiteX4" fmla="*/ 227059 w 227058"/>
                <a:gd name="connsiteY4" fmla="*/ 0 h 24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58" h="249750">
                  <a:moveTo>
                    <a:pt x="227059" y="0"/>
                  </a:moveTo>
                  <a:lnTo>
                    <a:pt x="0" y="249750"/>
                  </a:lnTo>
                  <a:cubicBezTo>
                    <a:pt x="13645" y="244297"/>
                    <a:pt x="27291" y="238298"/>
                    <a:pt x="39844" y="231755"/>
                  </a:cubicBezTo>
                  <a:lnTo>
                    <a:pt x="213413" y="40898"/>
                  </a:lnTo>
                  <a:cubicBezTo>
                    <a:pt x="218872" y="27810"/>
                    <a:pt x="223784" y="14178"/>
                    <a:pt x="227059" y="0"/>
                  </a:cubicBezTo>
                  <a:close/>
                </a:path>
              </a:pathLst>
            </a:custGeom>
            <a:grpFill/>
            <a:ln w="5458"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8365D85-5402-0866-6DD3-5B7054E342CA}"/>
                </a:ext>
              </a:extLst>
            </p:cNvPr>
            <p:cNvSpPr/>
            <p:nvPr/>
          </p:nvSpPr>
          <p:spPr>
            <a:xfrm>
              <a:off x="2368513" y="4148141"/>
              <a:ext cx="105888" cy="115604"/>
            </a:xfrm>
            <a:custGeom>
              <a:avLst/>
              <a:gdLst>
                <a:gd name="connsiteX0" fmla="*/ 105888 w 105888"/>
                <a:gd name="connsiteY0" fmla="*/ 0 h 115604"/>
                <a:gd name="connsiteX1" fmla="*/ 0 w 105888"/>
                <a:gd name="connsiteY1" fmla="*/ 115605 h 115604"/>
                <a:gd name="connsiteX2" fmla="*/ 105888 w 105888"/>
                <a:gd name="connsiteY2" fmla="*/ 0 h 115604"/>
              </a:gdLst>
              <a:ahLst/>
              <a:cxnLst>
                <a:cxn ang="0">
                  <a:pos x="connsiteX0" y="connsiteY0"/>
                </a:cxn>
                <a:cxn ang="0">
                  <a:pos x="connsiteX1" y="connsiteY1"/>
                </a:cxn>
                <a:cxn ang="0">
                  <a:pos x="connsiteX2" y="connsiteY2"/>
                </a:cxn>
              </a:cxnLst>
              <a:rect l="l" t="t" r="r" b="b"/>
              <a:pathLst>
                <a:path w="105888" h="115604">
                  <a:moveTo>
                    <a:pt x="105888" y="0"/>
                  </a:moveTo>
                  <a:lnTo>
                    <a:pt x="0" y="115605"/>
                  </a:lnTo>
                  <a:cubicBezTo>
                    <a:pt x="43119" y="85068"/>
                    <a:pt x="79689" y="45805"/>
                    <a:pt x="105888" y="0"/>
                  </a:cubicBezTo>
                  <a:close/>
                </a:path>
              </a:pathLst>
            </a:custGeom>
            <a:grpFill/>
            <a:ln w="5458" cap="flat">
              <a:noFill/>
              <a:prstDash val="solid"/>
              <a:miter/>
            </a:ln>
          </p:spPr>
          <p:txBody>
            <a:bodyPr rtlCol="0" anchor="ctr"/>
            <a:lstStyle/>
            <a:p>
              <a:endParaRPr lang="en-US"/>
            </a:p>
          </p:txBody>
        </p:sp>
      </p:grpSp>
    </p:spTree>
    <p:extLst>
      <p:ext uri="{BB962C8B-B14F-4D97-AF65-F5344CB8AC3E}">
        <p14:creationId xmlns:p14="http://schemas.microsoft.com/office/powerpoint/2010/main" val="3036295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9E768-86F4-1E1F-9B95-64518FD9DA2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783D287-7455-0AC5-265A-2ECD09B02AF7}"/>
              </a:ext>
            </a:extLst>
          </p:cNvPr>
          <p:cNvSpPr>
            <a:spLocks noGrp="1"/>
          </p:cNvSpPr>
          <p:nvPr>
            <p:ph type="body" sz="quarter" idx="48"/>
          </p:nvPr>
        </p:nvSpPr>
        <p:spPr>
          <a:xfrm>
            <a:off x="810705" y="2512680"/>
            <a:ext cx="10282197" cy="3933404"/>
          </a:xfrm>
        </p:spPr>
        <p:txBody>
          <a:bodyPr/>
          <a:lstStyle/>
          <a:p>
            <a:r>
              <a:rPr lang="en-GB" b="1" dirty="0"/>
              <a:t>Ethnic Minorities</a:t>
            </a:r>
          </a:p>
          <a:p>
            <a:pPr marL="342900" indent="-342900">
              <a:buFont typeface="Wingdings" panose="05000000000000000000" pitchFamily="2" charset="2"/>
              <a:buChar char="Ø"/>
            </a:pPr>
            <a:r>
              <a:rPr lang="en-GB" dirty="0"/>
              <a:t>Are among the victims of hate speech. Hate O Meter Reports indicate that member(s) face prejudice, and derogatory terms are used to refer to them.</a:t>
            </a:r>
          </a:p>
          <a:p>
            <a:endParaRPr lang="en-GB" b="1" dirty="0"/>
          </a:p>
          <a:p>
            <a:pPr marL="342900" indent="-342900">
              <a:buFont typeface="Wingdings" panose="05000000000000000000" pitchFamily="2" charset="2"/>
              <a:buChar char="Ø"/>
            </a:pPr>
            <a:r>
              <a:rPr lang="en-GB" b="1" dirty="0"/>
              <a:t>LGBTIQ+</a:t>
            </a:r>
          </a:p>
          <a:p>
            <a:r>
              <a:rPr lang="en-GB" dirty="0"/>
              <a:t>The dominant reporting frames are those targeting members of this community as deviant, nationally incompatible, and dangerous. </a:t>
            </a:r>
          </a:p>
          <a:p>
            <a:endParaRPr lang="en-GB" dirty="0"/>
          </a:p>
          <a:p>
            <a:endParaRPr lang="en-GB" dirty="0"/>
          </a:p>
          <a:p>
            <a:endParaRPr lang="en-GB" dirty="0"/>
          </a:p>
          <a:p>
            <a:endParaRPr lang="en-US" dirty="0"/>
          </a:p>
          <a:p>
            <a:endParaRPr lang="en-US" dirty="0"/>
          </a:p>
        </p:txBody>
      </p:sp>
      <p:sp>
        <p:nvSpPr>
          <p:cNvPr id="3" name="Text Placeholder 2">
            <a:extLst>
              <a:ext uri="{FF2B5EF4-FFF2-40B4-BE49-F238E27FC236}">
                <a16:creationId xmlns:a16="http://schemas.microsoft.com/office/drawing/2014/main" id="{8D4EB893-C8CF-01D5-0B28-5022BF939E86}"/>
              </a:ext>
            </a:extLst>
          </p:cNvPr>
          <p:cNvSpPr>
            <a:spLocks noGrp="1"/>
          </p:cNvSpPr>
          <p:nvPr>
            <p:ph type="body" sz="quarter" idx="62"/>
          </p:nvPr>
        </p:nvSpPr>
        <p:spPr>
          <a:xfrm>
            <a:off x="-8011" y="578092"/>
            <a:ext cx="9123731" cy="977331"/>
          </a:xfrm>
          <a:solidFill>
            <a:srgbClr val="4DBD98"/>
          </a:solidFill>
        </p:spPr>
        <p:txBody>
          <a:bodyPr/>
          <a:lstStyle/>
          <a:p>
            <a:r>
              <a:rPr lang="en-GB" dirty="0"/>
              <a:t>Who is affected the most by online hate speech in Kosova?</a:t>
            </a:r>
          </a:p>
        </p:txBody>
      </p:sp>
      <p:grpSp>
        <p:nvGrpSpPr>
          <p:cNvPr id="40" name="Graphic 4">
            <a:extLst>
              <a:ext uri="{FF2B5EF4-FFF2-40B4-BE49-F238E27FC236}">
                <a16:creationId xmlns:a16="http://schemas.microsoft.com/office/drawing/2014/main" id="{54C6C955-DAA9-91E9-5D2E-7A8CAB4AEFB0}"/>
              </a:ext>
            </a:extLst>
          </p:cNvPr>
          <p:cNvGrpSpPr/>
          <p:nvPr/>
        </p:nvGrpSpPr>
        <p:grpSpPr>
          <a:xfrm>
            <a:off x="10042087" y="-1319576"/>
            <a:ext cx="2641612" cy="2639151"/>
            <a:chOff x="1782854" y="3591929"/>
            <a:chExt cx="742307" cy="741615"/>
          </a:xfrm>
          <a:solidFill>
            <a:srgbClr val="FFC000">
              <a:alpha val="62000"/>
            </a:srgbClr>
          </a:solidFill>
        </p:grpSpPr>
        <p:sp>
          <p:nvSpPr>
            <p:cNvPr id="41" name="Freeform 40">
              <a:extLst>
                <a:ext uri="{FF2B5EF4-FFF2-40B4-BE49-F238E27FC236}">
                  <a16:creationId xmlns:a16="http://schemas.microsoft.com/office/drawing/2014/main" id="{1A75554E-2836-1FCA-0F50-6E61316D9805}"/>
                </a:ext>
              </a:extLst>
            </p:cNvPr>
            <p:cNvSpPr/>
            <p:nvPr/>
          </p:nvSpPr>
          <p:spPr>
            <a:xfrm>
              <a:off x="1834161" y="3663910"/>
              <a:ext cx="98246" cy="107970"/>
            </a:xfrm>
            <a:custGeom>
              <a:avLst/>
              <a:gdLst>
                <a:gd name="connsiteX0" fmla="*/ 0 w 98246"/>
                <a:gd name="connsiteY0" fmla="*/ 107970 h 107970"/>
                <a:gd name="connsiteX1" fmla="*/ 98247 w 98246"/>
                <a:gd name="connsiteY1" fmla="*/ 0 h 107970"/>
                <a:gd name="connsiteX2" fmla="*/ 0 w 98246"/>
                <a:gd name="connsiteY2" fmla="*/ 107970 h 107970"/>
              </a:gdLst>
              <a:ahLst/>
              <a:cxnLst>
                <a:cxn ang="0">
                  <a:pos x="connsiteX0" y="connsiteY0"/>
                </a:cxn>
                <a:cxn ang="0">
                  <a:pos x="connsiteX1" y="connsiteY1"/>
                </a:cxn>
                <a:cxn ang="0">
                  <a:pos x="connsiteX2" y="connsiteY2"/>
                </a:cxn>
              </a:cxnLst>
              <a:rect l="l" t="t" r="r" b="b"/>
              <a:pathLst>
                <a:path w="98246" h="107970">
                  <a:moveTo>
                    <a:pt x="0" y="107970"/>
                  </a:moveTo>
                  <a:lnTo>
                    <a:pt x="98247" y="0"/>
                  </a:lnTo>
                  <a:cubicBezTo>
                    <a:pt x="58948" y="29446"/>
                    <a:pt x="25107" y="65982"/>
                    <a:pt x="0" y="107970"/>
                  </a:cubicBezTo>
                  <a:close/>
                </a:path>
              </a:pathLst>
            </a:custGeom>
            <a:grpFill/>
            <a:ln w="545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88E52D-376A-9A72-C7F9-98AACC00FCF1}"/>
                </a:ext>
              </a:extLst>
            </p:cNvPr>
            <p:cNvSpPr/>
            <p:nvPr/>
          </p:nvSpPr>
          <p:spPr>
            <a:xfrm>
              <a:off x="1795954" y="3616468"/>
              <a:ext cx="223238" cy="245932"/>
            </a:xfrm>
            <a:custGeom>
              <a:avLst/>
              <a:gdLst>
                <a:gd name="connsiteX0" fmla="*/ 183394 w 223238"/>
                <a:gd name="connsiteY0" fmla="*/ 18540 h 245932"/>
                <a:gd name="connsiteX1" fmla="*/ 14737 w 223238"/>
                <a:gd name="connsiteY1" fmla="*/ 203944 h 245932"/>
                <a:gd name="connsiteX2" fmla="*/ 0 w 223238"/>
                <a:gd name="connsiteY2" fmla="*/ 245933 h 245932"/>
                <a:gd name="connsiteX3" fmla="*/ 223238 w 223238"/>
                <a:gd name="connsiteY3" fmla="*/ 0 h 245932"/>
                <a:gd name="connsiteX4" fmla="*/ 183394 w 223238"/>
                <a:gd name="connsiteY4" fmla="*/ 18540 h 24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38" h="245932">
                  <a:moveTo>
                    <a:pt x="183394" y="18540"/>
                  </a:moveTo>
                  <a:lnTo>
                    <a:pt x="14737" y="203944"/>
                  </a:lnTo>
                  <a:cubicBezTo>
                    <a:pt x="9279" y="217577"/>
                    <a:pt x="4367" y="231209"/>
                    <a:pt x="0" y="245933"/>
                  </a:cubicBezTo>
                  <a:lnTo>
                    <a:pt x="223238" y="0"/>
                  </a:lnTo>
                  <a:cubicBezTo>
                    <a:pt x="210139" y="5453"/>
                    <a:pt x="196493" y="11451"/>
                    <a:pt x="183394" y="18540"/>
                  </a:cubicBezTo>
                  <a:close/>
                </a:path>
              </a:pathLst>
            </a:custGeom>
            <a:grpFill/>
            <a:ln w="545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903E51E7-A19D-BCF4-BD66-9B5E1C6A488E}"/>
                </a:ext>
              </a:extLst>
            </p:cNvPr>
            <p:cNvSpPr/>
            <p:nvPr/>
          </p:nvSpPr>
          <p:spPr>
            <a:xfrm>
              <a:off x="1782854" y="3599018"/>
              <a:ext cx="295285" cy="325547"/>
            </a:xfrm>
            <a:custGeom>
              <a:avLst/>
              <a:gdLst>
                <a:gd name="connsiteX0" fmla="*/ 265266 w 295285"/>
                <a:gd name="connsiteY0" fmla="*/ 8180 h 325547"/>
                <a:gd name="connsiteX1" fmla="*/ 4912 w 295285"/>
                <a:gd name="connsiteY1" fmla="*/ 294465 h 325547"/>
                <a:gd name="connsiteX2" fmla="*/ 0 w 295285"/>
                <a:gd name="connsiteY2" fmla="*/ 325548 h 325547"/>
                <a:gd name="connsiteX3" fmla="*/ 295286 w 295285"/>
                <a:gd name="connsiteY3" fmla="*/ 0 h 325547"/>
                <a:gd name="connsiteX4" fmla="*/ 265266 w 295285"/>
                <a:gd name="connsiteY4" fmla="*/ 8180 h 32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85" h="325547">
                  <a:moveTo>
                    <a:pt x="265266" y="8180"/>
                  </a:moveTo>
                  <a:lnTo>
                    <a:pt x="4912" y="294465"/>
                  </a:lnTo>
                  <a:cubicBezTo>
                    <a:pt x="2729" y="304826"/>
                    <a:pt x="1092" y="315187"/>
                    <a:pt x="0" y="325548"/>
                  </a:cubicBezTo>
                  <a:lnTo>
                    <a:pt x="295286" y="0"/>
                  </a:lnTo>
                  <a:cubicBezTo>
                    <a:pt x="285461" y="2727"/>
                    <a:pt x="275636" y="5453"/>
                    <a:pt x="265266" y="8180"/>
                  </a:cubicBezTo>
                  <a:close/>
                </a:path>
              </a:pathLst>
            </a:custGeom>
            <a:grpFill/>
            <a:ln w="545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080A8C9D-370D-B639-C320-3E0DE1A2311E}"/>
                </a:ext>
              </a:extLst>
            </p:cNvPr>
            <p:cNvSpPr/>
            <p:nvPr/>
          </p:nvSpPr>
          <p:spPr>
            <a:xfrm>
              <a:off x="1782854" y="3592475"/>
              <a:ext cx="346592" cy="382259"/>
            </a:xfrm>
            <a:custGeom>
              <a:avLst/>
              <a:gdLst>
                <a:gd name="connsiteX0" fmla="*/ 320393 w 346592"/>
                <a:gd name="connsiteY0" fmla="*/ 2727 h 382259"/>
                <a:gd name="connsiteX1" fmla="*/ 546 w 346592"/>
                <a:gd name="connsiteY1" fmla="*/ 355540 h 382259"/>
                <a:gd name="connsiteX2" fmla="*/ 0 w 346592"/>
                <a:gd name="connsiteY2" fmla="*/ 370808 h 382259"/>
                <a:gd name="connsiteX3" fmla="*/ 546 w 346592"/>
                <a:gd name="connsiteY3" fmla="*/ 382260 h 382259"/>
                <a:gd name="connsiteX4" fmla="*/ 346592 w 346592"/>
                <a:gd name="connsiteY4" fmla="*/ 0 h 382259"/>
                <a:gd name="connsiteX5" fmla="*/ 320393 w 346592"/>
                <a:gd name="connsiteY5" fmla="*/ 2727 h 38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592" h="382259">
                  <a:moveTo>
                    <a:pt x="320393" y="2727"/>
                  </a:moveTo>
                  <a:lnTo>
                    <a:pt x="546" y="355540"/>
                  </a:lnTo>
                  <a:cubicBezTo>
                    <a:pt x="546" y="360447"/>
                    <a:pt x="0" y="365355"/>
                    <a:pt x="0" y="370808"/>
                  </a:cubicBezTo>
                  <a:cubicBezTo>
                    <a:pt x="0" y="374625"/>
                    <a:pt x="0" y="378442"/>
                    <a:pt x="546" y="382260"/>
                  </a:cubicBezTo>
                  <a:lnTo>
                    <a:pt x="346592" y="0"/>
                  </a:lnTo>
                  <a:cubicBezTo>
                    <a:pt x="337859" y="546"/>
                    <a:pt x="329126" y="1091"/>
                    <a:pt x="320393" y="2727"/>
                  </a:cubicBezTo>
                  <a:close/>
                </a:path>
              </a:pathLst>
            </a:custGeom>
            <a:grpFill/>
            <a:ln w="545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D30727AC-7BA7-8D39-2A9D-559114A1A2B7}"/>
                </a:ext>
              </a:extLst>
            </p:cNvPr>
            <p:cNvSpPr/>
            <p:nvPr/>
          </p:nvSpPr>
          <p:spPr>
            <a:xfrm>
              <a:off x="1782854" y="3591929"/>
              <a:ext cx="390257" cy="425883"/>
            </a:xfrm>
            <a:custGeom>
              <a:avLst/>
              <a:gdLst>
                <a:gd name="connsiteX0" fmla="*/ 370608 w 390257"/>
                <a:gd name="connsiteY0" fmla="*/ 0 h 425883"/>
                <a:gd name="connsiteX1" fmla="*/ 366787 w 390257"/>
                <a:gd name="connsiteY1" fmla="*/ 0 h 425883"/>
                <a:gd name="connsiteX2" fmla="*/ 0 w 390257"/>
                <a:gd name="connsiteY2" fmla="*/ 402436 h 425883"/>
                <a:gd name="connsiteX3" fmla="*/ 2729 w 390257"/>
                <a:gd name="connsiteY3" fmla="*/ 425884 h 425883"/>
                <a:gd name="connsiteX4" fmla="*/ 390257 w 390257"/>
                <a:gd name="connsiteY4" fmla="*/ 545 h 425883"/>
                <a:gd name="connsiteX5" fmla="*/ 370608 w 390257"/>
                <a:gd name="connsiteY5" fmla="*/ 0 h 4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5883">
                  <a:moveTo>
                    <a:pt x="370608" y="0"/>
                  </a:moveTo>
                  <a:cubicBezTo>
                    <a:pt x="369517" y="0"/>
                    <a:pt x="368425" y="0"/>
                    <a:pt x="366787" y="0"/>
                  </a:cubicBezTo>
                  <a:lnTo>
                    <a:pt x="0" y="402436"/>
                  </a:lnTo>
                  <a:cubicBezTo>
                    <a:pt x="546" y="410070"/>
                    <a:pt x="1637" y="418250"/>
                    <a:pt x="2729" y="425884"/>
                  </a:cubicBezTo>
                  <a:lnTo>
                    <a:pt x="390257" y="545"/>
                  </a:lnTo>
                  <a:cubicBezTo>
                    <a:pt x="383708" y="0"/>
                    <a:pt x="377158" y="0"/>
                    <a:pt x="370608" y="0"/>
                  </a:cubicBezTo>
                  <a:close/>
                </a:path>
              </a:pathLst>
            </a:custGeom>
            <a:grpFill/>
            <a:ln w="5458"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7E6118D-64F2-06E1-933E-F78DD8D294CA}"/>
                </a:ext>
              </a:extLst>
            </p:cNvPr>
            <p:cNvSpPr/>
            <p:nvPr/>
          </p:nvSpPr>
          <p:spPr>
            <a:xfrm>
              <a:off x="1788858" y="3594110"/>
              <a:ext cx="424097" cy="463509"/>
            </a:xfrm>
            <a:custGeom>
              <a:avLst/>
              <a:gdLst>
                <a:gd name="connsiteX0" fmla="*/ 402811 w 424097"/>
                <a:gd name="connsiteY0" fmla="*/ 0 h 463509"/>
                <a:gd name="connsiteX1" fmla="*/ 0 w 424097"/>
                <a:gd name="connsiteY1" fmla="*/ 442243 h 463509"/>
                <a:gd name="connsiteX2" fmla="*/ 4912 w 424097"/>
                <a:gd name="connsiteY2" fmla="*/ 463510 h 463509"/>
                <a:gd name="connsiteX3" fmla="*/ 424098 w 424097"/>
                <a:gd name="connsiteY3" fmla="*/ 3272 h 463509"/>
                <a:gd name="connsiteX4" fmla="*/ 402811 w 424097"/>
                <a:gd name="connsiteY4" fmla="*/ 0 h 46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97" h="463509">
                  <a:moveTo>
                    <a:pt x="402811" y="0"/>
                  </a:moveTo>
                  <a:lnTo>
                    <a:pt x="0" y="442243"/>
                  </a:lnTo>
                  <a:cubicBezTo>
                    <a:pt x="1092" y="449332"/>
                    <a:pt x="3275" y="456421"/>
                    <a:pt x="4912" y="463510"/>
                  </a:cubicBezTo>
                  <a:lnTo>
                    <a:pt x="424098" y="3272"/>
                  </a:lnTo>
                  <a:cubicBezTo>
                    <a:pt x="417002" y="1636"/>
                    <a:pt x="409907" y="546"/>
                    <a:pt x="402811" y="0"/>
                  </a:cubicBezTo>
                  <a:close/>
                </a:path>
              </a:pathLst>
            </a:custGeom>
            <a:grpFill/>
            <a:ln w="5458"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3758176-3835-A89A-1DFB-279CEEB05E4E}"/>
                </a:ext>
              </a:extLst>
            </p:cNvPr>
            <p:cNvSpPr/>
            <p:nvPr/>
          </p:nvSpPr>
          <p:spPr>
            <a:xfrm>
              <a:off x="1799775" y="3599563"/>
              <a:ext cx="448659" cy="494047"/>
            </a:xfrm>
            <a:custGeom>
              <a:avLst/>
              <a:gdLst>
                <a:gd name="connsiteX0" fmla="*/ 429556 w 448659"/>
                <a:gd name="connsiteY0" fmla="*/ 0 h 494047"/>
                <a:gd name="connsiteX1" fmla="*/ 0 w 448659"/>
                <a:gd name="connsiteY1" fmla="*/ 474962 h 494047"/>
                <a:gd name="connsiteX2" fmla="*/ 6550 w 448659"/>
                <a:gd name="connsiteY2" fmla="*/ 494047 h 494047"/>
                <a:gd name="connsiteX3" fmla="*/ 448660 w 448659"/>
                <a:gd name="connsiteY3" fmla="*/ 4908 h 494047"/>
                <a:gd name="connsiteX4" fmla="*/ 429556 w 448659"/>
                <a:gd name="connsiteY4" fmla="*/ 0 h 49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59" h="494047">
                  <a:moveTo>
                    <a:pt x="429556" y="0"/>
                  </a:moveTo>
                  <a:lnTo>
                    <a:pt x="0" y="474962"/>
                  </a:lnTo>
                  <a:cubicBezTo>
                    <a:pt x="2183" y="481505"/>
                    <a:pt x="3821" y="487504"/>
                    <a:pt x="6550" y="494047"/>
                  </a:cubicBezTo>
                  <a:lnTo>
                    <a:pt x="448660" y="4908"/>
                  </a:lnTo>
                  <a:cubicBezTo>
                    <a:pt x="442656" y="3272"/>
                    <a:pt x="436106" y="1636"/>
                    <a:pt x="429556" y="0"/>
                  </a:cubicBezTo>
                  <a:close/>
                </a:path>
              </a:pathLst>
            </a:custGeom>
            <a:grpFill/>
            <a:ln w="545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A492B1D-69D6-B4F1-4479-62C7158EAB33}"/>
                </a:ext>
              </a:extLst>
            </p:cNvPr>
            <p:cNvSpPr/>
            <p:nvPr/>
          </p:nvSpPr>
          <p:spPr>
            <a:xfrm>
              <a:off x="1811237" y="3609379"/>
              <a:ext cx="471583" cy="516404"/>
            </a:xfrm>
            <a:custGeom>
              <a:avLst/>
              <a:gdLst>
                <a:gd name="connsiteX0" fmla="*/ 453572 w 471583"/>
                <a:gd name="connsiteY0" fmla="*/ 0 h 516404"/>
                <a:gd name="connsiteX1" fmla="*/ 0 w 471583"/>
                <a:gd name="connsiteY1" fmla="*/ 498955 h 516404"/>
                <a:gd name="connsiteX2" fmla="*/ 8187 w 471583"/>
                <a:gd name="connsiteY2" fmla="*/ 516404 h 516404"/>
                <a:gd name="connsiteX3" fmla="*/ 471584 w 471583"/>
                <a:gd name="connsiteY3" fmla="*/ 5998 h 516404"/>
                <a:gd name="connsiteX4" fmla="*/ 453572 w 471583"/>
                <a:gd name="connsiteY4" fmla="*/ 0 h 51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6404">
                  <a:moveTo>
                    <a:pt x="453572" y="0"/>
                  </a:moveTo>
                  <a:lnTo>
                    <a:pt x="0" y="498955"/>
                  </a:lnTo>
                  <a:cubicBezTo>
                    <a:pt x="2183" y="504953"/>
                    <a:pt x="5458" y="510951"/>
                    <a:pt x="8187" y="516404"/>
                  </a:cubicBezTo>
                  <a:lnTo>
                    <a:pt x="471584" y="5998"/>
                  </a:lnTo>
                  <a:cubicBezTo>
                    <a:pt x="465580" y="3817"/>
                    <a:pt x="459576" y="1636"/>
                    <a:pt x="453572" y="0"/>
                  </a:cubicBezTo>
                  <a:close/>
                </a:path>
              </a:pathLst>
            </a:custGeom>
            <a:grpFill/>
            <a:ln w="5458"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6654802-35F6-FB1A-4969-D164D2D17587}"/>
                </a:ext>
              </a:extLst>
            </p:cNvPr>
            <p:cNvSpPr/>
            <p:nvPr/>
          </p:nvSpPr>
          <p:spPr>
            <a:xfrm>
              <a:off x="1826520" y="3620285"/>
              <a:ext cx="488504" cy="535490"/>
            </a:xfrm>
            <a:custGeom>
              <a:avLst/>
              <a:gdLst>
                <a:gd name="connsiteX0" fmla="*/ 472130 w 488504"/>
                <a:gd name="connsiteY0" fmla="*/ 0 h 535490"/>
                <a:gd name="connsiteX1" fmla="*/ 0 w 488504"/>
                <a:gd name="connsiteY1" fmla="*/ 519131 h 535490"/>
                <a:gd name="connsiteX2" fmla="*/ 9279 w 488504"/>
                <a:gd name="connsiteY2" fmla="*/ 535490 h 535490"/>
                <a:gd name="connsiteX3" fmla="*/ 488504 w 488504"/>
                <a:gd name="connsiteY3" fmla="*/ 7634 h 535490"/>
                <a:gd name="connsiteX4" fmla="*/ 472130 w 488504"/>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04" h="535490">
                  <a:moveTo>
                    <a:pt x="472130" y="0"/>
                  </a:moveTo>
                  <a:lnTo>
                    <a:pt x="0" y="519131"/>
                  </a:lnTo>
                  <a:cubicBezTo>
                    <a:pt x="2729" y="524584"/>
                    <a:pt x="6004" y="530037"/>
                    <a:pt x="9279" y="535490"/>
                  </a:cubicBezTo>
                  <a:lnTo>
                    <a:pt x="488504" y="7634"/>
                  </a:lnTo>
                  <a:cubicBezTo>
                    <a:pt x="483592" y="4908"/>
                    <a:pt x="477588" y="2727"/>
                    <a:pt x="472130" y="0"/>
                  </a:cubicBezTo>
                  <a:close/>
                </a:path>
              </a:pathLst>
            </a:custGeom>
            <a:grpFill/>
            <a:ln w="5458"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65CCFEF-9165-BB76-B641-8D059C6DC1EA}"/>
                </a:ext>
              </a:extLst>
            </p:cNvPr>
            <p:cNvSpPr/>
            <p:nvPr/>
          </p:nvSpPr>
          <p:spPr>
            <a:xfrm>
              <a:off x="1843440" y="3635554"/>
              <a:ext cx="501603" cy="546396"/>
            </a:xfrm>
            <a:custGeom>
              <a:avLst/>
              <a:gdLst>
                <a:gd name="connsiteX0" fmla="*/ 485775 w 501603"/>
                <a:gd name="connsiteY0" fmla="*/ 0 h 546396"/>
                <a:gd name="connsiteX1" fmla="*/ 0 w 501603"/>
                <a:gd name="connsiteY1" fmla="*/ 531673 h 546396"/>
                <a:gd name="connsiteX2" fmla="*/ 10370 w 501603"/>
                <a:gd name="connsiteY2" fmla="*/ 546397 h 546396"/>
                <a:gd name="connsiteX3" fmla="*/ 501604 w 501603"/>
                <a:gd name="connsiteY3" fmla="*/ 8725 h 546396"/>
                <a:gd name="connsiteX4" fmla="*/ 485775 w 501603"/>
                <a:gd name="connsiteY4" fmla="*/ 0 h 54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603" h="546396">
                  <a:moveTo>
                    <a:pt x="485775" y="0"/>
                  </a:moveTo>
                  <a:lnTo>
                    <a:pt x="0" y="531673"/>
                  </a:lnTo>
                  <a:cubicBezTo>
                    <a:pt x="3275" y="536581"/>
                    <a:pt x="7096" y="542034"/>
                    <a:pt x="10370" y="546397"/>
                  </a:cubicBezTo>
                  <a:lnTo>
                    <a:pt x="501604" y="8725"/>
                  </a:lnTo>
                  <a:cubicBezTo>
                    <a:pt x="496146" y="5998"/>
                    <a:pt x="491233" y="2727"/>
                    <a:pt x="485775" y="0"/>
                  </a:cubicBezTo>
                  <a:close/>
                </a:path>
              </a:pathLst>
            </a:custGeom>
            <a:grpFill/>
            <a:ln w="5458"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124C027-CDD8-A587-75F0-EB611F3BAFDD}"/>
                </a:ext>
              </a:extLst>
            </p:cNvPr>
            <p:cNvSpPr/>
            <p:nvPr/>
          </p:nvSpPr>
          <p:spPr>
            <a:xfrm>
              <a:off x="1864727" y="3652458"/>
              <a:ext cx="507607" cy="556211"/>
            </a:xfrm>
            <a:custGeom>
              <a:avLst/>
              <a:gdLst>
                <a:gd name="connsiteX0" fmla="*/ 492871 w 507607"/>
                <a:gd name="connsiteY0" fmla="*/ 0 h 556211"/>
                <a:gd name="connsiteX1" fmla="*/ 0 w 507607"/>
                <a:gd name="connsiteY1" fmla="*/ 542579 h 556211"/>
                <a:gd name="connsiteX2" fmla="*/ 11462 w 507607"/>
                <a:gd name="connsiteY2" fmla="*/ 556212 h 556211"/>
                <a:gd name="connsiteX3" fmla="*/ 507608 w 507607"/>
                <a:gd name="connsiteY3" fmla="*/ 9815 h 556211"/>
                <a:gd name="connsiteX4" fmla="*/ 492871 w 507607"/>
                <a:gd name="connsiteY4" fmla="*/ 0 h 55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211">
                  <a:moveTo>
                    <a:pt x="492871" y="0"/>
                  </a:moveTo>
                  <a:lnTo>
                    <a:pt x="0" y="542579"/>
                  </a:lnTo>
                  <a:cubicBezTo>
                    <a:pt x="3821" y="546942"/>
                    <a:pt x="7641" y="551850"/>
                    <a:pt x="11462" y="556212"/>
                  </a:cubicBezTo>
                  <a:lnTo>
                    <a:pt x="507608" y="9815"/>
                  </a:lnTo>
                  <a:cubicBezTo>
                    <a:pt x="502695" y="6544"/>
                    <a:pt x="497783" y="3272"/>
                    <a:pt x="492871" y="0"/>
                  </a:cubicBezTo>
                  <a:close/>
                </a:path>
              </a:pathLst>
            </a:custGeom>
            <a:grpFill/>
            <a:ln w="545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01A8224-B24E-6291-01A4-61785D807F36}"/>
                </a:ext>
              </a:extLst>
            </p:cNvPr>
            <p:cNvSpPr/>
            <p:nvPr/>
          </p:nvSpPr>
          <p:spPr>
            <a:xfrm>
              <a:off x="1885468" y="3671544"/>
              <a:ext cx="511428" cy="560029"/>
            </a:xfrm>
            <a:custGeom>
              <a:avLst/>
              <a:gdLst>
                <a:gd name="connsiteX0" fmla="*/ 497237 w 511428"/>
                <a:gd name="connsiteY0" fmla="*/ 0 h 560029"/>
                <a:gd name="connsiteX1" fmla="*/ 0 w 511428"/>
                <a:gd name="connsiteY1" fmla="*/ 547487 h 560029"/>
                <a:gd name="connsiteX2" fmla="*/ 12554 w 511428"/>
                <a:gd name="connsiteY2" fmla="*/ 560029 h 560029"/>
                <a:gd name="connsiteX3" fmla="*/ 511428 w 511428"/>
                <a:gd name="connsiteY3" fmla="*/ 11452 h 560029"/>
                <a:gd name="connsiteX4" fmla="*/ 497237 w 511428"/>
                <a:gd name="connsiteY4" fmla="*/ 0 h 560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428" h="560029">
                  <a:moveTo>
                    <a:pt x="497237" y="0"/>
                  </a:moveTo>
                  <a:lnTo>
                    <a:pt x="0" y="547487"/>
                  </a:lnTo>
                  <a:cubicBezTo>
                    <a:pt x="3821" y="551304"/>
                    <a:pt x="8187" y="556212"/>
                    <a:pt x="12554" y="560029"/>
                  </a:cubicBezTo>
                  <a:lnTo>
                    <a:pt x="511428" y="11452"/>
                  </a:lnTo>
                  <a:cubicBezTo>
                    <a:pt x="506516" y="7089"/>
                    <a:pt x="502149" y="3817"/>
                    <a:pt x="497237" y="0"/>
                  </a:cubicBezTo>
                  <a:close/>
                </a:path>
              </a:pathLst>
            </a:custGeom>
            <a:grpFill/>
            <a:ln w="5458"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F983806-8088-0E7C-52D1-4CE6E8A6B521}"/>
                </a:ext>
              </a:extLst>
            </p:cNvPr>
            <p:cNvSpPr/>
            <p:nvPr/>
          </p:nvSpPr>
          <p:spPr>
            <a:xfrm>
              <a:off x="1907846" y="3692265"/>
              <a:ext cx="510882" cy="562210"/>
            </a:xfrm>
            <a:custGeom>
              <a:avLst/>
              <a:gdLst>
                <a:gd name="connsiteX0" fmla="*/ 499420 w 510882"/>
                <a:gd name="connsiteY0" fmla="*/ 0 h 562210"/>
                <a:gd name="connsiteX1" fmla="*/ 0 w 510882"/>
                <a:gd name="connsiteY1" fmla="*/ 550759 h 562210"/>
                <a:gd name="connsiteX2" fmla="*/ 13100 w 510882"/>
                <a:gd name="connsiteY2" fmla="*/ 562211 h 562210"/>
                <a:gd name="connsiteX3" fmla="*/ 510883 w 510882"/>
                <a:gd name="connsiteY3" fmla="*/ 13087 h 562210"/>
                <a:gd name="connsiteX4" fmla="*/ 499420 w 510882"/>
                <a:gd name="connsiteY4" fmla="*/ 0 h 56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82" h="562210">
                  <a:moveTo>
                    <a:pt x="499420" y="0"/>
                  </a:moveTo>
                  <a:lnTo>
                    <a:pt x="0" y="550759"/>
                  </a:lnTo>
                  <a:cubicBezTo>
                    <a:pt x="4367" y="554576"/>
                    <a:pt x="8733" y="558393"/>
                    <a:pt x="13100" y="562211"/>
                  </a:cubicBezTo>
                  <a:lnTo>
                    <a:pt x="510883" y="13087"/>
                  </a:lnTo>
                  <a:cubicBezTo>
                    <a:pt x="508153" y="8180"/>
                    <a:pt x="503241" y="4363"/>
                    <a:pt x="499420" y="0"/>
                  </a:cubicBezTo>
                  <a:close/>
                </a:path>
              </a:pathLst>
            </a:custGeom>
            <a:grpFill/>
            <a:ln w="5458"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4BDBBDA-6743-A3AB-4B6F-A114CC2B83C3}"/>
                </a:ext>
              </a:extLst>
            </p:cNvPr>
            <p:cNvSpPr/>
            <p:nvPr/>
          </p:nvSpPr>
          <p:spPr>
            <a:xfrm>
              <a:off x="1934591" y="3716804"/>
              <a:ext cx="507607" cy="556757"/>
            </a:xfrm>
            <a:custGeom>
              <a:avLst/>
              <a:gdLst>
                <a:gd name="connsiteX0" fmla="*/ 495600 w 507607"/>
                <a:gd name="connsiteY0" fmla="*/ 0 h 556757"/>
                <a:gd name="connsiteX1" fmla="*/ 0 w 507607"/>
                <a:gd name="connsiteY1" fmla="*/ 546397 h 556757"/>
                <a:gd name="connsiteX2" fmla="*/ 14737 w 507607"/>
                <a:gd name="connsiteY2" fmla="*/ 556758 h 556757"/>
                <a:gd name="connsiteX3" fmla="*/ 507608 w 507607"/>
                <a:gd name="connsiteY3" fmla="*/ 13633 h 556757"/>
                <a:gd name="connsiteX4" fmla="*/ 495600 w 507607"/>
                <a:gd name="connsiteY4" fmla="*/ 0 h 55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757">
                  <a:moveTo>
                    <a:pt x="495600" y="0"/>
                  </a:moveTo>
                  <a:lnTo>
                    <a:pt x="0" y="546397"/>
                  </a:lnTo>
                  <a:cubicBezTo>
                    <a:pt x="4912" y="550214"/>
                    <a:pt x="9825" y="553485"/>
                    <a:pt x="14737" y="556758"/>
                  </a:cubicBezTo>
                  <a:lnTo>
                    <a:pt x="507608" y="13633"/>
                  </a:lnTo>
                  <a:cubicBezTo>
                    <a:pt x="503787" y="9270"/>
                    <a:pt x="499966" y="4363"/>
                    <a:pt x="495600" y="0"/>
                  </a:cubicBezTo>
                  <a:close/>
                </a:path>
              </a:pathLst>
            </a:custGeom>
            <a:grpFill/>
            <a:ln w="5458"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EF0B873-44F5-FF0E-CC7E-FEC017E2859B}"/>
                </a:ext>
              </a:extLst>
            </p:cNvPr>
            <p:cNvSpPr/>
            <p:nvPr/>
          </p:nvSpPr>
          <p:spPr>
            <a:xfrm>
              <a:off x="1960790" y="3741343"/>
              <a:ext cx="499966" cy="548577"/>
            </a:xfrm>
            <a:custGeom>
              <a:avLst/>
              <a:gdLst>
                <a:gd name="connsiteX0" fmla="*/ 489596 w 499966"/>
                <a:gd name="connsiteY0" fmla="*/ 0 h 548577"/>
                <a:gd name="connsiteX1" fmla="*/ 0 w 499966"/>
                <a:gd name="connsiteY1" fmla="*/ 539853 h 548577"/>
                <a:gd name="connsiteX2" fmla="*/ 15829 w 499966"/>
                <a:gd name="connsiteY2" fmla="*/ 548578 h 548577"/>
                <a:gd name="connsiteX3" fmla="*/ 499966 w 499966"/>
                <a:gd name="connsiteY3" fmla="*/ 14723 h 548577"/>
                <a:gd name="connsiteX4" fmla="*/ 489596 w 499966"/>
                <a:gd name="connsiteY4" fmla="*/ 0 h 5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6" h="548577">
                  <a:moveTo>
                    <a:pt x="489596" y="0"/>
                  </a:moveTo>
                  <a:lnTo>
                    <a:pt x="0" y="539853"/>
                  </a:lnTo>
                  <a:cubicBezTo>
                    <a:pt x="5458" y="543125"/>
                    <a:pt x="10370" y="545851"/>
                    <a:pt x="15829" y="548578"/>
                  </a:cubicBezTo>
                  <a:lnTo>
                    <a:pt x="499966" y="14723"/>
                  </a:lnTo>
                  <a:cubicBezTo>
                    <a:pt x="496691" y="9816"/>
                    <a:pt x="493416" y="4908"/>
                    <a:pt x="489596" y="0"/>
                  </a:cubicBezTo>
                  <a:close/>
                </a:path>
              </a:pathLst>
            </a:custGeom>
            <a:grpFill/>
            <a:ln w="5458"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2D73399-4852-7915-797E-E8A5F621CE20}"/>
                </a:ext>
              </a:extLst>
            </p:cNvPr>
            <p:cNvSpPr/>
            <p:nvPr/>
          </p:nvSpPr>
          <p:spPr>
            <a:xfrm>
              <a:off x="1989172" y="3768063"/>
              <a:ext cx="490687" cy="535490"/>
            </a:xfrm>
            <a:custGeom>
              <a:avLst/>
              <a:gdLst>
                <a:gd name="connsiteX0" fmla="*/ 481409 w 490687"/>
                <a:gd name="connsiteY0" fmla="*/ 0 h 535490"/>
                <a:gd name="connsiteX1" fmla="*/ 0 w 490687"/>
                <a:gd name="connsiteY1" fmla="*/ 527856 h 535490"/>
                <a:gd name="connsiteX2" fmla="*/ 16920 w 490687"/>
                <a:gd name="connsiteY2" fmla="*/ 535490 h 535490"/>
                <a:gd name="connsiteX3" fmla="*/ 490687 w 490687"/>
                <a:gd name="connsiteY3" fmla="*/ 16359 h 535490"/>
                <a:gd name="connsiteX4" fmla="*/ 481409 w 490687"/>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687" h="535490">
                  <a:moveTo>
                    <a:pt x="481409" y="0"/>
                  </a:moveTo>
                  <a:lnTo>
                    <a:pt x="0" y="527856"/>
                  </a:lnTo>
                  <a:cubicBezTo>
                    <a:pt x="5458" y="530583"/>
                    <a:pt x="10916" y="533309"/>
                    <a:pt x="16920" y="535490"/>
                  </a:cubicBezTo>
                  <a:lnTo>
                    <a:pt x="490687" y="16359"/>
                  </a:lnTo>
                  <a:cubicBezTo>
                    <a:pt x="487412" y="10361"/>
                    <a:pt x="484683" y="5453"/>
                    <a:pt x="481409" y="0"/>
                  </a:cubicBezTo>
                  <a:close/>
                </a:path>
              </a:pathLst>
            </a:custGeom>
            <a:grpFill/>
            <a:ln w="5458"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C7F2D6C-93BF-1E9A-9394-DA331CF09BB3}"/>
                </a:ext>
              </a:extLst>
            </p:cNvPr>
            <p:cNvSpPr/>
            <p:nvPr/>
          </p:nvSpPr>
          <p:spPr>
            <a:xfrm>
              <a:off x="2021375" y="3798600"/>
              <a:ext cx="471583" cy="518586"/>
            </a:xfrm>
            <a:custGeom>
              <a:avLst/>
              <a:gdLst>
                <a:gd name="connsiteX0" fmla="*/ 463942 w 471583"/>
                <a:gd name="connsiteY0" fmla="*/ 0 h 518586"/>
                <a:gd name="connsiteX1" fmla="*/ 0 w 471583"/>
                <a:gd name="connsiteY1" fmla="*/ 512042 h 518586"/>
                <a:gd name="connsiteX2" fmla="*/ 18012 w 471583"/>
                <a:gd name="connsiteY2" fmla="*/ 518586 h 518586"/>
                <a:gd name="connsiteX3" fmla="*/ 471584 w 471583"/>
                <a:gd name="connsiteY3" fmla="*/ 17450 h 518586"/>
                <a:gd name="connsiteX4" fmla="*/ 463942 w 471583"/>
                <a:gd name="connsiteY4" fmla="*/ 0 h 5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8586">
                  <a:moveTo>
                    <a:pt x="463942" y="0"/>
                  </a:moveTo>
                  <a:lnTo>
                    <a:pt x="0" y="512042"/>
                  </a:lnTo>
                  <a:cubicBezTo>
                    <a:pt x="6004" y="514224"/>
                    <a:pt x="12008" y="516405"/>
                    <a:pt x="18012" y="518586"/>
                  </a:cubicBezTo>
                  <a:lnTo>
                    <a:pt x="471584" y="17450"/>
                  </a:lnTo>
                  <a:cubicBezTo>
                    <a:pt x="469401" y="10906"/>
                    <a:pt x="467217" y="5453"/>
                    <a:pt x="463942" y="0"/>
                  </a:cubicBezTo>
                  <a:close/>
                </a:path>
              </a:pathLst>
            </a:custGeom>
            <a:grpFill/>
            <a:ln w="5458"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8C7EE18-4661-7845-0306-FC51FFF01B2D}"/>
                </a:ext>
              </a:extLst>
            </p:cNvPr>
            <p:cNvSpPr/>
            <p:nvPr/>
          </p:nvSpPr>
          <p:spPr>
            <a:xfrm>
              <a:off x="2055762" y="3830773"/>
              <a:ext cx="450842" cy="495683"/>
            </a:xfrm>
            <a:custGeom>
              <a:avLst/>
              <a:gdLst>
                <a:gd name="connsiteX0" fmla="*/ 444293 w 450842"/>
                <a:gd name="connsiteY0" fmla="*/ 0 h 495683"/>
                <a:gd name="connsiteX1" fmla="*/ 0 w 450842"/>
                <a:gd name="connsiteY1" fmla="*/ 490775 h 495683"/>
                <a:gd name="connsiteX2" fmla="*/ 19649 w 450842"/>
                <a:gd name="connsiteY2" fmla="*/ 495683 h 495683"/>
                <a:gd name="connsiteX3" fmla="*/ 450843 w 450842"/>
                <a:gd name="connsiteY3" fmla="*/ 19631 h 495683"/>
                <a:gd name="connsiteX4" fmla="*/ 444293 w 450842"/>
                <a:gd name="connsiteY4" fmla="*/ 0 h 49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2" h="495683">
                  <a:moveTo>
                    <a:pt x="444293" y="0"/>
                  </a:moveTo>
                  <a:lnTo>
                    <a:pt x="0" y="490775"/>
                  </a:lnTo>
                  <a:cubicBezTo>
                    <a:pt x="6550" y="492411"/>
                    <a:pt x="13100" y="494047"/>
                    <a:pt x="19649" y="495683"/>
                  </a:cubicBezTo>
                  <a:lnTo>
                    <a:pt x="450843" y="19631"/>
                  </a:lnTo>
                  <a:cubicBezTo>
                    <a:pt x="449205" y="12542"/>
                    <a:pt x="446476" y="5998"/>
                    <a:pt x="444293" y="0"/>
                  </a:cubicBezTo>
                  <a:close/>
                </a:path>
              </a:pathLst>
            </a:custGeom>
            <a:grpFill/>
            <a:ln w="5458"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A71DDC9-B713-DDDD-E29C-29384CB10882}"/>
                </a:ext>
              </a:extLst>
            </p:cNvPr>
            <p:cNvSpPr/>
            <p:nvPr/>
          </p:nvSpPr>
          <p:spPr>
            <a:xfrm>
              <a:off x="2091785" y="3866218"/>
              <a:ext cx="424643" cy="465145"/>
            </a:xfrm>
            <a:custGeom>
              <a:avLst/>
              <a:gdLst>
                <a:gd name="connsiteX0" fmla="*/ 419731 w 424643"/>
                <a:gd name="connsiteY0" fmla="*/ 0 h 465145"/>
                <a:gd name="connsiteX1" fmla="*/ 0 w 424643"/>
                <a:gd name="connsiteY1" fmla="*/ 462419 h 465145"/>
                <a:gd name="connsiteX2" fmla="*/ 21287 w 424643"/>
                <a:gd name="connsiteY2" fmla="*/ 465146 h 465145"/>
                <a:gd name="connsiteX3" fmla="*/ 424644 w 424643"/>
                <a:gd name="connsiteY3" fmla="*/ 20176 h 465145"/>
                <a:gd name="connsiteX4" fmla="*/ 419731 w 424643"/>
                <a:gd name="connsiteY4" fmla="*/ 0 h 46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3" h="465145">
                  <a:moveTo>
                    <a:pt x="419731" y="0"/>
                  </a:moveTo>
                  <a:lnTo>
                    <a:pt x="0" y="462419"/>
                  </a:lnTo>
                  <a:cubicBezTo>
                    <a:pt x="7096" y="463510"/>
                    <a:pt x="14191" y="464601"/>
                    <a:pt x="21287" y="465146"/>
                  </a:cubicBezTo>
                  <a:lnTo>
                    <a:pt x="424644" y="20176"/>
                  </a:lnTo>
                  <a:cubicBezTo>
                    <a:pt x="423006" y="14178"/>
                    <a:pt x="421369" y="7089"/>
                    <a:pt x="419731" y="0"/>
                  </a:cubicBezTo>
                  <a:close/>
                </a:path>
              </a:pathLst>
            </a:custGeom>
            <a:grpFill/>
            <a:ln w="5458"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2B652B2-9FED-8706-A865-FA9CF551CF1C}"/>
                </a:ext>
              </a:extLst>
            </p:cNvPr>
            <p:cNvSpPr/>
            <p:nvPr/>
          </p:nvSpPr>
          <p:spPr>
            <a:xfrm>
              <a:off x="2131630" y="3906025"/>
              <a:ext cx="390257" cy="427519"/>
            </a:xfrm>
            <a:custGeom>
              <a:avLst/>
              <a:gdLst>
                <a:gd name="connsiteX0" fmla="*/ 387528 w 390257"/>
                <a:gd name="connsiteY0" fmla="*/ 0 h 427519"/>
                <a:gd name="connsiteX1" fmla="*/ 0 w 390257"/>
                <a:gd name="connsiteY1" fmla="*/ 426974 h 427519"/>
                <a:gd name="connsiteX2" fmla="*/ 21287 w 390257"/>
                <a:gd name="connsiteY2" fmla="*/ 427520 h 427519"/>
                <a:gd name="connsiteX3" fmla="*/ 22924 w 390257"/>
                <a:gd name="connsiteY3" fmla="*/ 427520 h 427519"/>
                <a:gd name="connsiteX4" fmla="*/ 390257 w 390257"/>
                <a:gd name="connsiteY4" fmla="*/ 23448 h 427519"/>
                <a:gd name="connsiteX5" fmla="*/ 387528 w 390257"/>
                <a:gd name="connsiteY5" fmla="*/ 0 h 42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7519">
                  <a:moveTo>
                    <a:pt x="387528" y="0"/>
                  </a:moveTo>
                  <a:lnTo>
                    <a:pt x="0" y="426974"/>
                  </a:lnTo>
                  <a:cubicBezTo>
                    <a:pt x="7096" y="427520"/>
                    <a:pt x="14191" y="427520"/>
                    <a:pt x="21287" y="427520"/>
                  </a:cubicBezTo>
                  <a:cubicBezTo>
                    <a:pt x="21833" y="427520"/>
                    <a:pt x="22378" y="427520"/>
                    <a:pt x="22924" y="427520"/>
                  </a:cubicBezTo>
                  <a:lnTo>
                    <a:pt x="390257" y="23448"/>
                  </a:lnTo>
                  <a:cubicBezTo>
                    <a:pt x="389712" y="15268"/>
                    <a:pt x="388620" y="7634"/>
                    <a:pt x="387528" y="0"/>
                  </a:cubicBezTo>
                  <a:close/>
                </a:path>
              </a:pathLst>
            </a:custGeom>
            <a:grpFill/>
            <a:ln w="5458"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0B93634-66CB-FB1E-B69A-63A453D3C370}"/>
                </a:ext>
              </a:extLst>
            </p:cNvPr>
            <p:cNvSpPr/>
            <p:nvPr/>
          </p:nvSpPr>
          <p:spPr>
            <a:xfrm>
              <a:off x="2174749" y="3949650"/>
              <a:ext cx="350413" cy="383895"/>
            </a:xfrm>
            <a:custGeom>
              <a:avLst/>
              <a:gdLst>
                <a:gd name="connsiteX0" fmla="*/ 350413 w 350413"/>
                <a:gd name="connsiteY0" fmla="*/ 13633 h 383895"/>
                <a:gd name="connsiteX1" fmla="*/ 349867 w 350413"/>
                <a:gd name="connsiteY1" fmla="*/ 0 h 383895"/>
                <a:gd name="connsiteX2" fmla="*/ 0 w 350413"/>
                <a:gd name="connsiteY2" fmla="*/ 383895 h 383895"/>
                <a:gd name="connsiteX3" fmla="*/ 26199 w 350413"/>
                <a:gd name="connsiteY3" fmla="*/ 381714 h 383895"/>
                <a:gd name="connsiteX4" fmla="*/ 349867 w 350413"/>
                <a:gd name="connsiteY4" fmla="*/ 26175 h 383895"/>
                <a:gd name="connsiteX5" fmla="*/ 350413 w 350413"/>
                <a:gd name="connsiteY5" fmla="*/ 13633 h 38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13" h="383895">
                  <a:moveTo>
                    <a:pt x="350413" y="13633"/>
                  </a:moveTo>
                  <a:cubicBezTo>
                    <a:pt x="350413" y="9270"/>
                    <a:pt x="350413" y="4908"/>
                    <a:pt x="349867" y="0"/>
                  </a:cubicBezTo>
                  <a:lnTo>
                    <a:pt x="0" y="383895"/>
                  </a:lnTo>
                  <a:cubicBezTo>
                    <a:pt x="8733" y="383350"/>
                    <a:pt x="17466" y="382805"/>
                    <a:pt x="26199" y="381714"/>
                  </a:cubicBezTo>
                  <a:lnTo>
                    <a:pt x="349867" y="26175"/>
                  </a:lnTo>
                  <a:cubicBezTo>
                    <a:pt x="350413" y="22358"/>
                    <a:pt x="350413" y="17995"/>
                    <a:pt x="350413" y="13633"/>
                  </a:cubicBezTo>
                  <a:close/>
                </a:path>
              </a:pathLst>
            </a:custGeom>
            <a:grpFill/>
            <a:ln w="5458"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658FB704-C392-0A6A-BE0D-9C9315D2B8B7}"/>
                </a:ext>
              </a:extLst>
            </p:cNvPr>
            <p:cNvSpPr/>
            <p:nvPr/>
          </p:nvSpPr>
          <p:spPr>
            <a:xfrm>
              <a:off x="2224418" y="3998727"/>
              <a:ext cx="297468" cy="327183"/>
            </a:xfrm>
            <a:custGeom>
              <a:avLst/>
              <a:gdLst>
                <a:gd name="connsiteX0" fmla="*/ 297469 w 297468"/>
                <a:gd name="connsiteY0" fmla="*/ 0 h 327183"/>
                <a:gd name="connsiteX1" fmla="*/ 0 w 297468"/>
                <a:gd name="connsiteY1" fmla="*/ 327184 h 327183"/>
                <a:gd name="connsiteX2" fmla="*/ 30566 w 297468"/>
                <a:gd name="connsiteY2" fmla="*/ 320095 h 327183"/>
                <a:gd name="connsiteX3" fmla="*/ 293102 w 297468"/>
                <a:gd name="connsiteY3" fmla="*/ 31083 h 327183"/>
                <a:gd name="connsiteX4" fmla="*/ 297469 w 297468"/>
                <a:gd name="connsiteY4" fmla="*/ 0 h 32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68" h="327183">
                  <a:moveTo>
                    <a:pt x="297469" y="0"/>
                  </a:moveTo>
                  <a:lnTo>
                    <a:pt x="0" y="327184"/>
                  </a:lnTo>
                  <a:cubicBezTo>
                    <a:pt x="10370" y="325003"/>
                    <a:pt x="20741" y="322821"/>
                    <a:pt x="30566" y="320095"/>
                  </a:cubicBezTo>
                  <a:lnTo>
                    <a:pt x="293102" y="31083"/>
                  </a:lnTo>
                  <a:cubicBezTo>
                    <a:pt x="294740" y="21267"/>
                    <a:pt x="296377" y="10906"/>
                    <a:pt x="297469" y="0"/>
                  </a:cubicBezTo>
                  <a:close/>
                </a:path>
              </a:pathLst>
            </a:custGeom>
            <a:grpFill/>
            <a:ln w="5458"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BEEE05E-0A60-553C-8F39-2920CEDE413E}"/>
                </a:ext>
              </a:extLst>
            </p:cNvPr>
            <p:cNvSpPr/>
            <p:nvPr/>
          </p:nvSpPr>
          <p:spPr>
            <a:xfrm>
              <a:off x="2285004" y="4059257"/>
              <a:ext cx="227058" cy="249750"/>
            </a:xfrm>
            <a:custGeom>
              <a:avLst/>
              <a:gdLst>
                <a:gd name="connsiteX0" fmla="*/ 227059 w 227058"/>
                <a:gd name="connsiteY0" fmla="*/ 0 h 249750"/>
                <a:gd name="connsiteX1" fmla="*/ 0 w 227058"/>
                <a:gd name="connsiteY1" fmla="*/ 249750 h 249750"/>
                <a:gd name="connsiteX2" fmla="*/ 39844 w 227058"/>
                <a:gd name="connsiteY2" fmla="*/ 231755 h 249750"/>
                <a:gd name="connsiteX3" fmla="*/ 213413 w 227058"/>
                <a:gd name="connsiteY3" fmla="*/ 40898 h 249750"/>
                <a:gd name="connsiteX4" fmla="*/ 227059 w 227058"/>
                <a:gd name="connsiteY4" fmla="*/ 0 h 24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58" h="249750">
                  <a:moveTo>
                    <a:pt x="227059" y="0"/>
                  </a:moveTo>
                  <a:lnTo>
                    <a:pt x="0" y="249750"/>
                  </a:lnTo>
                  <a:cubicBezTo>
                    <a:pt x="13645" y="244297"/>
                    <a:pt x="27291" y="238298"/>
                    <a:pt x="39844" y="231755"/>
                  </a:cubicBezTo>
                  <a:lnTo>
                    <a:pt x="213413" y="40898"/>
                  </a:lnTo>
                  <a:cubicBezTo>
                    <a:pt x="218872" y="27810"/>
                    <a:pt x="223784" y="14178"/>
                    <a:pt x="227059" y="0"/>
                  </a:cubicBezTo>
                  <a:close/>
                </a:path>
              </a:pathLst>
            </a:custGeom>
            <a:grpFill/>
            <a:ln w="5458"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AC63C98-CCED-8CCE-08A0-7A03DF2907BE}"/>
                </a:ext>
              </a:extLst>
            </p:cNvPr>
            <p:cNvSpPr/>
            <p:nvPr/>
          </p:nvSpPr>
          <p:spPr>
            <a:xfrm>
              <a:off x="2368513" y="4148141"/>
              <a:ext cx="105888" cy="115604"/>
            </a:xfrm>
            <a:custGeom>
              <a:avLst/>
              <a:gdLst>
                <a:gd name="connsiteX0" fmla="*/ 105888 w 105888"/>
                <a:gd name="connsiteY0" fmla="*/ 0 h 115604"/>
                <a:gd name="connsiteX1" fmla="*/ 0 w 105888"/>
                <a:gd name="connsiteY1" fmla="*/ 115605 h 115604"/>
                <a:gd name="connsiteX2" fmla="*/ 105888 w 105888"/>
                <a:gd name="connsiteY2" fmla="*/ 0 h 115604"/>
              </a:gdLst>
              <a:ahLst/>
              <a:cxnLst>
                <a:cxn ang="0">
                  <a:pos x="connsiteX0" y="connsiteY0"/>
                </a:cxn>
                <a:cxn ang="0">
                  <a:pos x="connsiteX1" y="connsiteY1"/>
                </a:cxn>
                <a:cxn ang="0">
                  <a:pos x="connsiteX2" y="connsiteY2"/>
                </a:cxn>
              </a:cxnLst>
              <a:rect l="l" t="t" r="r" b="b"/>
              <a:pathLst>
                <a:path w="105888" h="115604">
                  <a:moveTo>
                    <a:pt x="105888" y="0"/>
                  </a:moveTo>
                  <a:lnTo>
                    <a:pt x="0" y="115605"/>
                  </a:lnTo>
                  <a:cubicBezTo>
                    <a:pt x="43119" y="85068"/>
                    <a:pt x="79689" y="45805"/>
                    <a:pt x="105888" y="0"/>
                  </a:cubicBezTo>
                  <a:close/>
                </a:path>
              </a:pathLst>
            </a:custGeom>
            <a:grpFill/>
            <a:ln w="5458" cap="flat">
              <a:noFill/>
              <a:prstDash val="solid"/>
              <a:miter/>
            </a:ln>
          </p:spPr>
          <p:txBody>
            <a:bodyPr rtlCol="0" anchor="ctr"/>
            <a:lstStyle/>
            <a:p>
              <a:endParaRPr lang="en-US"/>
            </a:p>
          </p:txBody>
        </p:sp>
      </p:grpSp>
    </p:spTree>
    <p:extLst>
      <p:ext uri="{BB962C8B-B14F-4D97-AF65-F5344CB8AC3E}">
        <p14:creationId xmlns:p14="http://schemas.microsoft.com/office/powerpoint/2010/main" val="260847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CA02E-B10D-0164-A1BC-3E5C0F09B38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85A9440-352B-5B64-E836-5ABB5695EE7A}"/>
              </a:ext>
            </a:extLst>
          </p:cNvPr>
          <p:cNvSpPr>
            <a:spLocks noGrp="1"/>
          </p:cNvSpPr>
          <p:nvPr>
            <p:ph type="body" sz="quarter" idx="48"/>
          </p:nvPr>
        </p:nvSpPr>
        <p:spPr/>
        <p:txBody>
          <a:bodyPr/>
          <a:lstStyle/>
          <a:p>
            <a:pPr marL="342900" indent="-342900">
              <a:buFont typeface="Wingdings" panose="05000000000000000000" pitchFamily="2" charset="2"/>
              <a:buChar char="§"/>
            </a:pPr>
            <a:r>
              <a:rPr lang="en-GB" dirty="0"/>
              <a:t>On the </a:t>
            </a:r>
            <a:r>
              <a:rPr lang="en-GB" b="1" dirty="0"/>
              <a:t>School Safety Report (ATRC,D4D, Internews Kosova) </a:t>
            </a:r>
            <a:r>
              <a:rPr lang="en-GB" dirty="0"/>
              <a:t>- students reported that hate speech is often presented under the guise of humour.</a:t>
            </a:r>
          </a:p>
          <a:p>
            <a:pPr marL="342900" indent="-342900">
              <a:buFont typeface="Wingdings" panose="05000000000000000000" pitchFamily="2" charset="2"/>
              <a:buChar char="§"/>
            </a:pPr>
            <a:endParaRPr lang="en-GB" dirty="0"/>
          </a:p>
          <a:p>
            <a:pPr marL="342900" indent="-342900">
              <a:buFont typeface="Wingdings" panose="05000000000000000000" pitchFamily="2" charset="2"/>
              <a:buChar char="§"/>
            </a:pPr>
            <a:r>
              <a:rPr lang="en-GB" dirty="0"/>
              <a:t>Those engaging in hate speech that fuel bullying within the school settings often do not distinguish between harmless jokes and harmful behaviour.</a:t>
            </a:r>
          </a:p>
          <a:p>
            <a:pPr marL="342900" indent="-342900">
              <a:buFont typeface="Wingdings" panose="05000000000000000000" pitchFamily="2" charset="2"/>
              <a:buChar char="§"/>
            </a:pPr>
            <a:endParaRPr lang="en-GB" dirty="0"/>
          </a:p>
          <a:p>
            <a:pPr marL="342900" indent="-342900">
              <a:buFont typeface="Wingdings" panose="05000000000000000000" pitchFamily="2" charset="2"/>
              <a:buChar char="§"/>
            </a:pPr>
            <a:r>
              <a:rPr lang="en-GB" dirty="0"/>
              <a:t>Students’ perspectives highlight the need to include them in policy-making to effectively address bullying and hate speech.</a:t>
            </a:r>
          </a:p>
          <a:p>
            <a:endParaRPr lang="en-US" dirty="0"/>
          </a:p>
        </p:txBody>
      </p:sp>
      <p:sp>
        <p:nvSpPr>
          <p:cNvPr id="5" name="Text Placeholder 4">
            <a:extLst>
              <a:ext uri="{FF2B5EF4-FFF2-40B4-BE49-F238E27FC236}">
                <a16:creationId xmlns:a16="http://schemas.microsoft.com/office/drawing/2014/main" id="{6C658C2D-0DC4-83C9-FB8F-6EF40E27A83A}"/>
              </a:ext>
            </a:extLst>
          </p:cNvPr>
          <p:cNvSpPr>
            <a:spLocks noGrp="1"/>
          </p:cNvSpPr>
          <p:nvPr>
            <p:ph type="body" sz="quarter" idx="62"/>
          </p:nvPr>
        </p:nvSpPr>
        <p:spPr>
          <a:xfrm>
            <a:off x="-8011" y="578092"/>
            <a:ext cx="9161438" cy="671785"/>
          </a:xfrm>
        </p:spPr>
        <p:txBody>
          <a:bodyPr/>
          <a:lstStyle/>
          <a:p>
            <a:r>
              <a:rPr lang="en-US" dirty="0"/>
              <a:t>How It Affects Youth?</a:t>
            </a:r>
          </a:p>
        </p:txBody>
      </p:sp>
      <p:grpSp>
        <p:nvGrpSpPr>
          <p:cNvPr id="2" name="Graphic 4">
            <a:extLst>
              <a:ext uri="{FF2B5EF4-FFF2-40B4-BE49-F238E27FC236}">
                <a16:creationId xmlns:a16="http://schemas.microsoft.com/office/drawing/2014/main" id="{9C0BC322-CD5E-8B02-527D-04449A505DCD}"/>
              </a:ext>
            </a:extLst>
          </p:cNvPr>
          <p:cNvGrpSpPr/>
          <p:nvPr/>
        </p:nvGrpSpPr>
        <p:grpSpPr>
          <a:xfrm rot="5972197" flipH="1">
            <a:off x="10230734" y="6544231"/>
            <a:ext cx="1988628" cy="1318666"/>
            <a:chOff x="5072479" y="4905026"/>
            <a:chExt cx="803439" cy="532763"/>
          </a:xfrm>
        </p:grpSpPr>
        <p:sp>
          <p:nvSpPr>
            <p:cNvPr id="3" name="Freeform 2">
              <a:extLst>
                <a:ext uri="{FF2B5EF4-FFF2-40B4-BE49-F238E27FC236}">
                  <a16:creationId xmlns:a16="http://schemas.microsoft.com/office/drawing/2014/main" id="{F4F38533-5D3F-545F-53CC-90A447CFFE0D}"/>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EF4870"/>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D3BB6792-BD44-3307-55FB-C07164F8BA13}"/>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EF4870"/>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C0D6D15-9E02-631F-BF8F-7EA162CC7CB5}"/>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EF4870"/>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30E2637-6119-6F10-414C-16E9427D8B35}"/>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EF4870"/>
              </a:solidFill>
              <a:prstDash val="solid"/>
              <a:miter/>
            </a:ln>
          </p:spPr>
          <p:txBody>
            <a:bodyPr rtlCol="0" anchor="ctr"/>
            <a:lstStyle/>
            <a:p>
              <a:endParaRPr lang="en-US"/>
            </a:p>
          </p:txBody>
        </p:sp>
      </p:grpSp>
      <p:sp>
        <p:nvSpPr>
          <p:cNvPr id="9" name="Oval 8">
            <a:extLst>
              <a:ext uri="{FF2B5EF4-FFF2-40B4-BE49-F238E27FC236}">
                <a16:creationId xmlns:a16="http://schemas.microsoft.com/office/drawing/2014/main" id="{ED0B3918-D49E-3D5F-7256-9E87E435DBB8}"/>
              </a:ext>
            </a:extLst>
          </p:cNvPr>
          <p:cNvSpPr/>
          <p:nvPr/>
        </p:nvSpPr>
        <p:spPr>
          <a:xfrm>
            <a:off x="9471971" y="-522323"/>
            <a:ext cx="1044645" cy="1044645"/>
          </a:xfrm>
          <a:prstGeom prst="ellipse">
            <a:avLst/>
          </a:prstGeom>
          <a:solidFill>
            <a:srgbClr val="4DBD98">
              <a:alpha val="759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B4C2C6B-F8EC-148A-C7AB-A88E4BBD2918}"/>
              </a:ext>
            </a:extLst>
          </p:cNvPr>
          <p:cNvPicPr>
            <a:picLocks noChangeAspect="1"/>
          </p:cNvPicPr>
          <p:nvPr/>
        </p:nvPicPr>
        <p:blipFill>
          <a:blip r:embed="rId2"/>
          <a:stretch>
            <a:fillRect/>
          </a:stretch>
        </p:blipFill>
        <p:spPr>
          <a:xfrm>
            <a:off x="7469575" y="4150430"/>
            <a:ext cx="2267909" cy="2267909"/>
          </a:xfrm>
          <a:prstGeom prst="rect">
            <a:avLst/>
          </a:prstGeom>
        </p:spPr>
      </p:pic>
    </p:spTree>
    <p:extLst>
      <p:ext uri="{BB962C8B-B14F-4D97-AF65-F5344CB8AC3E}">
        <p14:creationId xmlns:p14="http://schemas.microsoft.com/office/powerpoint/2010/main" val="895592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3AF2F-A724-B136-D390-9FC1D4455E49}"/>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87AC37E-DF0E-B144-2B23-1A76124EA369}"/>
              </a:ext>
            </a:extLst>
          </p:cNvPr>
          <p:cNvSpPr>
            <a:spLocks noGrp="1"/>
          </p:cNvSpPr>
          <p:nvPr>
            <p:ph type="body" sz="quarter" idx="48"/>
          </p:nvPr>
        </p:nvSpPr>
        <p:spPr>
          <a:xfrm>
            <a:off x="931824" y="1603590"/>
            <a:ext cx="10483429" cy="4616084"/>
          </a:xfrm>
        </p:spPr>
        <p:txBody>
          <a:bodyPr/>
          <a:lstStyle/>
          <a:p>
            <a:r>
              <a:rPr lang="en-GB" dirty="0"/>
              <a:t>Hate Speech Impacts Youth:</a:t>
            </a:r>
          </a:p>
          <a:p>
            <a:pPr marL="342900" indent="-342900">
              <a:buFont typeface="Wingdings" panose="05000000000000000000" pitchFamily="2" charset="2"/>
              <a:buChar char="§"/>
            </a:pPr>
            <a:r>
              <a:rPr lang="en-GB" b="1" dirty="0"/>
              <a:t>Psychological wellbeing:</a:t>
            </a:r>
            <a:r>
              <a:rPr lang="en-GB" dirty="0"/>
              <a:t> since hate speech and bullying damage self-esteem, cause anxiety, depression, feeling of shame or isolation. The report notes students feel unsafe, especially in less monitored spaces. Also, there are testimonies about hurtful comments about appearance etc. </a:t>
            </a:r>
          </a:p>
          <a:p>
            <a:pPr marL="342900" indent="-342900">
              <a:buFont typeface="Wingdings" panose="05000000000000000000" pitchFamily="2" charset="2"/>
              <a:buChar char="§"/>
            </a:pPr>
            <a:endParaRPr lang="en-GB" dirty="0"/>
          </a:p>
          <a:p>
            <a:pPr marL="342900" indent="-342900">
              <a:buFont typeface="Wingdings" panose="05000000000000000000" pitchFamily="2" charset="2"/>
              <a:buChar char="§"/>
            </a:pPr>
            <a:r>
              <a:rPr lang="en-GB" b="1" dirty="0"/>
              <a:t>Socialization:</a:t>
            </a:r>
            <a:r>
              <a:rPr lang="en-GB" dirty="0"/>
              <a:t> there’s treatment of hate speech as “just a joke” which helps normalise discriminatory attitudes, and prejudice. It shapes how youth see themselves, how they treat others, and how they cope. Youth who experience hate speech may withdraw, or conversely may also act out.</a:t>
            </a:r>
          </a:p>
          <a:p>
            <a:pPr marL="342900" indent="-342900">
              <a:buFont typeface="Wingdings" panose="05000000000000000000" pitchFamily="2" charset="2"/>
              <a:buChar char="§"/>
            </a:pPr>
            <a:endParaRPr lang="en-GB" b="1" dirty="0"/>
          </a:p>
          <a:p>
            <a:pPr marL="342900" indent="-342900">
              <a:buFont typeface="Wingdings" panose="05000000000000000000" pitchFamily="2" charset="2"/>
              <a:buChar char="§"/>
            </a:pPr>
            <a:r>
              <a:rPr lang="en-GB" b="1" dirty="0"/>
              <a:t>Misuse of digital space for hate incitement:</a:t>
            </a:r>
            <a:r>
              <a:rPr lang="en-GB" dirty="0"/>
              <a:t> Kosovo is the leader in the Western Balkans region with 98.6% of households having some form of internet access in 2023, surpassing the EU average of 93.08%</a:t>
            </a:r>
            <a:endParaRPr lang="en-US" dirty="0"/>
          </a:p>
        </p:txBody>
      </p:sp>
      <p:sp>
        <p:nvSpPr>
          <p:cNvPr id="5" name="Text Placeholder 4">
            <a:extLst>
              <a:ext uri="{FF2B5EF4-FFF2-40B4-BE49-F238E27FC236}">
                <a16:creationId xmlns:a16="http://schemas.microsoft.com/office/drawing/2014/main" id="{FD3C6C18-15BE-5994-437B-58783EA99450}"/>
              </a:ext>
            </a:extLst>
          </p:cNvPr>
          <p:cNvSpPr>
            <a:spLocks noGrp="1"/>
          </p:cNvSpPr>
          <p:nvPr>
            <p:ph type="body" sz="quarter" idx="62"/>
          </p:nvPr>
        </p:nvSpPr>
        <p:spPr>
          <a:xfrm>
            <a:off x="-8010" y="578092"/>
            <a:ext cx="9095450" cy="671785"/>
          </a:xfrm>
        </p:spPr>
        <p:txBody>
          <a:bodyPr/>
          <a:lstStyle/>
          <a:p>
            <a:r>
              <a:rPr lang="en-US" dirty="0"/>
              <a:t>How It Affects Youth?</a:t>
            </a:r>
          </a:p>
        </p:txBody>
      </p:sp>
      <p:grpSp>
        <p:nvGrpSpPr>
          <p:cNvPr id="2" name="Graphic 4">
            <a:extLst>
              <a:ext uri="{FF2B5EF4-FFF2-40B4-BE49-F238E27FC236}">
                <a16:creationId xmlns:a16="http://schemas.microsoft.com/office/drawing/2014/main" id="{BF9401CB-5D01-B5ED-B2FD-EEED76416AC2}"/>
              </a:ext>
            </a:extLst>
          </p:cNvPr>
          <p:cNvGrpSpPr/>
          <p:nvPr/>
        </p:nvGrpSpPr>
        <p:grpSpPr>
          <a:xfrm rot="5972197" flipH="1">
            <a:off x="10230734" y="6544231"/>
            <a:ext cx="1988628" cy="1318666"/>
            <a:chOff x="5072479" y="4905026"/>
            <a:chExt cx="803439" cy="532763"/>
          </a:xfrm>
        </p:grpSpPr>
        <p:sp>
          <p:nvSpPr>
            <p:cNvPr id="3" name="Freeform 2">
              <a:extLst>
                <a:ext uri="{FF2B5EF4-FFF2-40B4-BE49-F238E27FC236}">
                  <a16:creationId xmlns:a16="http://schemas.microsoft.com/office/drawing/2014/main" id="{C308375F-0621-66E3-D4E4-22D7AB87CF8B}"/>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EF4870"/>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42C89E52-DA74-1CF0-7307-8D8F3F2D726A}"/>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EF4870"/>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C965C9BB-4A3E-7F47-A8FB-9DD3FF708845}"/>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EF4870"/>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1059162-C83D-DEE0-A790-7A82C60C886E}"/>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EF4870"/>
              </a:solidFill>
              <a:prstDash val="solid"/>
              <a:miter/>
            </a:ln>
          </p:spPr>
          <p:txBody>
            <a:bodyPr rtlCol="0" anchor="ctr"/>
            <a:lstStyle/>
            <a:p>
              <a:endParaRPr lang="en-US"/>
            </a:p>
          </p:txBody>
        </p:sp>
      </p:grpSp>
      <p:sp>
        <p:nvSpPr>
          <p:cNvPr id="9" name="Oval 8">
            <a:extLst>
              <a:ext uri="{FF2B5EF4-FFF2-40B4-BE49-F238E27FC236}">
                <a16:creationId xmlns:a16="http://schemas.microsoft.com/office/drawing/2014/main" id="{B382AF4F-1C86-7E92-C7ED-8B5A0F1DCE66}"/>
              </a:ext>
            </a:extLst>
          </p:cNvPr>
          <p:cNvSpPr/>
          <p:nvPr/>
        </p:nvSpPr>
        <p:spPr>
          <a:xfrm>
            <a:off x="9471971" y="-522323"/>
            <a:ext cx="1044645" cy="1044645"/>
          </a:xfrm>
          <a:prstGeom prst="ellipse">
            <a:avLst/>
          </a:prstGeom>
          <a:solidFill>
            <a:srgbClr val="4DBD98">
              <a:alpha val="759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642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4F7D-B6D9-6098-CA94-549E56FF5E1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5D8FAC8-CEB8-AC58-DF41-A4BA3E87969A}"/>
              </a:ext>
            </a:extLst>
          </p:cNvPr>
          <p:cNvSpPr>
            <a:spLocks noGrp="1"/>
          </p:cNvSpPr>
          <p:nvPr>
            <p:ph type="body" sz="quarter" idx="48"/>
          </p:nvPr>
        </p:nvSpPr>
        <p:spPr>
          <a:xfrm>
            <a:off x="316048" y="2649805"/>
            <a:ext cx="5208059" cy="3933404"/>
          </a:xfrm>
        </p:spPr>
        <p:txBody>
          <a:bodyPr/>
          <a:lstStyle/>
          <a:p>
            <a:r>
              <a:rPr lang="en-GB" dirty="0"/>
              <a:t>The analysis of articles and programs from these media outlets was carried out over two six-month periods: </a:t>
            </a:r>
          </a:p>
          <a:p>
            <a:r>
              <a:rPr lang="en-GB" b="1" dirty="0"/>
              <a:t>Hate O Meter I - January 1 – June 30, 2019.</a:t>
            </a:r>
          </a:p>
          <a:p>
            <a:endParaRPr lang="en-GB" dirty="0"/>
          </a:p>
          <a:p>
            <a:r>
              <a:rPr lang="en-GB" dirty="0"/>
              <a:t>For the examination of textual materials, both the total population sample and a simple random sample was applied.</a:t>
            </a:r>
          </a:p>
          <a:p>
            <a:endParaRPr lang="en-US" dirty="0"/>
          </a:p>
        </p:txBody>
      </p:sp>
      <p:sp>
        <p:nvSpPr>
          <p:cNvPr id="3" name="Text Placeholder 2">
            <a:extLst>
              <a:ext uri="{FF2B5EF4-FFF2-40B4-BE49-F238E27FC236}">
                <a16:creationId xmlns:a16="http://schemas.microsoft.com/office/drawing/2014/main" id="{5758F6ED-29C5-8642-BA8E-9853D4CA51F0}"/>
              </a:ext>
            </a:extLst>
          </p:cNvPr>
          <p:cNvSpPr>
            <a:spLocks noGrp="1"/>
          </p:cNvSpPr>
          <p:nvPr>
            <p:ph type="body" sz="quarter" idx="62"/>
          </p:nvPr>
        </p:nvSpPr>
        <p:spPr>
          <a:xfrm>
            <a:off x="-8011" y="578092"/>
            <a:ext cx="8058502" cy="671785"/>
          </a:xfrm>
        </p:spPr>
        <p:txBody>
          <a:bodyPr/>
          <a:lstStyle/>
          <a:p>
            <a:r>
              <a:rPr lang="en-US" dirty="0"/>
              <a:t>Hate O Meter I</a:t>
            </a:r>
          </a:p>
        </p:txBody>
      </p:sp>
      <p:grpSp>
        <p:nvGrpSpPr>
          <p:cNvPr id="40" name="Graphic 4">
            <a:extLst>
              <a:ext uri="{FF2B5EF4-FFF2-40B4-BE49-F238E27FC236}">
                <a16:creationId xmlns:a16="http://schemas.microsoft.com/office/drawing/2014/main" id="{CF3F2ED7-BFD4-6F5D-B1AA-45481B528E0F}"/>
              </a:ext>
            </a:extLst>
          </p:cNvPr>
          <p:cNvGrpSpPr/>
          <p:nvPr/>
        </p:nvGrpSpPr>
        <p:grpSpPr>
          <a:xfrm>
            <a:off x="10042087" y="-1319576"/>
            <a:ext cx="2641612" cy="2639151"/>
            <a:chOff x="1782854" y="3591929"/>
            <a:chExt cx="742307" cy="741615"/>
          </a:xfrm>
          <a:solidFill>
            <a:srgbClr val="FFD168">
              <a:alpha val="62000"/>
            </a:srgbClr>
          </a:solidFill>
        </p:grpSpPr>
        <p:sp>
          <p:nvSpPr>
            <p:cNvPr id="41" name="Freeform 40">
              <a:extLst>
                <a:ext uri="{FF2B5EF4-FFF2-40B4-BE49-F238E27FC236}">
                  <a16:creationId xmlns:a16="http://schemas.microsoft.com/office/drawing/2014/main" id="{10B11AF0-BA92-4DE9-8DE0-1CE9B66655E6}"/>
                </a:ext>
              </a:extLst>
            </p:cNvPr>
            <p:cNvSpPr/>
            <p:nvPr/>
          </p:nvSpPr>
          <p:spPr>
            <a:xfrm>
              <a:off x="1834161" y="3663910"/>
              <a:ext cx="98246" cy="107970"/>
            </a:xfrm>
            <a:custGeom>
              <a:avLst/>
              <a:gdLst>
                <a:gd name="connsiteX0" fmla="*/ 0 w 98246"/>
                <a:gd name="connsiteY0" fmla="*/ 107970 h 107970"/>
                <a:gd name="connsiteX1" fmla="*/ 98247 w 98246"/>
                <a:gd name="connsiteY1" fmla="*/ 0 h 107970"/>
                <a:gd name="connsiteX2" fmla="*/ 0 w 98246"/>
                <a:gd name="connsiteY2" fmla="*/ 107970 h 107970"/>
              </a:gdLst>
              <a:ahLst/>
              <a:cxnLst>
                <a:cxn ang="0">
                  <a:pos x="connsiteX0" y="connsiteY0"/>
                </a:cxn>
                <a:cxn ang="0">
                  <a:pos x="connsiteX1" y="connsiteY1"/>
                </a:cxn>
                <a:cxn ang="0">
                  <a:pos x="connsiteX2" y="connsiteY2"/>
                </a:cxn>
              </a:cxnLst>
              <a:rect l="l" t="t" r="r" b="b"/>
              <a:pathLst>
                <a:path w="98246" h="107970">
                  <a:moveTo>
                    <a:pt x="0" y="107970"/>
                  </a:moveTo>
                  <a:lnTo>
                    <a:pt x="98247" y="0"/>
                  </a:lnTo>
                  <a:cubicBezTo>
                    <a:pt x="58948" y="29446"/>
                    <a:pt x="25107" y="65982"/>
                    <a:pt x="0" y="107970"/>
                  </a:cubicBezTo>
                  <a:close/>
                </a:path>
              </a:pathLst>
            </a:custGeom>
            <a:grpFill/>
            <a:ln w="545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8A9DECF-8955-F00F-5EA2-1A22184171DA}"/>
                </a:ext>
              </a:extLst>
            </p:cNvPr>
            <p:cNvSpPr/>
            <p:nvPr/>
          </p:nvSpPr>
          <p:spPr>
            <a:xfrm>
              <a:off x="1795954" y="3616468"/>
              <a:ext cx="223238" cy="245932"/>
            </a:xfrm>
            <a:custGeom>
              <a:avLst/>
              <a:gdLst>
                <a:gd name="connsiteX0" fmla="*/ 183394 w 223238"/>
                <a:gd name="connsiteY0" fmla="*/ 18540 h 245932"/>
                <a:gd name="connsiteX1" fmla="*/ 14737 w 223238"/>
                <a:gd name="connsiteY1" fmla="*/ 203944 h 245932"/>
                <a:gd name="connsiteX2" fmla="*/ 0 w 223238"/>
                <a:gd name="connsiteY2" fmla="*/ 245933 h 245932"/>
                <a:gd name="connsiteX3" fmla="*/ 223238 w 223238"/>
                <a:gd name="connsiteY3" fmla="*/ 0 h 245932"/>
                <a:gd name="connsiteX4" fmla="*/ 183394 w 223238"/>
                <a:gd name="connsiteY4" fmla="*/ 18540 h 24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38" h="245932">
                  <a:moveTo>
                    <a:pt x="183394" y="18540"/>
                  </a:moveTo>
                  <a:lnTo>
                    <a:pt x="14737" y="203944"/>
                  </a:lnTo>
                  <a:cubicBezTo>
                    <a:pt x="9279" y="217577"/>
                    <a:pt x="4367" y="231209"/>
                    <a:pt x="0" y="245933"/>
                  </a:cubicBezTo>
                  <a:lnTo>
                    <a:pt x="223238" y="0"/>
                  </a:lnTo>
                  <a:cubicBezTo>
                    <a:pt x="210139" y="5453"/>
                    <a:pt x="196493" y="11451"/>
                    <a:pt x="183394" y="18540"/>
                  </a:cubicBezTo>
                  <a:close/>
                </a:path>
              </a:pathLst>
            </a:custGeom>
            <a:grpFill/>
            <a:ln w="545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EA2E3FD-2C97-E12F-B05E-C8D5A8D5E3D0}"/>
                </a:ext>
              </a:extLst>
            </p:cNvPr>
            <p:cNvSpPr/>
            <p:nvPr/>
          </p:nvSpPr>
          <p:spPr>
            <a:xfrm>
              <a:off x="1782854" y="3599018"/>
              <a:ext cx="295285" cy="325547"/>
            </a:xfrm>
            <a:custGeom>
              <a:avLst/>
              <a:gdLst>
                <a:gd name="connsiteX0" fmla="*/ 265266 w 295285"/>
                <a:gd name="connsiteY0" fmla="*/ 8180 h 325547"/>
                <a:gd name="connsiteX1" fmla="*/ 4912 w 295285"/>
                <a:gd name="connsiteY1" fmla="*/ 294465 h 325547"/>
                <a:gd name="connsiteX2" fmla="*/ 0 w 295285"/>
                <a:gd name="connsiteY2" fmla="*/ 325548 h 325547"/>
                <a:gd name="connsiteX3" fmla="*/ 295286 w 295285"/>
                <a:gd name="connsiteY3" fmla="*/ 0 h 325547"/>
                <a:gd name="connsiteX4" fmla="*/ 265266 w 295285"/>
                <a:gd name="connsiteY4" fmla="*/ 8180 h 32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85" h="325547">
                  <a:moveTo>
                    <a:pt x="265266" y="8180"/>
                  </a:moveTo>
                  <a:lnTo>
                    <a:pt x="4912" y="294465"/>
                  </a:lnTo>
                  <a:cubicBezTo>
                    <a:pt x="2729" y="304826"/>
                    <a:pt x="1092" y="315187"/>
                    <a:pt x="0" y="325548"/>
                  </a:cubicBezTo>
                  <a:lnTo>
                    <a:pt x="295286" y="0"/>
                  </a:lnTo>
                  <a:cubicBezTo>
                    <a:pt x="285461" y="2727"/>
                    <a:pt x="275636" y="5453"/>
                    <a:pt x="265266" y="8180"/>
                  </a:cubicBezTo>
                  <a:close/>
                </a:path>
              </a:pathLst>
            </a:custGeom>
            <a:grpFill/>
            <a:ln w="545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7932285-8546-BD4D-D9F4-58C13E876CDD}"/>
                </a:ext>
              </a:extLst>
            </p:cNvPr>
            <p:cNvSpPr/>
            <p:nvPr/>
          </p:nvSpPr>
          <p:spPr>
            <a:xfrm>
              <a:off x="1782854" y="3592475"/>
              <a:ext cx="346592" cy="382259"/>
            </a:xfrm>
            <a:custGeom>
              <a:avLst/>
              <a:gdLst>
                <a:gd name="connsiteX0" fmla="*/ 320393 w 346592"/>
                <a:gd name="connsiteY0" fmla="*/ 2727 h 382259"/>
                <a:gd name="connsiteX1" fmla="*/ 546 w 346592"/>
                <a:gd name="connsiteY1" fmla="*/ 355540 h 382259"/>
                <a:gd name="connsiteX2" fmla="*/ 0 w 346592"/>
                <a:gd name="connsiteY2" fmla="*/ 370808 h 382259"/>
                <a:gd name="connsiteX3" fmla="*/ 546 w 346592"/>
                <a:gd name="connsiteY3" fmla="*/ 382260 h 382259"/>
                <a:gd name="connsiteX4" fmla="*/ 346592 w 346592"/>
                <a:gd name="connsiteY4" fmla="*/ 0 h 382259"/>
                <a:gd name="connsiteX5" fmla="*/ 320393 w 346592"/>
                <a:gd name="connsiteY5" fmla="*/ 2727 h 38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592" h="382259">
                  <a:moveTo>
                    <a:pt x="320393" y="2727"/>
                  </a:moveTo>
                  <a:lnTo>
                    <a:pt x="546" y="355540"/>
                  </a:lnTo>
                  <a:cubicBezTo>
                    <a:pt x="546" y="360447"/>
                    <a:pt x="0" y="365355"/>
                    <a:pt x="0" y="370808"/>
                  </a:cubicBezTo>
                  <a:cubicBezTo>
                    <a:pt x="0" y="374625"/>
                    <a:pt x="0" y="378442"/>
                    <a:pt x="546" y="382260"/>
                  </a:cubicBezTo>
                  <a:lnTo>
                    <a:pt x="346592" y="0"/>
                  </a:lnTo>
                  <a:cubicBezTo>
                    <a:pt x="337859" y="546"/>
                    <a:pt x="329126" y="1091"/>
                    <a:pt x="320393" y="2727"/>
                  </a:cubicBezTo>
                  <a:close/>
                </a:path>
              </a:pathLst>
            </a:custGeom>
            <a:grpFill/>
            <a:ln w="545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B90F133-CC3B-8D90-1F02-5BAE4BDF71D7}"/>
                </a:ext>
              </a:extLst>
            </p:cNvPr>
            <p:cNvSpPr/>
            <p:nvPr/>
          </p:nvSpPr>
          <p:spPr>
            <a:xfrm>
              <a:off x="1782854" y="3591929"/>
              <a:ext cx="390257" cy="425883"/>
            </a:xfrm>
            <a:custGeom>
              <a:avLst/>
              <a:gdLst>
                <a:gd name="connsiteX0" fmla="*/ 370608 w 390257"/>
                <a:gd name="connsiteY0" fmla="*/ 0 h 425883"/>
                <a:gd name="connsiteX1" fmla="*/ 366787 w 390257"/>
                <a:gd name="connsiteY1" fmla="*/ 0 h 425883"/>
                <a:gd name="connsiteX2" fmla="*/ 0 w 390257"/>
                <a:gd name="connsiteY2" fmla="*/ 402436 h 425883"/>
                <a:gd name="connsiteX3" fmla="*/ 2729 w 390257"/>
                <a:gd name="connsiteY3" fmla="*/ 425884 h 425883"/>
                <a:gd name="connsiteX4" fmla="*/ 390257 w 390257"/>
                <a:gd name="connsiteY4" fmla="*/ 545 h 425883"/>
                <a:gd name="connsiteX5" fmla="*/ 370608 w 390257"/>
                <a:gd name="connsiteY5" fmla="*/ 0 h 4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5883">
                  <a:moveTo>
                    <a:pt x="370608" y="0"/>
                  </a:moveTo>
                  <a:cubicBezTo>
                    <a:pt x="369517" y="0"/>
                    <a:pt x="368425" y="0"/>
                    <a:pt x="366787" y="0"/>
                  </a:cubicBezTo>
                  <a:lnTo>
                    <a:pt x="0" y="402436"/>
                  </a:lnTo>
                  <a:cubicBezTo>
                    <a:pt x="546" y="410070"/>
                    <a:pt x="1637" y="418250"/>
                    <a:pt x="2729" y="425884"/>
                  </a:cubicBezTo>
                  <a:lnTo>
                    <a:pt x="390257" y="545"/>
                  </a:lnTo>
                  <a:cubicBezTo>
                    <a:pt x="383708" y="0"/>
                    <a:pt x="377158" y="0"/>
                    <a:pt x="370608" y="0"/>
                  </a:cubicBezTo>
                  <a:close/>
                </a:path>
              </a:pathLst>
            </a:custGeom>
            <a:grpFill/>
            <a:ln w="5458"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FBB944E-6055-7D78-A8A1-2C017CA53731}"/>
                </a:ext>
              </a:extLst>
            </p:cNvPr>
            <p:cNvSpPr/>
            <p:nvPr/>
          </p:nvSpPr>
          <p:spPr>
            <a:xfrm>
              <a:off x="1788858" y="3594110"/>
              <a:ext cx="424097" cy="463509"/>
            </a:xfrm>
            <a:custGeom>
              <a:avLst/>
              <a:gdLst>
                <a:gd name="connsiteX0" fmla="*/ 402811 w 424097"/>
                <a:gd name="connsiteY0" fmla="*/ 0 h 463509"/>
                <a:gd name="connsiteX1" fmla="*/ 0 w 424097"/>
                <a:gd name="connsiteY1" fmla="*/ 442243 h 463509"/>
                <a:gd name="connsiteX2" fmla="*/ 4912 w 424097"/>
                <a:gd name="connsiteY2" fmla="*/ 463510 h 463509"/>
                <a:gd name="connsiteX3" fmla="*/ 424098 w 424097"/>
                <a:gd name="connsiteY3" fmla="*/ 3272 h 463509"/>
                <a:gd name="connsiteX4" fmla="*/ 402811 w 424097"/>
                <a:gd name="connsiteY4" fmla="*/ 0 h 46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97" h="463509">
                  <a:moveTo>
                    <a:pt x="402811" y="0"/>
                  </a:moveTo>
                  <a:lnTo>
                    <a:pt x="0" y="442243"/>
                  </a:lnTo>
                  <a:cubicBezTo>
                    <a:pt x="1092" y="449332"/>
                    <a:pt x="3275" y="456421"/>
                    <a:pt x="4912" y="463510"/>
                  </a:cubicBezTo>
                  <a:lnTo>
                    <a:pt x="424098" y="3272"/>
                  </a:lnTo>
                  <a:cubicBezTo>
                    <a:pt x="417002" y="1636"/>
                    <a:pt x="409907" y="546"/>
                    <a:pt x="402811" y="0"/>
                  </a:cubicBezTo>
                  <a:close/>
                </a:path>
              </a:pathLst>
            </a:custGeom>
            <a:grpFill/>
            <a:ln w="5458"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69582BB-DBD7-7728-7E8B-A38A323B01CF}"/>
                </a:ext>
              </a:extLst>
            </p:cNvPr>
            <p:cNvSpPr/>
            <p:nvPr/>
          </p:nvSpPr>
          <p:spPr>
            <a:xfrm>
              <a:off x="1799775" y="3599563"/>
              <a:ext cx="448659" cy="494047"/>
            </a:xfrm>
            <a:custGeom>
              <a:avLst/>
              <a:gdLst>
                <a:gd name="connsiteX0" fmla="*/ 429556 w 448659"/>
                <a:gd name="connsiteY0" fmla="*/ 0 h 494047"/>
                <a:gd name="connsiteX1" fmla="*/ 0 w 448659"/>
                <a:gd name="connsiteY1" fmla="*/ 474962 h 494047"/>
                <a:gd name="connsiteX2" fmla="*/ 6550 w 448659"/>
                <a:gd name="connsiteY2" fmla="*/ 494047 h 494047"/>
                <a:gd name="connsiteX3" fmla="*/ 448660 w 448659"/>
                <a:gd name="connsiteY3" fmla="*/ 4908 h 494047"/>
                <a:gd name="connsiteX4" fmla="*/ 429556 w 448659"/>
                <a:gd name="connsiteY4" fmla="*/ 0 h 49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59" h="494047">
                  <a:moveTo>
                    <a:pt x="429556" y="0"/>
                  </a:moveTo>
                  <a:lnTo>
                    <a:pt x="0" y="474962"/>
                  </a:lnTo>
                  <a:cubicBezTo>
                    <a:pt x="2183" y="481505"/>
                    <a:pt x="3821" y="487504"/>
                    <a:pt x="6550" y="494047"/>
                  </a:cubicBezTo>
                  <a:lnTo>
                    <a:pt x="448660" y="4908"/>
                  </a:lnTo>
                  <a:cubicBezTo>
                    <a:pt x="442656" y="3272"/>
                    <a:pt x="436106" y="1636"/>
                    <a:pt x="429556" y="0"/>
                  </a:cubicBezTo>
                  <a:close/>
                </a:path>
              </a:pathLst>
            </a:custGeom>
            <a:grpFill/>
            <a:ln w="545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01522153-2816-9913-F1C2-06494F2576C6}"/>
                </a:ext>
              </a:extLst>
            </p:cNvPr>
            <p:cNvSpPr/>
            <p:nvPr/>
          </p:nvSpPr>
          <p:spPr>
            <a:xfrm>
              <a:off x="1811237" y="3609379"/>
              <a:ext cx="471583" cy="516404"/>
            </a:xfrm>
            <a:custGeom>
              <a:avLst/>
              <a:gdLst>
                <a:gd name="connsiteX0" fmla="*/ 453572 w 471583"/>
                <a:gd name="connsiteY0" fmla="*/ 0 h 516404"/>
                <a:gd name="connsiteX1" fmla="*/ 0 w 471583"/>
                <a:gd name="connsiteY1" fmla="*/ 498955 h 516404"/>
                <a:gd name="connsiteX2" fmla="*/ 8187 w 471583"/>
                <a:gd name="connsiteY2" fmla="*/ 516404 h 516404"/>
                <a:gd name="connsiteX3" fmla="*/ 471584 w 471583"/>
                <a:gd name="connsiteY3" fmla="*/ 5998 h 516404"/>
                <a:gd name="connsiteX4" fmla="*/ 453572 w 471583"/>
                <a:gd name="connsiteY4" fmla="*/ 0 h 51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6404">
                  <a:moveTo>
                    <a:pt x="453572" y="0"/>
                  </a:moveTo>
                  <a:lnTo>
                    <a:pt x="0" y="498955"/>
                  </a:lnTo>
                  <a:cubicBezTo>
                    <a:pt x="2183" y="504953"/>
                    <a:pt x="5458" y="510951"/>
                    <a:pt x="8187" y="516404"/>
                  </a:cubicBezTo>
                  <a:lnTo>
                    <a:pt x="471584" y="5998"/>
                  </a:lnTo>
                  <a:cubicBezTo>
                    <a:pt x="465580" y="3817"/>
                    <a:pt x="459576" y="1636"/>
                    <a:pt x="453572" y="0"/>
                  </a:cubicBezTo>
                  <a:close/>
                </a:path>
              </a:pathLst>
            </a:custGeom>
            <a:grpFill/>
            <a:ln w="5458"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1E00F8F-44F4-5D8F-6C88-5DCD4A514239}"/>
                </a:ext>
              </a:extLst>
            </p:cNvPr>
            <p:cNvSpPr/>
            <p:nvPr/>
          </p:nvSpPr>
          <p:spPr>
            <a:xfrm>
              <a:off x="1826520" y="3620285"/>
              <a:ext cx="488504" cy="535490"/>
            </a:xfrm>
            <a:custGeom>
              <a:avLst/>
              <a:gdLst>
                <a:gd name="connsiteX0" fmla="*/ 472130 w 488504"/>
                <a:gd name="connsiteY0" fmla="*/ 0 h 535490"/>
                <a:gd name="connsiteX1" fmla="*/ 0 w 488504"/>
                <a:gd name="connsiteY1" fmla="*/ 519131 h 535490"/>
                <a:gd name="connsiteX2" fmla="*/ 9279 w 488504"/>
                <a:gd name="connsiteY2" fmla="*/ 535490 h 535490"/>
                <a:gd name="connsiteX3" fmla="*/ 488504 w 488504"/>
                <a:gd name="connsiteY3" fmla="*/ 7634 h 535490"/>
                <a:gd name="connsiteX4" fmla="*/ 472130 w 488504"/>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04" h="535490">
                  <a:moveTo>
                    <a:pt x="472130" y="0"/>
                  </a:moveTo>
                  <a:lnTo>
                    <a:pt x="0" y="519131"/>
                  </a:lnTo>
                  <a:cubicBezTo>
                    <a:pt x="2729" y="524584"/>
                    <a:pt x="6004" y="530037"/>
                    <a:pt x="9279" y="535490"/>
                  </a:cubicBezTo>
                  <a:lnTo>
                    <a:pt x="488504" y="7634"/>
                  </a:lnTo>
                  <a:cubicBezTo>
                    <a:pt x="483592" y="4908"/>
                    <a:pt x="477588" y="2727"/>
                    <a:pt x="472130" y="0"/>
                  </a:cubicBezTo>
                  <a:close/>
                </a:path>
              </a:pathLst>
            </a:custGeom>
            <a:grpFill/>
            <a:ln w="5458"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7C1561F9-57F8-BEA0-39F9-7D25E45354A2}"/>
                </a:ext>
              </a:extLst>
            </p:cNvPr>
            <p:cNvSpPr/>
            <p:nvPr/>
          </p:nvSpPr>
          <p:spPr>
            <a:xfrm>
              <a:off x="1843440" y="3635554"/>
              <a:ext cx="501603" cy="546396"/>
            </a:xfrm>
            <a:custGeom>
              <a:avLst/>
              <a:gdLst>
                <a:gd name="connsiteX0" fmla="*/ 485775 w 501603"/>
                <a:gd name="connsiteY0" fmla="*/ 0 h 546396"/>
                <a:gd name="connsiteX1" fmla="*/ 0 w 501603"/>
                <a:gd name="connsiteY1" fmla="*/ 531673 h 546396"/>
                <a:gd name="connsiteX2" fmla="*/ 10370 w 501603"/>
                <a:gd name="connsiteY2" fmla="*/ 546397 h 546396"/>
                <a:gd name="connsiteX3" fmla="*/ 501604 w 501603"/>
                <a:gd name="connsiteY3" fmla="*/ 8725 h 546396"/>
                <a:gd name="connsiteX4" fmla="*/ 485775 w 501603"/>
                <a:gd name="connsiteY4" fmla="*/ 0 h 54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603" h="546396">
                  <a:moveTo>
                    <a:pt x="485775" y="0"/>
                  </a:moveTo>
                  <a:lnTo>
                    <a:pt x="0" y="531673"/>
                  </a:lnTo>
                  <a:cubicBezTo>
                    <a:pt x="3275" y="536581"/>
                    <a:pt x="7096" y="542034"/>
                    <a:pt x="10370" y="546397"/>
                  </a:cubicBezTo>
                  <a:lnTo>
                    <a:pt x="501604" y="8725"/>
                  </a:lnTo>
                  <a:cubicBezTo>
                    <a:pt x="496146" y="5998"/>
                    <a:pt x="491233" y="2727"/>
                    <a:pt x="485775" y="0"/>
                  </a:cubicBezTo>
                  <a:close/>
                </a:path>
              </a:pathLst>
            </a:custGeom>
            <a:grpFill/>
            <a:ln w="5458"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CF3F8FC-6BA6-8718-A534-9DCC4A9DB3FD}"/>
                </a:ext>
              </a:extLst>
            </p:cNvPr>
            <p:cNvSpPr/>
            <p:nvPr/>
          </p:nvSpPr>
          <p:spPr>
            <a:xfrm>
              <a:off x="1864727" y="3652458"/>
              <a:ext cx="507607" cy="556211"/>
            </a:xfrm>
            <a:custGeom>
              <a:avLst/>
              <a:gdLst>
                <a:gd name="connsiteX0" fmla="*/ 492871 w 507607"/>
                <a:gd name="connsiteY0" fmla="*/ 0 h 556211"/>
                <a:gd name="connsiteX1" fmla="*/ 0 w 507607"/>
                <a:gd name="connsiteY1" fmla="*/ 542579 h 556211"/>
                <a:gd name="connsiteX2" fmla="*/ 11462 w 507607"/>
                <a:gd name="connsiteY2" fmla="*/ 556212 h 556211"/>
                <a:gd name="connsiteX3" fmla="*/ 507608 w 507607"/>
                <a:gd name="connsiteY3" fmla="*/ 9815 h 556211"/>
                <a:gd name="connsiteX4" fmla="*/ 492871 w 507607"/>
                <a:gd name="connsiteY4" fmla="*/ 0 h 55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211">
                  <a:moveTo>
                    <a:pt x="492871" y="0"/>
                  </a:moveTo>
                  <a:lnTo>
                    <a:pt x="0" y="542579"/>
                  </a:lnTo>
                  <a:cubicBezTo>
                    <a:pt x="3821" y="546942"/>
                    <a:pt x="7641" y="551850"/>
                    <a:pt x="11462" y="556212"/>
                  </a:cubicBezTo>
                  <a:lnTo>
                    <a:pt x="507608" y="9815"/>
                  </a:lnTo>
                  <a:cubicBezTo>
                    <a:pt x="502695" y="6544"/>
                    <a:pt x="497783" y="3272"/>
                    <a:pt x="492871" y="0"/>
                  </a:cubicBezTo>
                  <a:close/>
                </a:path>
              </a:pathLst>
            </a:custGeom>
            <a:grpFill/>
            <a:ln w="545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8F6313E-D7A0-1232-3E53-FA9703531D77}"/>
                </a:ext>
              </a:extLst>
            </p:cNvPr>
            <p:cNvSpPr/>
            <p:nvPr/>
          </p:nvSpPr>
          <p:spPr>
            <a:xfrm>
              <a:off x="1885468" y="3671544"/>
              <a:ext cx="511428" cy="560029"/>
            </a:xfrm>
            <a:custGeom>
              <a:avLst/>
              <a:gdLst>
                <a:gd name="connsiteX0" fmla="*/ 497237 w 511428"/>
                <a:gd name="connsiteY0" fmla="*/ 0 h 560029"/>
                <a:gd name="connsiteX1" fmla="*/ 0 w 511428"/>
                <a:gd name="connsiteY1" fmla="*/ 547487 h 560029"/>
                <a:gd name="connsiteX2" fmla="*/ 12554 w 511428"/>
                <a:gd name="connsiteY2" fmla="*/ 560029 h 560029"/>
                <a:gd name="connsiteX3" fmla="*/ 511428 w 511428"/>
                <a:gd name="connsiteY3" fmla="*/ 11452 h 560029"/>
                <a:gd name="connsiteX4" fmla="*/ 497237 w 511428"/>
                <a:gd name="connsiteY4" fmla="*/ 0 h 560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428" h="560029">
                  <a:moveTo>
                    <a:pt x="497237" y="0"/>
                  </a:moveTo>
                  <a:lnTo>
                    <a:pt x="0" y="547487"/>
                  </a:lnTo>
                  <a:cubicBezTo>
                    <a:pt x="3821" y="551304"/>
                    <a:pt x="8187" y="556212"/>
                    <a:pt x="12554" y="560029"/>
                  </a:cubicBezTo>
                  <a:lnTo>
                    <a:pt x="511428" y="11452"/>
                  </a:lnTo>
                  <a:cubicBezTo>
                    <a:pt x="506516" y="7089"/>
                    <a:pt x="502149" y="3817"/>
                    <a:pt x="497237" y="0"/>
                  </a:cubicBezTo>
                  <a:close/>
                </a:path>
              </a:pathLst>
            </a:custGeom>
            <a:grpFill/>
            <a:ln w="5458"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D1ED362-2A62-473D-C042-D0AAC06ACBE0}"/>
                </a:ext>
              </a:extLst>
            </p:cNvPr>
            <p:cNvSpPr/>
            <p:nvPr/>
          </p:nvSpPr>
          <p:spPr>
            <a:xfrm>
              <a:off x="1907846" y="3692265"/>
              <a:ext cx="510882" cy="562210"/>
            </a:xfrm>
            <a:custGeom>
              <a:avLst/>
              <a:gdLst>
                <a:gd name="connsiteX0" fmla="*/ 499420 w 510882"/>
                <a:gd name="connsiteY0" fmla="*/ 0 h 562210"/>
                <a:gd name="connsiteX1" fmla="*/ 0 w 510882"/>
                <a:gd name="connsiteY1" fmla="*/ 550759 h 562210"/>
                <a:gd name="connsiteX2" fmla="*/ 13100 w 510882"/>
                <a:gd name="connsiteY2" fmla="*/ 562211 h 562210"/>
                <a:gd name="connsiteX3" fmla="*/ 510883 w 510882"/>
                <a:gd name="connsiteY3" fmla="*/ 13087 h 562210"/>
                <a:gd name="connsiteX4" fmla="*/ 499420 w 510882"/>
                <a:gd name="connsiteY4" fmla="*/ 0 h 56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82" h="562210">
                  <a:moveTo>
                    <a:pt x="499420" y="0"/>
                  </a:moveTo>
                  <a:lnTo>
                    <a:pt x="0" y="550759"/>
                  </a:lnTo>
                  <a:cubicBezTo>
                    <a:pt x="4367" y="554576"/>
                    <a:pt x="8733" y="558393"/>
                    <a:pt x="13100" y="562211"/>
                  </a:cubicBezTo>
                  <a:lnTo>
                    <a:pt x="510883" y="13087"/>
                  </a:lnTo>
                  <a:cubicBezTo>
                    <a:pt x="508153" y="8180"/>
                    <a:pt x="503241" y="4363"/>
                    <a:pt x="499420" y="0"/>
                  </a:cubicBezTo>
                  <a:close/>
                </a:path>
              </a:pathLst>
            </a:custGeom>
            <a:grpFill/>
            <a:ln w="5458"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1491BF0-BFDD-2CDB-D979-4CD5B4FC5842}"/>
                </a:ext>
              </a:extLst>
            </p:cNvPr>
            <p:cNvSpPr/>
            <p:nvPr/>
          </p:nvSpPr>
          <p:spPr>
            <a:xfrm>
              <a:off x="1934591" y="3716804"/>
              <a:ext cx="507607" cy="556757"/>
            </a:xfrm>
            <a:custGeom>
              <a:avLst/>
              <a:gdLst>
                <a:gd name="connsiteX0" fmla="*/ 495600 w 507607"/>
                <a:gd name="connsiteY0" fmla="*/ 0 h 556757"/>
                <a:gd name="connsiteX1" fmla="*/ 0 w 507607"/>
                <a:gd name="connsiteY1" fmla="*/ 546397 h 556757"/>
                <a:gd name="connsiteX2" fmla="*/ 14737 w 507607"/>
                <a:gd name="connsiteY2" fmla="*/ 556758 h 556757"/>
                <a:gd name="connsiteX3" fmla="*/ 507608 w 507607"/>
                <a:gd name="connsiteY3" fmla="*/ 13633 h 556757"/>
                <a:gd name="connsiteX4" fmla="*/ 495600 w 507607"/>
                <a:gd name="connsiteY4" fmla="*/ 0 h 55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757">
                  <a:moveTo>
                    <a:pt x="495600" y="0"/>
                  </a:moveTo>
                  <a:lnTo>
                    <a:pt x="0" y="546397"/>
                  </a:lnTo>
                  <a:cubicBezTo>
                    <a:pt x="4912" y="550214"/>
                    <a:pt x="9825" y="553485"/>
                    <a:pt x="14737" y="556758"/>
                  </a:cubicBezTo>
                  <a:lnTo>
                    <a:pt x="507608" y="13633"/>
                  </a:lnTo>
                  <a:cubicBezTo>
                    <a:pt x="503787" y="9270"/>
                    <a:pt x="499966" y="4363"/>
                    <a:pt x="495600" y="0"/>
                  </a:cubicBezTo>
                  <a:close/>
                </a:path>
              </a:pathLst>
            </a:custGeom>
            <a:grpFill/>
            <a:ln w="5458"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C10BCFD-83DB-33F6-0BD9-C09AB38168E1}"/>
                </a:ext>
              </a:extLst>
            </p:cNvPr>
            <p:cNvSpPr/>
            <p:nvPr/>
          </p:nvSpPr>
          <p:spPr>
            <a:xfrm>
              <a:off x="1960790" y="3741343"/>
              <a:ext cx="499966" cy="548577"/>
            </a:xfrm>
            <a:custGeom>
              <a:avLst/>
              <a:gdLst>
                <a:gd name="connsiteX0" fmla="*/ 489596 w 499966"/>
                <a:gd name="connsiteY0" fmla="*/ 0 h 548577"/>
                <a:gd name="connsiteX1" fmla="*/ 0 w 499966"/>
                <a:gd name="connsiteY1" fmla="*/ 539853 h 548577"/>
                <a:gd name="connsiteX2" fmla="*/ 15829 w 499966"/>
                <a:gd name="connsiteY2" fmla="*/ 548578 h 548577"/>
                <a:gd name="connsiteX3" fmla="*/ 499966 w 499966"/>
                <a:gd name="connsiteY3" fmla="*/ 14723 h 548577"/>
                <a:gd name="connsiteX4" fmla="*/ 489596 w 499966"/>
                <a:gd name="connsiteY4" fmla="*/ 0 h 5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6" h="548577">
                  <a:moveTo>
                    <a:pt x="489596" y="0"/>
                  </a:moveTo>
                  <a:lnTo>
                    <a:pt x="0" y="539853"/>
                  </a:lnTo>
                  <a:cubicBezTo>
                    <a:pt x="5458" y="543125"/>
                    <a:pt x="10370" y="545851"/>
                    <a:pt x="15829" y="548578"/>
                  </a:cubicBezTo>
                  <a:lnTo>
                    <a:pt x="499966" y="14723"/>
                  </a:lnTo>
                  <a:cubicBezTo>
                    <a:pt x="496691" y="9816"/>
                    <a:pt x="493416" y="4908"/>
                    <a:pt x="489596" y="0"/>
                  </a:cubicBezTo>
                  <a:close/>
                </a:path>
              </a:pathLst>
            </a:custGeom>
            <a:grpFill/>
            <a:ln w="5458"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A7AD2CC-1777-66BA-1729-7ED98E00A729}"/>
                </a:ext>
              </a:extLst>
            </p:cNvPr>
            <p:cNvSpPr/>
            <p:nvPr/>
          </p:nvSpPr>
          <p:spPr>
            <a:xfrm>
              <a:off x="1989172" y="3768063"/>
              <a:ext cx="490687" cy="535490"/>
            </a:xfrm>
            <a:custGeom>
              <a:avLst/>
              <a:gdLst>
                <a:gd name="connsiteX0" fmla="*/ 481409 w 490687"/>
                <a:gd name="connsiteY0" fmla="*/ 0 h 535490"/>
                <a:gd name="connsiteX1" fmla="*/ 0 w 490687"/>
                <a:gd name="connsiteY1" fmla="*/ 527856 h 535490"/>
                <a:gd name="connsiteX2" fmla="*/ 16920 w 490687"/>
                <a:gd name="connsiteY2" fmla="*/ 535490 h 535490"/>
                <a:gd name="connsiteX3" fmla="*/ 490687 w 490687"/>
                <a:gd name="connsiteY3" fmla="*/ 16359 h 535490"/>
                <a:gd name="connsiteX4" fmla="*/ 481409 w 490687"/>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687" h="535490">
                  <a:moveTo>
                    <a:pt x="481409" y="0"/>
                  </a:moveTo>
                  <a:lnTo>
                    <a:pt x="0" y="527856"/>
                  </a:lnTo>
                  <a:cubicBezTo>
                    <a:pt x="5458" y="530583"/>
                    <a:pt x="10916" y="533309"/>
                    <a:pt x="16920" y="535490"/>
                  </a:cubicBezTo>
                  <a:lnTo>
                    <a:pt x="490687" y="16359"/>
                  </a:lnTo>
                  <a:cubicBezTo>
                    <a:pt x="487412" y="10361"/>
                    <a:pt x="484683" y="5453"/>
                    <a:pt x="481409" y="0"/>
                  </a:cubicBezTo>
                  <a:close/>
                </a:path>
              </a:pathLst>
            </a:custGeom>
            <a:grpFill/>
            <a:ln w="5458"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F4651FC-7A37-0CDF-EECD-87DF57A8223B}"/>
                </a:ext>
              </a:extLst>
            </p:cNvPr>
            <p:cNvSpPr/>
            <p:nvPr/>
          </p:nvSpPr>
          <p:spPr>
            <a:xfrm>
              <a:off x="2021375" y="3798600"/>
              <a:ext cx="471583" cy="518586"/>
            </a:xfrm>
            <a:custGeom>
              <a:avLst/>
              <a:gdLst>
                <a:gd name="connsiteX0" fmla="*/ 463942 w 471583"/>
                <a:gd name="connsiteY0" fmla="*/ 0 h 518586"/>
                <a:gd name="connsiteX1" fmla="*/ 0 w 471583"/>
                <a:gd name="connsiteY1" fmla="*/ 512042 h 518586"/>
                <a:gd name="connsiteX2" fmla="*/ 18012 w 471583"/>
                <a:gd name="connsiteY2" fmla="*/ 518586 h 518586"/>
                <a:gd name="connsiteX3" fmla="*/ 471584 w 471583"/>
                <a:gd name="connsiteY3" fmla="*/ 17450 h 518586"/>
                <a:gd name="connsiteX4" fmla="*/ 463942 w 471583"/>
                <a:gd name="connsiteY4" fmla="*/ 0 h 5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8586">
                  <a:moveTo>
                    <a:pt x="463942" y="0"/>
                  </a:moveTo>
                  <a:lnTo>
                    <a:pt x="0" y="512042"/>
                  </a:lnTo>
                  <a:cubicBezTo>
                    <a:pt x="6004" y="514224"/>
                    <a:pt x="12008" y="516405"/>
                    <a:pt x="18012" y="518586"/>
                  </a:cubicBezTo>
                  <a:lnTo>
                    <a:pt x="471584" y="17450"/>
                  </a:lnTo>
                  <a:cubicBezTo>
                    <a:pt x="469401" y="10906"/>
                    <a:pt x="467217" y="5453"/>
                    <a:pt x="463942" y="0"/>
                  </a:cubicBezTo>
                  <a:close/>
                </a:path>
              </a:pathLst>
            </a:custGeom>
            <a:grpFill/>
            <a:ln w="5458"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B95AA8-204F-F102-4208-92ED2D99E73E}"/>
                </a:ext>
              </a:extLst>
            </p:cNvPr>
            <p:cNvSpPr/>
            <p:nvPr/>
          </p:nvSpPr>
          <p:spPr>
            <a:xfrm>
              <a:off x="2055762" y="3830773"/>
              <a:ext cx="450842" cy="495683"/>
            </a:xfrm>
            <a:custGeom>
              <a:avLst/>
              <a:gdLst>
                <a:gd name="connsiteX0" fmla="*/ 444293 w 450842"/>
                <a:gd name="connsiteY0" fmla="*/ 0 h 495683"/>
                <a:gd name="connsiteX1" fmla="*/ 0 w 450842"/>
                <a:gd name="connsiteY1" fmla="*/ 490775 h 495683"/>
                <a:gd name="connsiteX2" fmla="*/ 19649 w 450842"/>
                <a:gd name="connsiteY2" fmla="*/ 495683 h 495683"/>
                <a:gd name="connsiteX3" fmla="*/ 450843 w 450842"/>
                <a:gd name="connsiteY3" fmla="*/ 19631 h 495683"/>
                <a:gd name="connsiteX4" fmla="*/ 444293 w 450842"/>
                <a:gd name="connsiteY4" fmla="*/ 0 h 49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2" h="495683">
                  <a:moveTo>
                    <a:pt x="444293" y="0"/>
                  </a:moveTo>
                  <a:lnTo>
                    <a:pt x="0" y="490775"/>
                  </a:lnTo>
                  <a:cubicBezTo>
                    <a:pt x="6550" y="492411"/>
                    <a:pt x="13100" y="494047"/>
                    <a:pt x="19649" y="495683"/>
                  </a:cubicBezTo>
                  <a:lnTo>
                    <a:pt x="450843" y="19631"/>
                  </a:lnTo>
                  <a:cubicBezTo>
                    <a:pt x="449205" y="12542"/>
                    <a:pt x="446476" y="5998"/>
                    <a:pt x="444293" y="0"/>
                  </a:cubicBezTo>
                  <a:close/>
                </a:path>
              </a:pathLst>
            </a:custGeom>
            <a:grpFill/>
            <a:ln w="5458"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35A3A9E-3EF2-D5E1-D49F-810FDF85F40F}"/>
                </a:ext>
              </a:extLst>
            </p:cNvPr>
            <p:cNvSpPr/>
            <p:nvPr/>
          </p:nvSpPr>
          <p:spPr>
            <a:xfrm>
              <a:off x="2091785" y="3866218"/>
              <a:ext cx="424643" cy="465145"/>
            </a:xfrm>
            <a:custGeom>
              <a:avLst/>
              <a:gdLst>
                <a:gd name="connsiteX0" fmla="*/ 419731 w 424643"/>
                <a:gd name="connsiteY0" fmla="*/ 0 h 465145"/>
                <a:gd name="connsiteX1" fmla="*/ 0 w 424643"/>
                <a:gd name="connsiteY1" fmla="*/ 462419 h 465145"/>
                <a:gd name="connsiteX2" fmla="*/ 21287 w 424643"/>
                <a:gd name="connsiteY2" fmla="*/ 465146 h 465145"/>
                <a:gd name="connsiteX3" fmla="*/ 424644 w 424643"/>
                <a:gd name="connsiteY3" fmla="*/ 20176 h 465145"/>
                <a:gd name="connsiteX4" fmla="*/ 419731 w 424643"/>
                <a:gd name="connsiteY4" fmla="*/ 0 h 46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3" h="465145">
                  <a:moveTo>
                    <a:pt x="419731" y="0"/>
                  </a:moveTo>
                  <a:lnTo>
                    <a:pt x="0" y="462419"/>
                  </a:lnTo>
                  <a:cubicBezTo>
                    <a:pt x="7096" y="463510"/>
                    <a:pt x="14191" y="464601"/>
                    <a:pt x="21287" y="465146"/>
                  </a:cubicBezTo>
                  <a:lnTo>
                    <a:pt x="424644" y="20176"/>
                  </a:lnTo>
                  <a:cubicBezTo>
                    <a:pt x="423006" y="14178"/>
                    <a:pt x="421369" y="7089"/>
                    <a:pt x="419731" y="0"/>
                  </a:cubicBezTo>
                  <a:close/>
                </a:path>
              </a:pathLst>
            </a:custGeom>
            <a:grpFill/>
            <a:ln w="5458"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FD7794B-F7A5-FE3E-7699-46D028AC4013}"/>
                </a:ext>
              </a:extLst>
            </p:cNvPr>
            <p:cNvSpPr/>
            <p:nvPr/>
          </p:nvSpPr>
          <p:spPr>
            <a:xfrm>
              <a:off x="2131630" y="3906025"/>
              <a:ext cx="390257" cy="427519"/>
            </a:xfrm>
            <a:custGeom>
              <a:avLst/>
              <a:gdLst>
                <a:gd name="connsiteX0" fmla="*/ 387528 w 390257"/>
                <a:gd name="connsiteY0" fmla="*/ 0 h 427519"/>
                <a:gd name="connsiteX1" fmla="*/ 0 w 390257"/>
                <a:gd name="connsiteY1" fmla="*/ 426974 h 427519"/>
                <a:gd name="connsiteX2" fmla="*/ 21287 w 390257"/>
                <a:gd name="connsiteY2" fmla="*/ 427520 h 427519"/>
                <a:gd name="connsiteX3" fmla="*/ 22924 w 390257"/>
                <a:gd name="connsiteY3" fmla="*/ 427520 h 427519"/>
                <a:gd name="connsiteX4" fmla="*/ 390257 w 390257"/>
                <a:gd name="connsiteY4" fmla="*/ 23448 h 427519"/>
                <a:gd name="connsiteX5" fmla="*/ 387528 w 390257"/>
                <a:gd name="connsiteY5" fmla="*/ 0 h 42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7519">
                  <a:moveTo>
                    <a:pt x="387528" y="0"/>
                  </a:moveTo>
                  <a:lnTo>
                    <a:pt x="0" y="426974"/>
                  </a:lnTo>
                  <a:cubicBezTo>
                    <a:pt x="7096" y="427520"/>
                    <a:pt x="14191" y="427520"/>
                    <a:pt x="21287" y="427520"/>
                  </a:cubicBezTo>
                  <a:cubicBezTo>
                    <a:pt x="21833" y="427520"/>
                    <a:pt x="22378" y="427520"/>
                    <a:pt x="22924" y="427520"/>
                  </a:cubicBezTo>
                  <a:lnTo>
                    <a:pt x="390257" y="23448"/>
                  </a:lnTo>
                  <a:cubicBezTo>
                    <a:pt x="389712" y="15268"/>
                    <a:pt x="388620" y="7634"/>
                    <a:pt x="387528" y="0"/>
                  </a:cubicBezTo>
                  <a:close/>
                </a:path>
              </a:pathLst>
            </a:custGeom>
            <a:grpFill/>
            <a:ln w="5458"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7C41085-F275-D729-51EB-C8D1BBD8D917}"/>
                </a:ext>
              </a:extLst>
            </p:cNvPr>
            <p:cNvSpPr/>
            <p:nvPr/>
          </p:nvSpPr>
          <p:spPr>
            <a:xfrm>
              <a:off x="2174749" y="3949650"/>
              <a:ext cx="350413" cy="383895"/>
            </a:xfrm>
            <a:custGeom>
              <a:avLst/>
              <a:gdLst>
                <a:gd name="connsiteX0" fmla="*/ 350413 w 350413"/>
                <a:gd name="connsiteY0" fmla="*/ 13633 h 383895"/>
                <a:gd name="connsiteX1" fmla="*/ 349867 w 350413"/>
                <a:gd name="connsiteY1" fmla="*/ 0 h 383895"/>
                <a:gd name="connsiteX2" fmla="*/ 0 w 350413"/>
                <a:gd name="connsiteY2" fmla="*/ 383895 h 383895"/>
                <a:gd name="connsiteX3" fmla="*/ 26199 w 350413"/>
                <a:gd name="connsiteY3" fmla="*/ 381714 h 383895"/>
                <a:gd name="connsiteX4" fmla="*/ 349867 w 350413"/>
                <a:gd name="connsiteY4" fmla="*/ 26175 h 383895"/>
                <a:gd name="connsiteX5" fmla="*/ 350413 w 350413"/>
                <a:gd name="connsiteY5" fmla="*/ 13633 h 38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13" h="383895">
                  <a:moveTo>
                    <a:pt x="350413" y="13633"/>
                  </a:moveTo>
                  <a:cubicBezTo>
                    <a:pt x="350413" y="9270"/>
                    <a:pt x="350413" y="4908"/>
                    <a:pt x="349867" y="0"/>
                  </a:cubicBezTo>
                  <a:lnTo>
                    <a:pt x="0" y="383895"/>
                  </a:lnTo>
                  <a:cubicBezTo>
                    <a:pt x="8733" y="383350"/>
                    <a:pt x="17466" y="382805"/>
                    <a:pt x="26199" y="381714"/>
                  </a:cubicBezTo>
                  <a:lnTo>
                    <a:pt x="349867" y="26175"/>
                  </a:lnTo>
                  <a:cubicBezTo>
                    <a:pt x="350413" y="22358"/>
                    <a:pt x="350413" y="17995"/>
                    <a:pt x="350413" y="13633"/>
                  </a:cubicBezTo>
                  <a:close/>
                </a:path>
              </a:pathLst>
            </a:custGeom>
            <a:grpFill/>
            <a:ln w="5458"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79344D05-E271-7AE1-B075-567383A6C103}"/>
                </a:ext>
              </a:extLst>
            </p:cNvPr>
            <p:cNvSpPr/>
            <p:nvPr/>
          </p:nvSpPr>
          <p:spPr>
            <a:xfrm>
              <a:off x="2224418" y="3998727"/>
              <a:ext cx="297468" cy="327183"/>
            </a:xfrm>
            <a:custGeom>
              <a:avLst/>
              <a:gdLst>
                <a:gd name="connsiteX0" fmla="*/ 297469 w 297468"/>
                <a:gd name="connsiteY0" fmla="*/ 0 h 327183"/>
                <a:gd name="connsiteX1" fmla="*/ 0 w 297468"/>
                <a:gd name="connsiteY1" fmla="*/ 327184 h 327183"/>
                <a:gd name="connsiteX2" fmla="*/ 30566 w 297468"/>
                <a:gd name="connsiteY2" fmla="*/ 320095 h 327183"/>
                <a:gd name="connsiteX3" fmla="*/ 293102 w 297468"/>
                <a:gd name="connsiteY3" fmla="*/ 31083 h 327183"/>
                <a:gd name="connsiteX4" fmla="*/ 297469 w 297468"/>
                <a:gd name="connsiteY4" fmla="*/ 0 h 32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68" h="327183">
                  <a:moveTo>
                    <a:pt x="297469" y="0"/>
                  </a:moveTo>
                  <a:lnTo>
                    <a:pt x="0" y="327184"/>
                  </a:lnTo>
                  <a:cubicBezTo>
                    <a:pt x="10370" y="325003"/>
                    <a:pt x="20741" y="322821"/>
                    <a:pt x="30566" y="320095"/>
                  </a:cubicBezTo>
                  <a:lnTo>
                    <a:pt x="293102" y="31083"/>
                  </a:lnTo>
                  <a:cubicBezTo>
                    <a:pt x="294740" y="21267"/>
                    <a:pt x="296377" y="10906"/>
                    <a:pt x="297469" y="0"/>
                  </a:cubicBezTo>
                  <a:close/>
                </a:path>
              </a:pathLst>
            </a:custGeom>
            <a:grpFill/>
            <a:ln w="5458"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5429DC8-0262-956B-52DD-3AA678E47C65}"/>
                </a:ext>
              </a:extLst>
            </p:cNvPr>
            <p:cNvSpPr/>
            <p:nvPr/>
          </p:nvSpPr>
          <p:spPr>
            <a:xfrm>
              <a:off x="2285004" y="4059257"/>
              <a:ext cx="227058" cy="249750"/>
            </a:xfrm>
            <a:custGeom>
              <a:avLst/>
              <a:gdLst>
                <a:gd name="connsiteX0" fmla="*/ 227059 w 227058"/>
                <a:gd name="connsiteY0" fmla="*/ 0 h 249750"/>
                <a:gd name="connsiteX1" fmla="*/ 0 w 227058"/>
                <a:gd name="connsiteY1" fmla="*/ 249750 h 249750"/>
                <a:gd name="connsiteX2" fmla="*/ 39844 w 227058"/>
                <a:gd name="connsiteY2" fmla="*/ 231755 h 249750"/>
                <a:gd name="connsiteX3" fmla="*/ 213413 w 227058"/>
                <a:gd name="connsiteY3" fmla="*/ 40898 h 249750"/>
                <a:gd name="connsiteX4" fmla="*/ 227059 w 227058"/>
                <a:gd name="connsiteY4" fmla="*/ 0 h 24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58" h="249750">
                  <a:moveTo>
                    <a:pt x="227059" y="0"/>
                  </a:moveTo>
                  <a:lnTo>
                    <a:pt x="0" y="249750"/>
                  </a:lnTo>
                  <a:cubicBezTo>
                    <a:pt x="13645" y="244297"/>
                    <a:pt x="27291" y="238298"/>
                    <a:pt x="39844" y="231755"/>
                  </a:cubicBezTo>
                  <a:lnTo>
                    <a:pt x="213413" y="40898"/>
                  </a:lnTo>
                  <a:cubicBezTo>
                    <a:pt x="218872" y="27810"/>
                    <a:pt x="223784" y="14178"/>
                    <a:pt x="227059" y="0"/>
                  </a:cubicBezTo>
                  <a:close/>
                </a:path>
              </a:pathLst>
            </a:custGeom>
            <a:grpFill/>
            <a:ln w="5458"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49564DD-64A5-C444-FAE0-664BD211DA2E}"/>
                </a:ext>
              </a:extLst>
            </p:cNvPr>
            <p:cNvSpPr/>
            <p:nvPr/>
          </p:nvSpPr>
          <p:spPr>
            <a:xfrm>
              <a:off x="2368513" y="4148141"/>
              <a:ext cx="105888" cy="115604"/>
            </a:xfrm>
            <a:custGeom>
              <a:avLst/>
              <a:gdLst>
                <a:gd name="connsiteX0" fmla="*/ 105888 w 105888"/>
                <a:gd name="connsiteY0" fmla="*/ 0 h 115604"/>
                <a:gd name="connsiteX1" fmla="*/ 0 w 105888"/>
                <a:gd name="connsiteY1" fmla="*/ 115605 h 115604"/>
                <a:gd name="connsiteX2" fmla="*/ 105888 w 105888"/>
                <a:gd name="connsiteY2" fmla="*/ 0 h 115604"/>
              </a:gdLst>
              <a:ahLst/>
              <a:cxnLst>
                <a:cxn ang="0">
                  <a:pos x="connsiteX0" y="connsiteY0"/>
                </a:cxn>
                <a:cxn ang="0">
                  <a:pos x="connsiteX1" y="connsiteY1"/>
                </a:cxn>
                <a:cxn ang="0">
                  <a:pos x="connsiteX2" y="connsiteY2"/>
                </a:cxn>
              </a:cxnLst>
              <a:rect l="l" t="t" r="r" b="b"/>
              <a:pathLst>
                <a:path w="105888" h="115604">
                  <a:moveTo>
                    <a:pt x="105888" y="0"/>
                  </a:moveTo>
                  <a:lnTo>
                    <a:pt x="0" y="115605"/>
                  </a:lnTo>
                  <a:cubicBezTo>
                    <a:pt x="43119" y="85068"/>
                    <a:pt x="79689" y="45805"/>
                    <a:pt x="105888" y="0"/>
                  </a:cubicBezTo>
                  <a:close/>
                </a:path>
              </a:pathLst>
            </a:custGeom>
            <a:grpFill/>
            <a:ln w="5458"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BE16570A-02F7-8DA2-C892-63B2E750702D}"/>
              </a:ext>
            </a:extLst>
          </p:cNvPr>
          <p:cNvPicPr>
            <a:picLocks noChangeAspect="1"/>
          </p:cNvPicPr>
          <p:nvPr/>
        </p:nvPicPr>
        <p:blipFill>
          <a:blip r:embed="rId2"/>
          <a:stretch>
            <a:fillRect/>
          </a:stretch>
        </p:blipFill>
        <p:spPr>
          <a:xfrm>
            <a:off x="5828123" y="2973539"/>
            <a:ext cx="5567792" cy="2191677"/>
          </a:xfrm>
          <a:prstGeom prst="rect">
            <a:avLst/>
          </a:prstGeom>
        </p:spPr>
      </p:pic>
    </p:spTree>
    <p:extLst>
      <p:ext uri="{BB962C8B-B14F-4D97-AF65-F5344CB8AC3E}">
        <p14:creationId xmlns:p14="http://schemas.microsoft.com/office/powerpoint/2010/main" val="404357335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10201</TotalTime>
  <Words>1192</Words>
  <Application>Microsoft Office PowerPoint</Application>
  <PresentationFormat>Widescreen</PresentationFormat>
  <Paragraphs>112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Montserrat</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Lola Gonzalez</cp:lastModifiedBy>
  <cp:revision>421</cp:revision>
  <dcterms:created xsi:type="dcterms:W3CDTF">2021-06-15T11:45:52Z</dcterms:created>
  <dcterms:modified xsi:type="dcterms:W3CDTF">2025-11-12T09:53:22Z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