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717" r:id="rId5"/>
    <p:sldId id="698" r:id="rId6"/>
    <p:sldId id="699" r:id="rId7"/>
    <p:sldId id="718" r:id="rId8"/>
    <p:sldId id="719" r:id="rId9"/>
    <p:sldId id="723" r:id="rId10"/>
    <p:sldId id="720" r:id="rId11"/>
    <p:sldId id="724" r:id="rId12"/>
    <p:sldId id="721" r:id="rId13"/>
    <p:sldId id="725" r:id="rId14"/>
    <p:sldId id="726" r:id="rId15"/>
    <p:sldId id="727" r:id="rId16"/>
    <p:sldId id="728" r:id="rId17"/>
    <p:sldId id="256" r:id="rId18"/>
    <p:sldId id="729" r:id="rId19"/>
    <p:sldId id="677" r:id="rId20"/>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BD98"/>
    <a:srgbClr val="EF4870"/>
    <a:srgbClr val="00A8F6"/>
    <a:srgbClr val="198AB1"/>
    <a:srgbClr val="111E46"/>
    <a:srgbClr val="76C7EF"/>
    <a:srgbClr val="BE65A7"/>
    <a:srgbClr val="F16924"/>
    <a:srgbClr val="000D41"/>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275" autoAdjust="0"/>
    <p:restoredTop sz="95037"/>
  </p:normalViewPr>
  <p:slideViewPr>
    <p:cSldViewPr snapToGrid="0" snapToObjects="1">
      <p:cViewPr varScale="1">
        <p:scale>
          <a:sx n="76" d="100"/>
          <a:sy n="76" d="100"/>
        </p:scale>
        <p:origin x="43" y="437"/>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11/12/2025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4C47AE6D-0B04-0685-171E-D6FC31CF4038}"/>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3" name="Picture Placeholder 4">
            <a:extLst>
              <a:ext uri="{FF2B5EF4-FFF2-40B4-BE49-F238E27FC236}">
                <a16:creationId xmlns:a16="http://schemas.microsoft.com/office/drawing/2014/main" id="{6D44A131-4BE0-9421-944D-957B5E42C7C0}"/>
              </a:ext>
            </a:extLst>
          </p:cNvPr>
          <p:cNvSpPr>
            <a:spLocks noGrp="1"/>
          </p:cNvSpPr>
          <p:nvPr>
            <p:ph type="pic" sz="quarter" idx="10"/>
          </p:nvPr>
        </p:nvSpPr>
        <p:spPr>
          <a:xfrm>
            <a:off x="802105" y="2181725"/>
            <a:ext cx="10603832" cy="3317629"/>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9434980E-F1D7-F9C6-0A6C-EA9AE0B9175C}"/>
              </a:ext>
            </a:extLst>
          </p:cNvPr>
          <p:cNvPicPr>
            <a:picLocks noChangeAspect="1"/>
          </p:cNvPicPr>
          <p:nvPr userDrawn="1"/>
        </p:nvPicPr>
        <p:blipFill>
          <a:blip r:embed="rId2"/>
          <a:stretch>
            <a:fillRect/>
          </a:stretch>
        </p:blipFill>
        <p:spPr>
          <a:xfrm>
            <a:off x="7658965" y="409476"/>
            <a:ext cx="3634678" cy="1643570"/>
          </a:xfrm>
          <a:prstGeom prst="rect">
            <a:avLst/>
          </a:prstGeom>
        </p:spPr>
      </p:pic>
      <p:sp>
        <p:nvSpPr>
          <p:cNvPr id="8" name="Text Placeholder 32">
            <a:extLst>
              <a:ext uri="{FF2B5EF4-FFF2-40B4-BE49-F238E27FC236}">
                <a16:creationId xmlns:a16="http://schemas.microsoft.com/office/drawing/2014/main" id="{EC5DA05B-5A46-6DD1-ECB4-273D32F39B36}"/>
              </a:ext>
            </a:extLst>
          </p:cNvPr>
          <p:cNvSpPr>
            <a:spLocks noGrp="1"/>
          </p:cNvSpPr>
          <p:nvPr>
            <p:ph type="body" sz="quarter" idx="62" hasCustomPrompt="1"/>
          </p:nvPr>
        </p:nvSpPr>
        <p:spPr>
          <a:xfrm>
            <a:off x="437048" y="3439552"/>
            <a:ext cx="3465473"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WELCOME TO</a:t>
            </a:r>
          </a:p>
        </p:txBody>
      </p:sp>
      <p:sp>
        <p:nvSpPr>
          <p:cNvPr id="9" name="Text Placeholder 32">
            <a:extLst>
              <a:ext uri="{FF2B5EF4-FFF2-40B4-BE49-F238E27FC236}">
                <a16:creationId xmlns:a16="http://schemas.microsoft.com/office/drawing/2014/main" id="{4B994558-E801-4EC5-4A48-7DFDE106694D}"/>
              </a:ext>
            </a:extLst>
          </p:cNvPr>
          <p:cNvSpPr>
            <a:spLocks noGrp="1"/>
          </p:cNvSpPr>
          <p:nvPr>
            <p:ph type="body" sz="quarter" idx="63" hasCustomPrompt="1"/>
          </p:nvPr>
        </p:nvSpPr>
        <p:spPr>
          <a:xfrm>
            <a:off x="437047" y="4221872"/>
            <a:ext cx="3348889"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OUR PROJECT</a:t>
            </a:r>
          </a:p>
        </p:txBody>
      </p:sp>
      <p:pic>
        <p:nvPicPr>
          <p:cNvPr id="10" name="Picture 9">
            <a:extLst>
              <a:ext uri="{FF2B5EF4-FFF2-40B4-BE49-F238E27FC236}">
                <a16:creationId xmlns:a16="http://schemas.microsoft.com/office/drawing/2014/main" id="{FC062C11-3E75-9B72-6B4C-D15BC5F76E1D}"/>
              </a:ext>
            </a:extLst>
          </p:cNvPr>
          <p:cNvPicPr>
            <a:picLocks noChangeAspect="1"/>
          </p:cNvPicPr>
          <p:nvPr userDrawn="1"/>
        </p:nvPicPr>
        <p:blipFill>
          <a:blip r:embed="rId3"/>
          <a:stretch>
            <a:fillRect/>
          </a:stretch>
        </p:blipFill>
        <p:spPr>
          <a:xfrm>
            <a:off x="857888" y="6116720"/>
            <a:ext cx="2196197" cy="489032"/>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3700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42EFB695-81D9-8012-9C3A-7D4F79272781}"/>
              </a:ext>
            </a:extLst>
          </p:cNvPr>
          <p:cNvSpPr>
            <a:spLocks noGrp="1"/>
          </p:cNvSpPr>
          <p:nvPr>
            <p:ph type="pic" sz="quarter" idx="21"/>
          </p:nvPr>
        </p:nvSpPr>
        <p:spPr>
          <a:xfrm>
            <a:off x="0" y="1"/>
            <a:ext cx="12192000" cy="3241781"/>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Text Placeholder 32">
            <a:extLst>
              <a:ext uri="{FF2B5EF4-FFF2-40B4-BE49-F238E27FC236}">
                <a16:creationId xmlns:a16="http://schemas.microsoft.com/office/drawing/2014/main" id="{152E5000-5425-17ED-5FF9-DD990C5FEFDE}"/>
              </a:ext>
            </a:extLst>
          </p:cNvPr>
          <p:cNvSpPr>
            <a:spLocks noGrp="1"/>
          </p:cNvSpPr>
          <p:nvPr>
            <p:ph type="body" sz="quarter" idx="66" hasCustomPrompt="1"/>
          </p:nvPr>
        </p:nvSpPr>
        <p:spPr>
          <a:xfrm>
            <a:off x="3757761" y="3782742"/>
            <a:ext cx="4648767"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YOUTH DRIVING THE</a:t>
            </a:r>
          </a:p>
        </p:txBody>
      </p:sp>
      <p:sp>
        <p:nvSpPr>
          <p:cNvPr id="4" name="Text Placeholder 32">
            <a:extLst>
              <a:ext uri="{FF2B5EF4-FFF2-40B4-BE49-F238E27FC236}">
                <a16:creationId xmlns:a16="http://schemas.microsoft.com/office/drawing/2014/main" id="{5F0E11C2-72ED-5C9C-FF11-7155B01763A3}"/>
              </a:ext>
            </a:extLst>
          </p:cNvPr>
          <p:cNvSpPr>
            <a:spLocks noGrp="1"/>
          </p:cNvSpPr>
          <p:nvPr>
            <p:ph type="body" sz="quarter" idx="68" hasCustomPrompt="1"/>
          </p:nvPr>
        </p:nvSpPr>
        <p:spPr>
          <a:xfrm>
            <a:off x="3234469" y="4641724"/>
            <a:ext cx="5695351"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FUTURE OF REMEMBRANCE</a:t>
            </a:r>
          </a:p>
        </p:txBody>
      </p:sp>
      <p:sp>
        <p:nvSpPr>
          <p:cNvPr id="5" name="Text Placeholder 32">
            <a:extLst>
              <a:ext uri="{FF2B5EF4-FFF2-40B4-BE49-F238E27FC236}">
                <a16:creationId xmlns:a16="http://schemas.microsoft.com/office/drawing/2014/main" id="{C3D5DBCA-7D3F-B330-BCF2-D9DA1B5C1423}"/>
              </a:ext>
            </a:extLst>
          </p:cNvPr>
          <p:cNvSpPr>
            <a:spLocks noGrp="1"/>
          </p:cNvSpPr>
          <p:nvPr>
            <p:ph type="body" sz="quarter" idx="69" hasCustomPrompt="1"/>
          </p:nvPr>
        </p:nvSpPr>
        <p:spPr>
          <a:xfrm>
            <a:off x="3757761" y="2923759"/>
            <a:ext cx="4648767"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MEMORY MAKERS -</a:t>
            </a:r>
          </a:p>
        </p:txBody>
      </p:sp>
    </p:spTree>
    <p:extLst>
      <p:ext uri="{BB962C8B-B14F-4D97-AF65-F5344CB8AC3E}">
        <p14:creationId xmlns:p14="http://schemas.microsoft.com/office/powerpoint/2010/main" val="95982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Quote/Statement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217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Statement 03">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0147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Statement 04">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506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868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FBFC640-49FC-26DD-9315-7075A01213EF}"/>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5" name="Picture Placeholder 4">
            <a:extLst>
              <a:ext uri="{FF2B5EF4-FFF2-40B4-BE49-F238E27FC236}">
                <a16:creationId xmlns:a16="http://schemas.microsoft.com/office/drawing/2014/main" id="{84F4625A-4BA8-BA3E-087C-CD8AEDB056FC}"/>
              </a:ext>
            </a:extLst>
          </p:cNvPr>
          <p:cNvSpPr>
            <a:spLocks noGrp="1"/>
          </p:cNvSpPr>
          <p:nvPr>
            <p:ph type="pic" sz="quarter" idx="10"/>
          </p:nvPr>
        </p:nvSpPr>
        <p:spPr>
          <a:xfrm>
            <a:off x="802105" y="340963"/>
            <a:ext cx="6265122" cy="5158391"/>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6" name="Picture 5">
            <a:extLst>
              <a:ext uri="{FF2B5EF4-FFF2-40B4-BE49-F238E27FC236}">
                <a16:creationId xmlns:a16="http://schemas.microsoft.com/office/drawing/2014/main" id="{7E4FE9E7-B717-676D-8785-D2871DD26A85}"/>
              </a:ext>
            </a:extLst>
          </p:cNvPr>
          <p:cNvPicPr>
            <a:picLocks noChangeAspect="1"/>
          </p:cNvPicPr>
          <p:nvPr userDrawn="1"/>
        </p:nvPicPr>
        <p:blipFill>
          <a:blip r:embed="rId2"/>
          <a:stretch>
            <a:fillRect/>
          </a:stretch>
        </p:blipFill>
        <p:spPr>
          <a:xfrm>
            <a:off x="7720958" y="967415"/>
            <a:ext cx="3634678" cy="1643570"/>
          </a:xfrm>
          <a:prstGeom prst="rect">
            <a:avLst/>
          </a:prstGeom>
        </p:spPr>
      </p:pic>
      <p:sp>
        <p:nvSpPr>
          <p:cNvPr id="2" name="Text Placeholder 32">
            <a:extLst>
              <a:ext uri="{FF2B5EF4-FFF2-40B4-BE49-F238E27FC236}">
                <a16:creationId xmlns:a16="http://schemas.microsoft.com/office/drawing/2014/main" id="{BAD0E8BE-FA5D-1864-7F6C-C36AF5486444}"/>
              </a:ext>
            </a:extLst>
          </p:cNvPr>
          <p:cNvSpPr>
            <a:spLocks noGrp="1"/>
          </p:cNvSpPr>
          <p:nvPr>
            <p:ph type="body" sz="quarter" idx="62" hasCustomPrompt="1"/>
          </p:nvPr>
        </p:nvSpPr>
        <p:spPr>
          <a:xfrm>
            <a:off x="497743" y="3701390"/>
            <a:ext cx="2845665" cy="671785"/>
          </a:xfrm>
          <a:prstGeom prst="rect">
            <a:avLst/>
          </a:prstGeom>
          <a:solidFill>
            <a:srgbClr val="4DBD98"/>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FOLLOW OUR </a:t>
            </a:r>
          </a:p>
        </p:txBody>
      </p:sp>
      <p:sp>
        <p:nvSpPr>
          <p:cNvPr id="3" name="Text Placeholder 32">
            <a:extLst>
              <a:ext uri="{FF2B5EF4-FFF2-40B4-BE49-F238E27FC236}">
                <a16:creationId xmlns:a16="http://schemas.microsoft.com/office/drawing/2014/main" id="{B99DDFBE-E029-E611-906A-EA80CC605CEF}"/>
              </a:ext>
            </a:extLst>
          </p:cNvPr>
          <p:cNvSpPr>
            <a:spLocks noGrp="1"/>
          </p:cNvSpPr>
          <p:nvPr>
            <p:ph type="body" sz="quarter" idx="63" hasCustomPrompt="1"/>
          </p:nvPr>
        </p:nvSpPr>
        <p:spPr>
          <a:xfrm>
            <a:off x="469949" y="4483710"/>
            <a:ext cx="2225066" cy="671785"/>
          </a:xfrm>
          <a:prstGeom prst="rect">
            <a:avLst/>
          </a:prstGeom>
          <a:solidFill>
            <a:srgbClr val="4DBD98"/>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JOURNEY</a:t>
            </a:r>
          </a:p>
        </p:txBody>
      </p:sp>
      <p:grpSp>
        <p:nvGrpSpPr>
          <p:cNvPr id="9" name="Group 8">
            <a:extLst>
              <a:ext uri="{FF2B5EF4-FFF2-40B4-BE49-F238E27FC236}">
                <a16:creationId xmlns:a16="http://schemas.microsoft.com/office/drawing/2014/main" id="{FAD8510F-B664-8808-D06D-7B2B5C8BFBA9}"/>
              </a:ext>
            </a:extLst>
          </p:cNvPr>
          <p:cNvGrpSpPr/>
          <p:nvPr userDrawn="1"/>
        </p:nvGrpSpPr>
        <p:grpSpPr>
          <a:xfrm>
            <a:off x="809762" y="6136023"/>
            <a:ext cx="6090405" cy="485840"/>
            <a:chOff x="324323" y="8850516"/>
            <a:chExt cx="5989657" cy="477803"/>
          </a:xfrm>
        </p:grpSpPr>
        <p:sp>
          <p:nvSpPr>
            <p:cNvPr id="10" name="object 12">
              <a:extLst>
                <a:ext uri="{FF2B5EF4-FFF2-40B4-BE49-F238E27FC236}">
                  <a16:creationId xmlns:a16="http://schemas.microsoft.com/office/drawing/2014/main" id="{A9494A99-4475-5D39-A9B1-FCDA611AD2BA}"/>
                </a:ext>
              </a:extLst>
            </p:cNvPr>
            <p:cNvSpPr txBox="1"/>
            <p:nvPr/>
          </p:nvSpPr>
          <p:spPr>
            <a:xfrm>
              <a:off x="2262816" y="8910739"/>
              <a:ext cx="4051164" cy="417580"/>
            </a:xfrm>
            <a:prstGeom prst="rect">
              <a:avLst/>
            </a:prstGeom>
          </p:spPr>
          <p:txBody>
            <a:bodyPr vert="horz" wrap="square" lIns="0" tIns="12700" rIns="0" bIns="0" rtlCol="0">
              <a:spAutoFit/>
            </a:bodyPr>
            <a:lstStyle/>
            <a:p>
              <a:pPr algn="just">
                <a:lnSpc>
                  <a:spcPts val="800"/>
                </a:lnSpc>
              </a:pPr>
              <a:r>
                <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[name of the granting authority]. Neither the European Union nor the granting authority can be held responsible for them</a:t>
              </a:r>
            </a:p>
            <a:p>
              <a:pPr algn="just">
                <a:lnSpc>
                  <a:spcPts val="800"/>
                </a:lnSpc>
              </a:pPr>
              <a:endPar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8612C988-E113-85DB-23D8-70781B2DD209}"/>
                </a:ext>
              </a:extLst>
            </p:cNvPr>
            <p:cNvPicPr>
              <a:picLocks noChangeAspect="1"/>
            </p:cNvPicPr>
            <p:nvPr/>
          </p:nvPicPr>
          <p:blipFill>
            <a:blip r:embed="rId3"/>
            <a:stretch>
              <a:fillRect/>
            </a:stretch>
          </p:blipFill>
          <p:spPr>
            <a:xfrm>
              <a:off x="324323" y="8850516"/>
              <a:ext cx="1921025" cy="427758"/>
            </a:xfrm>
            <a:prstGeom prst="rect">
              <a:avLst/>
            </a:prstGeom>
          </p:spPr>
        </p:pic>
      </p:gr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599395"/>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76417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0D60672-3814-FD72-E5D1-EB775BFF6165}"/>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4" name="Picture Placeholder 4">
            <a:extLst>
              <a:ext uri="{FF2B5EF4-FFF2-40B4-BE49-F238E27FC236}">
                <a16:creationId xmlns:a16="http://schemas.microsoft.com/office/drawing/2014/main" id="{6B446D18-4F9A-555F-8C22-D44927E2B81C}"/>
              </a:ext>
            </a:extLst>
          </p:cNvPr>
          <p:cNvSpPr>
            <a:spLocks noGrp="1"/>
          </p:cNvSpPr>
          <p:nvPr>
            <p:ph type="pic" sz="quarter" idx="10"/>
          </p:nvPr>
        </p:nvSpPr>
        <p:spPr>
          <a:xfrm>
            <a:off x="433137" y="577515"/>
            <a:ext cx="5855368" cy="4921840"/>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13" name="Picture 12">
            <a:extLst>
              <a:ext uri="{FF2B5EF4-FFF2-40B4-BE49-F238E27FC236}">
                <a16:creationId xmlns:a16="http://schemas.microsoft.com/office/drawing/2014/main" id="{4EE9BB92-F41B-BC5B-4836-3D9AE58D61C4}"/>
              </a:ext>
            </a:extLst>
          </p:cNvPr>
          <p:cNvPicPr>
            <a:picLocks noChangeAspect="1"/>
          </p:cNvPicPr>
          <p:nvPr userDrawn="1"/>
        </p:nvPicPr>
        <p:blipFill>
          <a:blip r:embed="rId2"/>
          <a:stretch>
            <a:fillRect/>
          </a:stretch>
        </p:blipFill>
        <p:spPr>
          <a:xfrm>
            <a:off x="7723133" y="682192"/>
            <a:ext cx="3634678" cy="1643570"/>
          </a:xfrm>
          <a:prstGeom prst="rect">
            <a:avLst/>
          </a:prstGeom>
        </p:spPr>
      </p:pic>
      <p:pic>
        <p:nvPicPr>
          <p:cNvPr id="14" name="Picture 13">
            <a:extLst>
              <a:ext uri="{FF2B5EF4-FFF2-40B4-BE49-F238E27FC236}">
                <a16:creationId xmlns:a16="http://schemas.microsoft.com/office/drawing/2014/main" id="{9FBB969C-5FE5-1378-6A41-3122FB352FBD}"/>
              </a:ext>
            </a:extLst>
          </p:cNvPr>
          <p:cNvPicPr>
            <a:picLocks noChangeAspect="1"/>
          </p:cNvPicPr>
          <p:nvPr userDrawn="1"/>
        </p:nvPicPr>
        <p:blipFill>
          <a:blip r:embed="rId3"/>
          <a:stretch>
            <a:fillRect/>
          </a:stretch>
        </p:blipFill>
        <p:spPr>
          <a:xfrm>
            <a:off x="9623515" y="6148251"/>
            <a:ext cx="2196197" cy="489032"/>
          </a:xfrm>
          <a:prstGeom prst="rect">
            <a:avLst/>
          </a:prstGeom>
        </p:spPr>
      </p:pic>
      <p:sp>
        <p:nvSpPr>
          <p:cNvPr id="15" name="Text Placeholder 32">
            <a:extLst>
              <a:ext uri="{FF2B5EF4-FFF2-40B4-BE49-F238E27FC236}">
                <a16:creationId xmlns:a16="http://schemas.microsoft.com/office/drawing/2014/main" id="{7F03B37A-1E6B-EA66-7065-9F4B818F0613}"/>
              </a:ext>
            </a:extLst>
          </p:cNvPr>
          <p:cNvSpPr>
            <a:spLocks noGrp="1"/>
          </p:cNvSpPr>
          <p:nvPr>
            <p:ph type="body" sz="quarter" idx="62" hasCustomPrompt="1"/>
          </p:nvPr>
        </p:nvSpPr>
        <p:spPr>
          <a:xfrm>
            <a:off x="5742695" y="3487678"/>
            <a:ext cx="3465473"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WELCOME TO</a:t>
            </a:r>
          </a:p>
        </p:txBody>
      </p:sp>
      <p:sp>
        <p:nvSpPr>
          <p:cNvPr id="16" name="Text Placeholder 32">
            <a:extLst>
              <a:ext uri="{FF2B5EF4-FFF2-40B4-BE49-F238E27FC236}">
                <a16:creationId xmlns:a16="http://schemas.microsoft.com/office/drawing/2014/main" id="{3BC05C13-434B-FCEF-87CC-7BE3E2C6DD8A}"/>
              </a:ext>
            </a:extLst>
          </p:cNvPr>
          <p:cNvSpPr>
            <a:spLocks noGrp="1"/>
          </p:cNvSpPr>
          <p:nvPr>
            <p:ph type="body" sz="quarter" idx="63" hasCustomPrompt="1"/>
          </p:nvPr>
        </p:nvSpPr>
        <p:spPr>
          <a:xfrm>
            <a:off x="5714900" y="4269998"/>
            <a:ext cx="3364931"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OUR PROJECT</a:t>
            </a:r>
          </a:p>
        </p:txBody>
      </p:sp>
    </p:spTree>
    <p:extLst>
      <p:ext uri="{BB962C8B-B14F-4D97-AF65-F5344CB8AC3E}">
        <p14:creationId xmlns:p14="http://schemas.microsoft.com/office/powerpoint/2010/main" val="311126302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xt/Photo Slide 01">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60478A-835B-AA69-BEAA-7CA861620417}"/>
              </a:ext>
            </a:extLst>
          </p:cNvPr>
          <p:cNvSpPr/>
          <p:nvPr userDrawn="1"/>
        </p:nvSpPr>
        <p:spPr>
          <a:xfrm rot="5400000">
            <a:off x="-1446189" y="1454956"/>
            <a:ext cx="6857999" cy="3948093"/>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4838054" y="1874430"/>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5609152" y="1874430"/>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4838054" y="233601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5609152" y="233601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4838054" y="2761963"/>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5609152" y="2761963"/>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4838054" y="317472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5609152" y="3174729"/>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4838054" y="3601091"/>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5609152" y="3601091"/>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4853601" y="4045032"/>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5624699" y="4045032"/>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4853601" y="452929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5624699" y="4529299"/>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4" name="Text Placeholder 32">
            <a:extLst>
              <a:ext uri="{FF2B5EF4-FFF2-40B4-BE49-F238E27FC236}">
                <a16:creationId xmlns:a16="http://schemas.microsoft.com/office/drawing/2014/main" id="{04026514-11BD-62EB-44B0-149DF35E7733}"/>
              </a:ext>
            </a:extLst>
          </p:cNvPr>
          <p:cNvSpPr>
            <a:spLocks noGrp="1"/>
          </p:cNvSpPr>
          <p:nvPr>
            <p:ph type="body" sz="quarter" idx="62" hasCustomPrompt="1"/>
          </p:nvPr>
        </p:nvSpPr>
        <p:spPr>
          <a:xfrm>
            <a:off x="460240" y="596921"/>
            <a:ext cx="2211054"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TABLE OF</a:t>
            </a:r>
          </a:p>
        </p:txBody>
      </p:sp>
      <p:sp>
        <p:nvSpPr>
          <p:cNvPr id="6" name="Text Placeholder 32">
            <a:extLst>
              <a:ext uri="{FF2B5EF4-FFF2-40B4-BE49-F238E27FC236}">
                <a16:creationId xmlns:a16="http://schemas.microsoft.com/office/drawing/2014/main" id="{56579B41-D929-2BEC-7179-37D34888E5A7}"/>
              </a:ext>
            </a:extLst>
          </p:cNvPr>
          <p:cNvSpPr>
            <a:spLocks noGrp="1"/>
          </p:cNvSpPr>
          <p:nvPr>
            <p:ph type="body" sz="quarter" idx="63" hasCustomPrompt="1"/>
          </p:nvPr>
        </p:nvSpPr>
        <p:spPr>
          <a:xfrm>
            <a:off x="432445" y="1379241"/>
            <a:ext cx="2444726"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CONTENTS</a:t>
            </a:r>
          </a:p>
        </p:txBody>
      </p:sp>
      <p:grpSp>
        <p:nvGrpSpPr>
          <p:cNvPr id="75" name="Group 74">
            <a:extLst>
              <a:ext uri="{FF2B5EF4-FFF2-40B4-BE49-F238E27FC236}">
                <a16:creationId xmlns:a16="http://schemas.microsoft.com/office/drawing/2014/main" id="{955FF89E-2810-5977-3AD9-E65D5EE94D05}"/>
              </a:ext>
            </a:extLst>
          </p:cNvPr>
          <p:cNvGrpSpPr/>
          <p:nvPr userDrawn="1"/>
        </p:nvGrpSpPr>
        <p:grpSpPr>
          <a:xfrm>
            <a:off x="4782673" y="5615761"/>
            <a:ext cx="6090405" cy="485840"/>
            <a:chOff x="324323" y="8850516"/>
            <a:chExt cx="5989657" cy="477803"/>
          </a:xfrm>
        </p:grpSpPr>
        <p:sp>
          <p:nvSpPr>
            <p:cNvPr id="76" name="object 12">
              <a:extLst>
                <a:ext uri="{FF2B5EF4-FFF2-40B4-BE49-F238E27FC236}">
                  <a16:creationId xmlns:a16="http://schemas.microsoft.com/office/drawing/2014/main" id="{2C6C8EA1-8DEC-4834-CACB-274C971D5A3F}"/>
                </a:ext>
              </a:extLst>
            </p:cNvPr>
            <p:cNvSpPr txBox="1"/>
            <p:nvPr/>
          </p:nvSpPr>
          <p:spPr>
            <a:xfrm>
              <a:off x="2262816" y="8910739"/>
              <a:ext cx="4051164" cy="417580"/>
            </a:xfrm>
            <a:prstGeom prst="rect">
              <a:avLst/>
            </a:prstGeom>
          </p:spPr>
          <p:txBody>
            <a:bodyPr vert="horz" wrap="square" lIns="0" tIns="12700" rIns="0" bIns="0" rtlCol="0">
              <a:spAutoFit/>
            </a:bodyPr>
            <a:lstStyle/>
            <a:p>
              <a:pPr algn="just">
                <a:lnSpc>
                  <a:spcPts val="800"/>
                </a:lnSpc>
              </a:pPr>
              <a:r>
                <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[name of the granting authority]. Neither the European Union nor the granting authority can be held responsible for them</a:t>
              </a:r>
            </a:p>
            <a:p>
              <a:pPr algn="just">
                <a:lnSpc>
                  <a:spcPts val="800"/>
                </a:lnSpc>
              </a:pPr>
              <a:endPar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77" name="Picture 76">
              <a:extLst>
                <a:ext uri="{FF2B5EF4-FFF2-40B4-BE49-F238E27FC236}">
                  <a16:creationId xmlns:a16="http://schemas.microsoft.com/office/drawing/2014/main" id="{CB8DFF12-DFFD-C488-29B6-0D2AB9F66F25}"/>
                </a:ext>
              </a:extLst>
            </p:cNvPr>
            <p:cNvPicPr>
              <a:picLocks noChangeAspect="1"/>
            </p:cNvPicPr>
            <p:nvPr/>
          </p:nvPicPr>
          <p:blipFill>
            <a:blip r:embed="rId2"/>
            <a:stretch>
              <a:fillRect/>
            </a:stretch>
          </p:blipFill>
          <p:spPr>
            <a:xfrm>
              <a:off x="324323" y="8850516"/>
              <a:ext cx="1921025" cy="427758"/>
            </a:xfrm>
            <a:prstGeom prst="rect">
              <a:avLst/>
            </a:prstGeom>
          </p:spPr>
        </p:pic>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1770488" y="141436"/>
            <a:ext cx="3677237" cy="7218220"/>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639852" y="0"/>
            <a:ext cx="4611021" cy="2513490"/>
          </a:xfrm>
          <a:prstGeom prst="rect">
            <a:avLst/>
          </a:prstGeom>
          <a:effectLst>
            <a:glow rad="127000">
              <a:srgbClr val="414141"/>
            </a:glow>
          </a:effectLst>
        </p:spPr>
        <p:txBody>
          <a:bodyPr>
            <a:noAutofit/>
          </a:bodyPr>
          <a:lstStyle>
            <a:lvl1pPr marL="0" indent="0" algn="l">
              <a:buNone/>
              <a:defRPr sz="15000" b="1">
                <a:solidFill>
                  <a:srgbClr val="111E46"/>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6352050" y="3505573"/>
            <a:ext cx="2053233"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a:t>
            </a:r>
          </a:p>
        </p:txBody>
      </p:sp>
      <p:sp>
        <p:nvSpPr>
          <p:cNvPr id="100" name="Text Placeholder 32">
            <a:extLst>
              <a:ext uri="{FF2B5EF4-FFF2-40B4-BE49-F238E27FC236}">
                <a16:creationId xmlns:a16="http://schemas.microsoft.com/office/drawing/2014/main" id="{642D4D19-C142-A773-1BEE-670912DF9E19}"/>
              </a:ext>
            </a:extLst>
          </p:cNvPr>
          <p:cNvSpPr>
            <a:spLocks noGrp="1"/>
          </p:cNvSpPr>
          <p:nvPr>
            <p:ph type="body" sz="quarter" idx="63" hasCustomPrompt="1"/>
          </p:nvPr>
        </p:nvSpPr>
        <p:spPr>
          <a:xfrm>
            <a:off x="6324256" y="4287893"/>
            <a:ext cx="1349507"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TITLE</a:t>
            </a:r>
          </a:p>
        </p:txBody>
      </p:sp>
    </p:spTree>
    <p:extLst>
      <p:ext uri="{BB962C8B-B14F-4D97-AF65-F5344CB8AC3E}">
        <p14:creationId xmlns:p14="http://schemas.microsoft.com/office/powerpoint/2010/main" val="3387120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0"/>
            <a:ext cx="12209545" cy="2147749"/>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rgbClr val="EF4870"/>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978311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5" name="Text Placeholder 32">
            <a:extLst>
              <a:ext uri="{FF2B5EF4-FFF2-40B4-BE49-F238E27FC236}">
                <a16:creationId xmlns:a16="http://schemas.microsoft.com/office/drawing/2014/main" id="{6D8C0570-7782-7B5B-F178-51FAE93904C9}"/>
              </a:ext>
            </a:extLst>
          </p:cNvPr>
          <p:cNvSpPr>
            <a:spLocks noGrp="1"/>
          </p:cNvSpPr>
          <p:nvPr>
            <p:ph type="body" sz="quarter" idx="48" hasCustomPrompt="1"/>
          </p:nvPr>
        </p:nvSpPr>
        <p:spPr>
          <a:xfrm>
            <a:off x="931824" y="1679171"/>
            <a:ext cx="10483429" cy="4616084"/>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Text Placeholder 32">
            <a:extLst>
              <a:ext uri="{FF2B5EF4-FFF2-40B4-BE49-F238E27FC236}">
                <a16:creationId xmlns:a16="http://schemas.microsoft.com/office/drawing/2014/main" id="{12AFBC99-BD1A-BB6F-308E-DB8C90B78868}"/>
              </a:ext>
            </a:extLst>
          </p:cNvPr>
          <p:cNvSpPr>
            <a:spLocks noGrp="1"/>
          </p:cNvSpPr>
          <p:nvPr>
            <p:ph type="body" sz="quarter" idx="62" hasCustomPrompt="1"/>
          </p:nvPr>
        </p:nvSpPr>
        <p:spPr>
          <a:xfrm>
            <a:off x="-8011" y="578092"/>
            <a:ext cx="3156225" cy="671785"/>
          </a:xfrm>
          <a:prstGeom prst="rect">
            <a:avLst/>
          </a:prstGeom>
          <a:solidFill>
            <a:srgbClr val="198AB1"/>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245063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509D38E-D9E7-6493-0FCE-89B2D340E0E9}"/>
              </a:ext>
            </a:extLst>
          </p:cNvPr>
          <p:cNvSpPr>
            <a:spLocks noGrp="1"/>
          </p:cNvSpPr>
          <p:nvPr>
            <p:ph type="pic" sz="quarter" idx="21"/>
          </p:nvPr>
        </p:nvSpPr>
        <p:spPr>
          <a:xfrm>
            <a:off x="0" y="2"/>
            <a:ext cx="12192000" cy="257694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2975955"/>
            <a:ext cx="10483429" cy="3319299"/>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0" y="2018965"/>
            <a:ext cx="3156225" cy="671785"/>
          </a:xfrm>
          <a:prstGeom prst="rect">
            <a:avLst/>
          </a:prstGeom>
          <a:solidFill>
            <a:srgbClr val="EF4870"/>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2843110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DE408B69-D389-CD2F-3055-DB37B7B189A9}"/>
              </a:ext>
            </a:extLst>
          </p:cNvPr>
          <p:cNvCxnSpPr/>
          <p:nvPr userDrawn="1"/>
        </p:nvCxnSpPr>
        <p:spPr>
          <a:xfrm>
            <a:off x="11701121" y="6578090"/>
            <a:ext cx="265889" cy="0"/>
          </a:xfrm>
          <a:prstGeom prst="line">
            <a:avLst/>
          </a:prstGeom>
          <a:ln>
            <a:solidFill>
              <a:srgbClr val="198AB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389B47C-E53C-EE70-0EDF-BB4601FC4608}"/>
              </a:ext>
            </a:extLst>
          </p:cNvPr>
          <p:cNvPicPr>
            <a:picLocks noChangeAspect="1"/>
          </p:cNvPicPr>
          <p:nvPr userDrawn="1"/>
        </p:nvPicPr>
        <p:blipFill>
          <a:blip r:embed="rId21"/>
          <a:srcRect t="78397" r="608"/>
          <a:stretch/>
        </p:blipFill>
        <p:spPr>
          <a:xfrm rot="16200000">
            <a:off x="10917797" y="5562861"/>
            <a:ext cx="1846677" cy="181503"/>
          </a:xfrm>
          <a:prstGeom prst="rect">
            <a:avLst/>
          </a:prstGeom>
        </p:spPr>
      </p:pic>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46" r:id="rId2"/>
    <p:sldLayoutId id="2147483697" r:id="rId3"/>
    <p:sldLayoutId id="2147483683" r:id="rId4"/>
    <p:sldLayoutId id="2147483747" r:id="rId5"/>
    <p:sldLayoutId id="2147483703" r:id="rId6"/>
    <p:sldLayoutId id="2147483733" r:id="rId7"/>
    <p:sldLayoutId id="2147483744" r:id="rId8"/>
    <p:sldLayoutId id="2147483745" r:id="rId9"/>
    <p:sldLayoutId id="2147483748" r:id="rId10"/>
    <p:sldLayoutId id="2147483743" r:id="rId11"/>
    <p:sldLayoutId id="2147483741" r:id="rId12"/>
    <p:sldLayoutId id="2147483740" r:id="rId13"/>
    <p:sldLayoutId id="2147483742" r:id="rId14"/>
    <p:sldLayoutId id="2147483702" r:id="rId15"/>
    <p:sldLayoutId id="2147483700" r:id="rId16"/>
    <p:sldLayoutId id="2147483734" r:id="rId17"/>
    <p:sldLayoutId id="2147483749" r:id="rId18"/>
    <p:sldLayoutId id="2147483750" r:id="rId19"/>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fi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8.xml"/><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4">
            <a:extLst>
              <a:ext uri="{FF2B5EF4-FFF2-40B4-BE49-F238E27FC236}">
                <a16:creationId xmlns:a16="http://schemas.microsoft.com/office/drawing/2014/main" id="{5DB06D23-CACC-FE39-D579-D5B7408D9F82}"/>
              </a:ext>
            </a:extLst>
          </p:cNvPr>
          <p:cNvPicPr>
            <a:picLocks noGrp="1" noChangeAspect="1"/>
          </p:cNvPicPr>
          <p:nvPr>
            <p:ph type="pic" sz="quarter" idx="10"/>
          </p:nvPr>
        </p:nvPicPr>
        <p:blipFill>
          <a:blip r:embed="rId2"/>
          <a:srcRect l="10344" r="10344"/>
          <a:stretch/>
        </p:blipFill>
        <p:spPr/>
      </p:pic>
      <p:sp>
        <p:nvSpPr>
          <p:cNvPr id="10" name="Text Placeholder 9">
            <a:extLst>
              <a:ext uri="{FF2B5EF4-FFF2-40B4-BE49-F238E27FC236}">
                <a16:creationId xmlns:a16="http://schemas.microsoft.com/office/drawing/2014/main" id="{6F72492F-7428-EFB2-A1B6-E10AD6C78686}"/>
              </a:ext>
            </a:extLst>
          </p:cNvPr>
          <p:cNvSpPr>
            <a:spLocks noGrp="1"/>
          </p:cNvSpPr>
          <p:nvPr>
            <p:ph type="body" sz="quarter" idx="62"/>
          </p:nvPr>
        </p:nvSpPr>
        <p:spPr>
          <a:xfrm>
            <a:off x="5382759" y="3144236"/>
            <a:ext cx="5376905" cy="2550474"/>
          </a:xfrm>
        </p:spPr>
        <p:txBody>
          <a:bodyPr/>
          <a:lstStyle/>
          <a:p>
            <a:pPr algn="ctr"/>
            <a:r>
              <a:rPr lang="en-US" dirty="0"/>
              <a:t>Youth Digital Engagement for Combating Hate Speech &amp; Incitement in Kosovo</a:t>
            </a:r>
          </a:p>
        </p:txBody>
      </p:sp>
      <p:sp>
        <p:nvSpPr>
          <p:cNvPr id="111" name="Text Placeholder 7">
            <a:extLst>
              <a:ext uri="{FF2B5EF4-FFF2-40B4-BE49-F238E27FC236}">
                <a16:creationId xmlns:a16="http://schemas.microsoft.com/office/drawing/2014/main" id="{DBD16449-BE83-4DF2-AA44-E9DF81C2EF06}"/>
              </a:ext>
            </a:extLst>
          </p:cNvPr>
          <p:cNvSpPr txBox="1">
            <a:spLocks/>
          </p:cNvSpPr>
          <p:nvPr/>
        </p:nvSpPr>
        <p:spPr>
          <a:xfrm rot="16200000">
            <a:off x="-765810" y="4481475"/>
            <a:ext cx="3690999" cy="596287"/>
          </a:xfrm>
          <a:prstGeom prst="rect">
            <a:avLst/>
          </a:prstGeom>
          <a:solidFill>
            <a:srgbClr val="198AB1"/>
          </a:soli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ct val="100000"/>
              </a:lnSpc>
            </a:pPr>
            <a:r>
              <a:rPr lang="en-US" sz="2600" b="0" dirty="0"/>
              <a:t>www.memory-makers</a:t>
            </a:r>
            <a:r>
              <a:rPr lang="en-US" sz="2600" dirty="0"/>
              <a:t>.</a:t>
            </a:r>
            <a:r>
              <a:rPr lang="en-US" sz="2600" b="0" dirty="0"/>
              <a:t>eu</a:t>
            </a:r>
          </a:p>
        </p:txBody>
      </p:sp>
      <p:sp>
        <p:nvSpPr>
          <p:cNvPr id="112" name="Oval 111">
            <a:extLst>
              <a:ext uri="{FF2B5EF4-FFF2-40B4-BE49-F238E27FC236}">
                <a16:creationId xmlns:a16="http://schemas.microsoft.com/office/drawing/2014/main" id="{55E2C01A-6933-48E9-9B2A-732249CB462C}"/>
              </a:ext>
            </a:extLst>
          </p:cNvPr>
          <p:cNvSpPr/>
          <p:nvPr/>
        </p:nvSpPr>
        <p:spPr>
          <a:xfrm>
            <a:off x="0" y="1897468"/>
            <a:ext cx="895932" cy="895932"/>
          </a:xfrm>
          <a:prstGeom prst="ellipse">
            <a:avLst/>
          </a:prstGeom>
          <a:solidFill>
            <a:srgbClr val="4DBD98">
              <a:alpha val="7984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aphic 4">
            <a:extLst>
              <a:ext uri="{FF2B5EF4-FFF2-40B4-BE49-F238E27FC236}">
                <a16:creationId xmlns:a16="http://schemas.microsoft.com/office/drawing/2014/main" id="{0BB50296-84E4-879D-2A0F-0C6CE90FD665}"/>
              </a:ext>
            </a:extLst>
          </p:cNvPr>
          <p:cNvGrpSpPr/>
          <p:nvPr/>
        </p:nvGrpSpPr>
        <p:grpSpPr>
          <a:xfrm>
            <a:off x="10641177" y="3499946"/>
            <a:ext cx="2641612" cy="2639151"/>
            <a:chOff x="1782854" y="3591929"/>
            <a:chExt cx="742307" cy="741615"/>
          </a:xfrm>
          <a:solidFill>
            <a:srgbClr val="FFD168">
              <a:alpha val="62000"/>
            </a:srgbClr>
          </a:solidFill>
        </p:grpSpPr>
        <p:sp>
          <p:nvSpPr>
            <p:cNvPr id="114" name="Freeform 113">
              <a:extLst>
                <a:ext uri="{FF2B5EF4-FFF2-40B4-BE49-F238E27FC236}">
                  <a16:creationId xmlns:a16="http://schemas.microsoft.com/office/drawing/2014/main" id="{A36E8909-2A08-CA3B-CC80-445331738AC1}"/>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5A56429A-07E3-1131-DE7F-E010E2DE02E8}"/>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BD73D52-69BA-D6E2-F1B0-87062318047D}"/>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B64C9358-C42E-357E-564A-78AA013C4AF2}"/>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0B25656A-D8AA-5D1A-B3F8-9E29D2A2E89D}"/>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CA71C29F-2CDE-837F-9618-2E7909608A99}"/>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4DCBC4AF-C98B-BE3A-ADB8-EF19553C2305}"/>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D1CDC64-E149-0861-9591-7864760E23FD}"/>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4D766A0B-195D-7AF4-599D-77EEC55FBC0C}"/>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C8E8412E-AF4D-9567-AC6A-1E0B62B41C37}"/>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AABED314-531A-0151-F2CE-93D898AEDDB9}"/>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26155C32-8DC9-70EB-5038-ECEC4B6E5207}"/>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A38C16D0-1F21-375A-FD18-B3E202CB90FF}"/>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F6298B11-7F03-9C16-6E4C-5118FE3E1380}"/>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73ED07F1-ABA5-3795-3A2B-25D0D1B7367B}"/>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8436166D-676F-A5DD-BF6A-5B1B22320878}"/>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A5EF7F08-2BB3-E6DC-AD1E-24D8B8A16AEA}"/>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855FF95B-B167-B10E-AB01-FE53AAAD5606}"/>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E07B092A-7AC0-ABF7-C974-71CA20DDAB59}"/>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C00FA8EB-EB34-F686-A21D-E78E07017FF1}"/>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207C7807-FA48-C080-0F02-700435F812E7}"/>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EFB73D92-7B13-F90C-8154-56F6152F6258}"/>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07F71A8-0878-1AD3-5265-6DCEABC9B4EF}"/>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1802E58D-F27D-C4D6-3AE4-9517E965AB87}"/>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282187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CAE16-C009-0291-87A7-697E27C523E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738A420-2081-E958-FC16-3BBA97A77B31}"/>
              </a:ext>
            </a:extLst>
          </p:cNvPr>
          <p:cNvSpPr>
            <a:spLocks noGrp="1"/>
          </p:cNvSpPr>
          <p:nvPr>
            <p:ph type="body" sz="quarter" idx="48"/>
          </p:nvPr>
        </p:nvSpPr>
        <p:spPr>
          <a:xfrm>
            <a:off x="316048" y="2649805"/>
            <a:ext cx="5208059" cy="3933404"/>
          </a:xfrm>
        </p:spPr>
        <p:txBody>
          <a:bodyPr/>
          <a:lstStyle/>
          <a:p>
            <a:r>
              <a:rPr lang="en-GB" dirty="0"/>
              <a:t>The analysis of articles and programs from these media outlets was carried out over two six-month periods: </a:t>
            </a:r>
          </a:p>
          <a:p>
            <a:r>
              <a:rPr lang="en-GB" b="1" dirty="0"/>
              <a:t>Hate O Meter II January 1 – June 30, 2020. </a:t>
            </a:r>
          </a:p>
          <a:p>
            <a:endParaRPr lang="en-GB" dirty="0"/>
          </a:p>
          <a:p>
            <a:r>
              <a:rPr lang="en-GB" dirty="0"/>
              <a:t>For the examination of textual materials, both the total population sample and a simple random sample was applied.</a:t>
            </a:r>
          </a:p>
          <a:p>
            <a:endParaRPr lang="en-US" dirty="0"/>
          </a:p>
        </p:txBody>
      </p:sp>
      <p:sp>
        <p:nvSpPr>
          <p:cNvPr id="3" name="Text Placeholder 2">
            <a:extLst>
              <a:ext uri="{FF2B5EF4-FFF2-40B4-BE49-F238E27FC236}">
                <a16:creationId xmlns:a16="http://schemas.microsoft.com/office/drawing/2014/main" id="{71C1DB1E-EE3E-732F-A19C-E35446D9855A}"/>
              </a:ext>
            </a:extLst>
          </p:cNvPr>
          <p:cNvSpPr>
            <a:spLocks noGrp="1"/>
          </p:cNvSpPr>
          <p:nvPr>
            <p:ph type="body" sz="quarter" idx="62"/>
          </p:nvPr>
        </p:nvSpPr>
        <p:spPr>
          <a:xfrm>
            <a:off x="-8011" y="578092"/>
            <a:ext cx="8058502" cy="671785"/>
          </a:xfrm>
          <a:solidFill>
            <a:srgbClr val="00A8F6"/>
          </a:solidFill>
        </p:spPr>
        <p:txBody>
          <a:bodyPr/>
          <a:lstStyle/>
          <a:p>
            <a:r>
              <a:rPr lang="en-US" dirty="0"/>
              <a:t>Hate O Meter II</a:t>
            </a:r>
          </a:p>
        </p:txBody>
      </p:sp>
      <p:grpSp>
        <p:nvGrpSpPr>
          <p:cNvPr id="40" name="Graphic 4">
            <a:extLst>
              <a:ext uri="{FF2B5EF4-FFF2-40B4-BE49-F238E27FC236}">
                <a16:creationId xmlns:a16="http://schemas.microsoft.com/office/drawing/2014/main" id="{3C7DA3C9-0196-7D50-CC14-CB728D22E2D8}"/>
              </a:ext>
            </a:extLst>
          </p:cNvPr>
          <p:cNvGrpSpPr/>
          <p:nvPr/>
        </p:nvGrpSpPr>
        <p:grpSpPr>
          <a:xfrm>
            <a:off x="10042087" y="-1319576"/>
            <a:ext cx="2641612" cy="2639151"/>
            <a:chOff x="1782854" y="3591929"/>
            <a:chExt cx="742307" cy="741615"/>
          </a:xfrm>
          <a:solidFill>
            <a:srgbClr val="4DBD98">
              <a:alpha val="62000"/>
            </a:srgbClr>
          </a:solidFill>
        </p:grpSpPr>
        <p:sp>
          <p:nvSpPr>
            <p:cNvPr id="41" name="Freeform 40">
              <a:extLst>
                <a:ext uri="{FF2B5EF4-FFF2-40B4-BE49-F238E27FC236}">
                  <a16:creationId xmlns:a16="http://schemas.microsoft.com/office/drawing/2014/main" id="{FD172D4A-8421-F559-0F4E-C14684F2AFF1}"/>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2F8A88D-939F-0D3B-F8F2-79A80D44DF6A}"/>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ADD2965-C576-EC03-3173-FD80B55B03D4}"/>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21C7447-1673-ECE4-3DCC-4874D74E8DEE}"/>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0FEE7A1-EAE6-E1E0-B7CD-B1942E331BB3}"/>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A0A195D-A1E7-2335-8933-CC8522FFF9B1}"/>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315A4560-86EF-9FEC-9609-7890DAADF809}"/>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2FDEAC04-780D-75C7-8978-987C379A7035}"/>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6D096D8A-E85B-02CC-9FBF-68A64B98DB55}"/>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5CB495AC-EADF-BF97-89B3-AF4A82F6C846}"/>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D5F65F2-B8E4-D725-A782-EBD6F139AB4B}"/>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ED058E5-D9D8-19FD-2E1F-8C00D9C18AEC}"/>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0530E32-E30C-0FD7-94B8-5D288D15A285}"/>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168ABC6-0944-E47F-F3CC-553BD160967D}"/>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7917658-7959-D969-9A34-982A12E50E32}"/>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C303637-4FBB-99DF-7AA2-4E9C11D16D1A}"/>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46B6261-9EC7-AF56-B64C-E05D1095FC53}"/>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9E2DC00-0985-E812-133D-C8E32E4FA38C}"/>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2C33D83-C50D-2EB7-C02F-50A299A47525}"/>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583909C-B894-D683-382C-E847EBBC2E26}"/>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68B4BE2-6C1E-9A0B-E72C-E2E28DEE2AB1}"/>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8DEE4376-452D-739E-040E-CB70CC349FA0}"/>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079775CB-0AF0-971B-5049-E278C098E138}"/>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347C65B-76EF-6AB1-96BF-E58CDA5CEF72}"/>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pic>
        <p:nvPicPr>
          <p:cNvPr id="4" name="Picture 3">
            <a:extLst>
              <a:ext uri="{FF2B5EF4-FFF2-40B4-BE49-F238E27FC236}">
                <a16:creationId xmlns:a16="http://schemas.microsoft.com/office/drawing/2014/main" id="{FB9015A2-BCDC-539B-B6BF-6EF18F891301}"/>
              </a:ext>
            </a:extLst>
          </p:cNvPr>
          <p:cNvPicPr>
            <a:picLocks noChangeAspect="1"/>
          </p:cNvPicPr>
          <p:nvPr/>
        </p:nvPicPr>
        <p:blipFill>
          <a:blip r:embed="rId2"/>
          <a:stretch>
            <a:fillRect/>
          </a:stretch>
        </p:blipFill>
        <p:spPr>
          <a:xfrm>
            <a:off x="5886105" y="2951096"/>
            <a:ext cx="5550600" cy="2436029"/>
          </a:xfrm>
          <a:prstGeom prst="rect">
            <a:avLst/>
          </a:prstGeom>
        </p:spPr>
      </p:pic>
    </p:spTree>
    <p:extLst>
      <p:ext uri="{BB962C8B-B14F-4D97-AF65-F5344CB8AC3E}">
        <p14:creationId xmlns:p14="http://schemas.microsoft.com/office/powerpoint/2010/main" val="90988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0A510-B201-5EEE-7DF7-5C0E579F0A7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7C96EBB-8BE4-B724-B9B7-78BD51CCE69F}"/>
              </a:ext>
            </a:extLst>
          </p:cNvPr>
          <p:cNvSpPr>
            <a:spLocks noGrp="1"/>
          </p:cNvSpPr>
          <p:nvPr>
            <p:ph type="body" sz="quarter" idx="48"/>
          </p:nvPr>
        </p:nvSpPr>
        <p:spPr>
          <a:xfrm>
            <a:off x="854285" y="1504643"/>
            <a:ext cx="10483429" cy="4457027"/>
          </a:xfrm>
          <a:solidFill>
            <a:schemeClr val="bg1"/>
          </a:solidFill>
        </p:spPr>
        <p:txBody>
          <a:bodyPr/>
          <a:lstStyle/>
          <a:p>
            <a:r>
              <a:rPr lang="en-GB" b="1" dirty="0"/>
              <a:t>MEDIA</a:t>
            </a:r>
          </a:p>
          <a:p>
            <a:r>
              <a:rPr lang="en-GB" b="1" dirty="0"/>
              <a:t>2,512 articles 12.05% of online articles and 9.30% of TV shows contained hate speech</a:t>
            </a:r>
            <a:endParaRPr lang="en-GB" dirty="0"/>
          </a:p>
          <a:p>
            <a:r>
              <a:rPr lang="en-GB" dirty="0"/>
              <a:t>In online articles, hate speech mainly framed communities as violent and threatening, followed by offensive depictions of traditions and lifestyles, and to a lesser extent, incitement to violence. In TV shows, hate speech was dominated by offensive and negative portrayals, prejudicial language, and violent representations of target groups.</a:t>
            </a:r>
          </a:p>
          <a:p>
            <a:endParaRPr lang="en-GB" dirty="0"/>
          </a:p>
          <a:p>
            <a:r>
              <a:rPr lang="en-GB" b="1" dirty="0"/>
              <a:t>SOCIAL NETWORKS</a:t>
            </a:r>
          </a:p>
          <a:p>
            <a:r>
              <a:rPr lang="en-GB" dirty="0"/>
              <a:t>In Hate O Meter I, an article was detected that incites hatred and engages in fear-mongering against a Roma woman who was attacked in multiple municipalities of Kosovo. The article falsely claims (paraphrased) that ‘a woman from </a:t>
            </a:r>
            <a:r>
              <a:rPr lang="en-GB" dirty="0" err="1"/>
              <a:t>Llapi</a:t>
            </a:r>
            <a:r>
              <a:rPr lang="en-GB" dirty="0"/>
              <a:t>’ possesses a weapon and is part of a criminal network that kidnaps children. Such reporting led to violence and acts of savagery against this woman. </a:t>
            </a:r>
          </a:p>
          <a:p>
            <a:endParaRPr lang="en-GB" dirty="0"/>
          </a:p>
          <a:p>
            <a:endParaRPr lang="en-GB" dirty="0"/>
          </a:p>
          <a:p>
            <a:endParaRPr lang="en-GB" dirty="0"/>
          </a:p>
          <a:p>
            <a:endParaRPr lang="en-GB" dirty="0"/>
          </a:p>
          <a:p>
            <a:endParaRPr lang="en-GB" dirty="0"/>
          </a:p>
        </p:txBody>
      </p:sp>
      <p:sp>
        <p:nvSpPr>
          <p:cNvPr id="5" name="Text Placeholder 4">
            <a:extLst>
              <a:ext uri="{FF2B5EF4-FFF2-40B4-BE49-F238E27FC236}">
                <a16:creationId xmlns:a16="http://schemas.microsoft.com/office/drawing/2014/main" id="{05AC2B79-1DAE-1E5C-630B-F350344EDF30}"/>
              </a:ext>
            </a:extLst>
          </p:cNvPr>
          <p:cNvSpPr>
            <a:spLocks noGrp="1"/>
          </p:cNvSpPr>
          <p:nvPr>
            <p:ph type="body" sz="quarter" idx="62"/>
          </p:nvPr>
        </p:nvSpPr>
        <p:spPr>
          <a:xfrm>
            <a:off x="-8012" y="578093"/>
            <a:ext cx="9076597" cy="713380"/>
          </a:xfrm>
        </p:spPr>
        <p:txBody>
          <a:bodyPr/>
          <a:lstStyle/>
          <a:p>
            <a:r>
              <a:rPr lang="en-GB" dirty="0"/>
              <a:t>PREVALENCE OF HATE SPEECH ONLINE</a:t>
            </a:r>
          </a:p>
        </p:txBody>
      </p:sp>
      <p:grpSp>
        <p:nvGrpSpPr>
          <p:cNvPr id="2" name="Graphic 4">
            <a:extLst>
              <a:ext uri="{FF2B5EF4-FFF2-40B4-BE49-F238E27FC236}">
                <a16:creationId xmlns:a16="http://schemas.microsoft.com/office/drawing/2014/main" id="{33983F49-BEEF-2B46-36BF-3F00DECCCFC3}"/>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7B012FBB-1B78-54D9-5384-661D98AD2A16}"/>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23FF4F5-28DD-72C7-BF81-FB74C8AFC31D}"/>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2A87F00-9D23-96CE-FE9A-7E6B2951959D}"/>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96EE2F6-ED5C-4F19-7D87-2047779C9A2F}"/>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2328BF9B-7445-6547-8A00-95CA86EB119A}"/>
              </a:ext>
            </a:extLst>
          </p:cNvPr>
          <p:cNvSpPr/>
          <p:nvPr/>
        </p:nvSpPr>
        <p:spPr>
          <a:xfrm>
            <a:off x="9471971" y="-522323"/>
            <a:ext cx="1044645" cy="1044645"/>
          </a:xfrm>
          <a:prstGeom prst="ellipse">
            <a:avLst/>
          </a:prstGeom>
          <a:solidFill>
            <a:srgbClr val="FFC000">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1773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E7CA4-F88D-766A-A940-7A49553C87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43585CD-F4F2-AACB-4237-503B62AEDD8A}"/>
              </a:ext>
            </a:extLst>
          </p:cNvPr>
          <p:cNvSpPr>
            <a:spLocks noGrp="1"/>
          </p:cNvSpPr>
          <p:nvPr>
            <p:ph type="body" sz="quarter" idx="62"/>
          </p:nvPr>
        </p:nvSpPr>
        <p:spPr>
          <a:xfrm>
            <a:off x="-8011" y="578092"/>
            <a:ext cx="9029463" cy="671785"/>
          </a:xfrm>
          <a:solidFill>
            <a:srgbClr val="4DBD98"/>
          </a:solidFill>
        </p:spPr>
        <p:txBody>
          <a:bodyPr/>
          <a:lstStyle/>
          <a:p>
            <a:r>
              <a:rPr lang="en-GB" dirty="0"/>
              <a:t>Main findings of the Hate O Meter reports</a:t>
            </a:r>
          </a:p>
        </p:txBody>
      </p:sp>
      <p:grpSp>
        <p:nvGrpSpPr>
          <p:cNvPr id="40" name="Graphic 4">
            <a:extLst>
              <a:ext uri="{FF2B5EF4-FFF2-40B4-BE49-F238E27FC236}">
                <a16:creationId xmlns:a16="http://schemas.microsoft.com/office/drawing/2014/main" id="{C1DBA9F9-37A8-D98E-DA00-6ADA7014AF54}"/>
              </a:ext>
            </a:extLst>
          </p:cNvPr>
          <p:cNvGrpSpPr/>
          <p:nvPr/>
        </p:nvGrpSpPr>
        <p:grpSpPr>
          <a:xfrm>
            <a:off x="10042087" y="-1319576"/>
            <a:ext cx="2641612" cy="2639151"/>
            <a:chOff x="1782854" y="3591929"/>
            <a:chExt cx="742307" cy="741615"/>
          </a:xfrm>
          <a:solidFill>
            <a:srgbClr val="EF4870">
              <a:alpha val="62000"/>
            </a:srgbClr>
          </a:solidFill>
        </p:grpSpPr>
        <p:sp>
          <p:nvSpPr>
            <p:cNvPr id="41" name="Freeform 40">
              <a:extLst>
                <a:ext uri="{FF2B5EF4-FFF2-40B4-BE49-F238E27FC236}">
                  <a16:creationId xmlns:a16="http://schemas.microsoft.com/office/drawing/2014/main" id="{13D07C53-4FC3-FD98-CBBE-25E8E7612A21}"/>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8152FF9F-10DE-F12E-43F5-876311C36F20}"/>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65658DF-56D5-260D-5A92-48402862AE96}"/>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616AC08-22BC-466E-82E9-01B6E1412353}"/>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2F314EC-38D8-9C0D-0C96-8F32BEA6922B}"/>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813D604-E8DE-5749-A27E-C7DCC1F6F5B9}"/>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B3E853C9-222B-3937-56E5-A134A93602FC}"/>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76097AE-2888-5996-4EC6-559C2C106627}"/>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70406E10-6A89-61E0-ACB5-2901B0E71E3D}"/>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2EB9100-3E50-B796-8413-900ADECDC7EE}"/>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F9171E4-036D-6A54-9EF7-0E9E39C1FD02}"/>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FC8DF74C-44DB-7BDA-B779-AE5805816BBB}"/>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E4B69AE-3D34-DC11-7A22-C23729A995AE}"/>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5282AB-48FA-D348-705F-39CB45AC4FFE}"/>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5A33541C-8D02-C7BE-7B13-A449B629AA37}"/>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28BB9AB-C1EB-8684-4670-E22B73D2241E}"/>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338C092-94EC-3CED-5C86-E33788377E62}"/>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42447F0-ABF0-FFAE-15CE-3B579CD84185}"/>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8EA4125-A79F-5828-8376-F744645D43E6}"/>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03DECD1-76DB-35F8-E456-E91109BDE5CF}"/>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53F8A009-6564-3A4C-B727-C3DAECDEA6A8}"/>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246CC6D-C93D-98A7-7FA7-6A5EC4A47DDD}"/>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ED848007-3E18-CB5D-72AB-001C61649CB0}"/>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C52C3FE-2554-6BE3-E08E-9B4BCF14D7BC}"/>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5481DE3F-9671-1E59-CA36-0B2828B48E5E}"/>
              </a:ext>
            </a:extLst>
          </p:cNvPr>
          <p:cNvSpPr txBox="1"/>
          <p:nvPr/>
        </p:nvSpPr>
        <p:spPr>
          <a:xfrm>
            <a:off x="1270262" y="2461195"/>
            <a:ext cx="3773078" cy="1200329"/>
          </a:xfrm>
          <a:prstGeom prst="rect">
            <a:avLst/>
          </a:prstGeom>
          <a:solidFill>
            <a:srgbClr val="00A8F6"/>
          </a:solidFill>
        </p:spPr>
        <p:txBody>
          <a:bodyPr wrap="square">
            <a:spAutoFit/>
          </a:bodyPr>
          <a:lstStyle/>
          <a:p>
            <a:r>
              <a:rPr lang="en-GB" sz="2400" dirty="0">
                <a:solidFill>
                  <a:schemeClr val="bg1"/>
                </a:solidFill>
              </a:rPr>
              <a:t>2 out of 10 online news contained elements of hate speech </a:t>
            </a:r>
          </a:p>
        </p:txBody>
      </p:sp>
      <p:sp>
        <p:nvSpPr>
          <p:cNvPr id="7" name="TextBox 6">
            <a:extLst>
              <a:ext uri="{FF2B5EF4-FFF2-40B4-BE49-F238E27FC236}">
                <a16:creationId xmlns:a16="http://schemas.microsoft.com/office/drawing/2014/main" id="{7ADE30CE-A47A-5035-B264-98C113181093}"/>
              </a:ext>
            </a:extLst>
          </p:cNvPr>
          <p:cNvSpPr txBox="1"/>
          <p:nvPr/>
        </p:nvSpPr>
        <p:spPr>
          <a:xfrm>
            <a:off x="6410229" y="2458033"/>
            <a:ext cx="3773078" cy="1569660"/>
          </a:xfrm>
          <a:prstGeom prst="rect">
            <a:avLst/>
          </a:prstGeom>
          <a:solidFill>
            <a:srgbClr val="00A8F6"/>
          </a:solidFill>
        </p:spPr>
        <p:txBody>
          <a:bodyPr wrap="square">
            <a:spAutoFit/>
          </a:bodyPr>
          <a:lstStyle/>
          <a:p>
            <a:r>
              <a:rPr lang="en-GB" sz="2400" dirty="0">
                <a:solidFill>
                  <a:schemeClr val="bg1"/>
                </a:solidFill>
              </a:rPr>
              <a:t>Roma, </a:t>
            </a:r>
            <a:r>
              <a:rPr lang="en-GB" sz="2400" dirty="0" err="1">
                <a:solidFill>
                  <a:schemeClr val="bg1"/>
                </a:solidFill>
              </a:rPr>
              <a:t>Ashkali</a:t>
            </a:r>
            <a:r>
              <a:rPr lang="en-GB" sz="2400" dirty="0">
                <a:solidFill>
                  <a:schemeClr val="bg1"/>
                </a:solidFill>
              </a:rPr>
              <a:t>, and Egyptians are mostly targeted with hate speech</a:t>
            </a:r>
          </a:p>
        </p:txBody>
      </p:sp>
      <p:sp>
        <p:nvSpPr>
          <p:cNvPr id="9" name="TextBox 8">
            <a:extLst>
              <a:ext uri="{FF2B5EF4-FFF2-40B4-BE49-F238E27FC236}">
                <a16:creationId xmlns:a16="http://schemas.microsoft.com/office/drawing/2014/main" id="{DD80FE1E-15F5-FFE5-93BE-34182E2D7202}"/>
              </a:ext>
            </a:extLst>
          </p:cNvPr>
          <p:cNvSpPr txBox="1"/>
          <p:nvPr/>
        </p:nvSpPr>
        <p:spPr>
          <a:xfrm>
            <a:off x="1223128" y="3837264"/>
            <a:ext cx="3867346" cy="2677656"/>
          </a:xfrm>
          <a:prstGeom prst="rect">
            <a:avLst/>
          </a:prstGeom>
          <a:solidFill>
            <a:srgbClr val="00A8F6"/>
          </a:solidFill>
        </p:spPr>
        <p:txBody>
          <a:bodyPr wrap="square">
            <a:spAutoFit/>
          </a:bodyPr>
          <a:lstStyle/>
          <a:p>
            <a:r>
              <a:rPr lang="en-GB" sz="2400" dirty="0">
                <a:solidFill>
                  <a:schemeClr val="bg1"/>
                </a:solidFill>
              </a:rPr>
              <a:t>Approximately one and a half out of every ten programs broadcasted on Kosova from major television channels contain elements of hate speech.</a:t>
            </a:r>
          </a:p>
        </p:txBody>
      </p:sp>
      <p:sp>
        <p:nvSpPr>
          <p:cNvPr id="11" name="TextBox 10">
            <a:extLst>
              <a:ext uri="{FF2B5EF4-FFF2-40B4-BE49-F238E27FC236}">
                <a16:creationId xmlns:a16="http://schemas.microsoft.com/office/drawing/2014/main" id="{2B4C3719-B31F-2A1A-2B72-05320B40B331}"/>
              </a:ext>
            </a:extLst>
          </p:cNvPr>
          <p:cNvSpPr txBox="1"/>
          <p:nvPr/>
        </p:nvSpPr>
        <p:spPr>
          <a:xfrm>
            <a:off x="6410229" y="4391261"/>
            <a:ext cx="3773078" cy="1938992"/>
          </a:xfrm>
          <a:prstGeom prst="rect">
            <a:avLst/>
          </a:prstGeom>
          <a:solidFill>
            <a:srgbClr val="00A8F6"/>
          </a:solidFill>
        </p:spPr>
        <p:txBody>
          <a:bodyPr wrap="square">
            <a:spAutoFit/>
          </a:bodyPr>
          <a:lstStyle/>
          <a:p>
            <a:r>
              <a:rPr lang="en-GB" sz="2400" dirty="0">
                <a:solidFill>
                  <a:schemeClr val="bg1"/>
                </a:solidFill>
              </a:rPr>
              <a:t>There was one article with content including calls for the killing of LGBTIQ members (Hate O Meter I)</a:t>
            </a:r>
          </a:p>
        </p:txBody>
      </p:sp>
    </p:spTree>
    <p:extLst>
      <p:ext uri="{BB962C8B-B14F-4D97-AF65-F5344CB8AC3E}">
        <p14:creationId xmlns:p14="http://schemas.microsoft.com/office/powerpoint/2010/main" val="2731717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F7534-C284-D7FC-95F1-83C4F594C3D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8C49D3B-B848-9EF2-6456-010D26FC91C4}"/>
              </a:ext>
            </a:extLst>
          </p:cNvPr>
          <p:cNvSpPr>
            <a:spLocks noGrp="1"/>
          </p:cNvSpPr>
          <p:nvPr>
            <p:ph type="body" sz="quarter" idx="48"/>
          </p:nvPr>
        </p:nvSpPr>
        <p:spPr>
          <a:xfrm>
            <a:off x="978960" y="2611225"/>
            <a:ext cx="9201988" cy="1621410"/>
          </a:xfrm>
        </p:spPr>
        <p:txBody>
          <a:bodyPr/>
          <a:lstStyle/>
          <a:p>
            <a:r>
              <a:rPr lang="en-GB" sz="3600" dirty="0"/>
              <a:t>Kosovo is the leader in the </a:t>
            </a:r>
            <a:r>
              <a:rPr lang="en-GB" sz="3600" b="1" dirty="0"/>
              <a:t>Western Balkans </a:t>
            </a:r>
            <a:r>
              <a:rPr lang="en-GB" sz="3600" dirty="0"/>
              <a:t>region with</a:t>
            </a:r>
            <a:r>
              <a:rPr lang="en-GB" sz="3600" b="1" dirty="0"/>
              <a:t> 98.6% </a:t>
            </a:r>
            <a:r>
              <a:rPr lang="en-GB" sz="3600" dirty="0"/>
              <a:t>of households having some form of internet access in 2023, surpassing the </a:t>
            </a:r>
            <a:r>
              <a:rPr lang="en-GB" sz="3600" b="1" dirty="0"/>
              <a:t>EU </a:t>
            </a:r>
            <a:r>
              <a:rPr lang="en-GB" sz="3600" dirty="0"/>
              <a:t>average of </a:t>
            </a:r>
            <a:r>
              <a:rPr lang="en-GB" sz="3600" b="1" dirty="0"/>
              <a:t>93.08%</a:t>
            </a:r>
            <a:r>
              <a:rPr lang="en-GB" sz="3600" dirty="0"/>
              <a:t>.</a:t>
            </a:r>
          </a:p>
        </p:txBody>
      </p:sp>
      <p:sp>
        <p:nvSpPr>
          <p:cNvPr id="5" name="Text Placeholder 4">
            <a:extLst>
              <a:ext uri="{FF2B5EF4-FFF2-40B4-BE49-F238E27FC236}">
                <a16:creationId xmlns:a16="http://schemas.microsoft.com/office/drawing/2014/main" id="{C669075B-F943-3A15-EB22-39CCC8759E2D}"/>
              </a:ext>
            </a:extLst>
          </p:cNvPr>
          <p:cNvSpPr>
            <a:spLocks noGrp="1"/>
          </p:cNvSpPr>
          <p:nvPr>
            <p:ph type="body" sz="quarter" idx="62"/>
          </p:nvPr>
        </p:nvSpPr>
        <p:spPr>
          <a:xfrm>
            <a:off x="-8010" y="578092"/>
            <a:ext cx="9095450" cy="671785"/>
          </a:xfrm>
        </p:spPr>
        <p:txBody>
          <a:bodyPr/>
          <a:lstStyle/>
          <a:p>
            <a:r>
              <a:rPr lang="en-GB" dirty="0"/>
              <a:t>According to the OECD (2024)</a:t>
            </a:r>
          </a:p>
        </p:txBody>
      </p:sp>
      <p:grpSp>
        <p:nvGrpSpPr>
          <p:cNvPr id="2" name="Graphic 4">
            <a:extLst>
              <a:ext uri="{FF2B5EF4-FFF2-40B4-BE49-F238E27FC236}">
                <a16:creationId xmlns:a16="http://schemas.microsoft.com/office/drawing/2014/main" id="{5641E46E-3985-53FD-EBE5-D063B3A6D9F1}"/>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8BB0AB6A-F004-8D6D-810B-D85FDF7AA422}"/>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93529362-95F6-01B6-E44D-E594C2A5DA60}"/>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F993B40-C537-B371-B409-51EB4BB5C4DF}"/>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2BA1F1F-F979-32F1-D9E6-25653BF5096E}"/>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E87A59EB-98C9-9298-101E-8E20428F3F24}"/>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Monitor with solid fill">
            <a:extLst>
              <a:ext uri="{FF2B5EF4-FFF2-40B4-BE49-F238E27FC236}">
                <a16:creationId xmlns:a16="http://schemas.microsoft.com/office/drawing/2014/main" id="{CB1F363E-4FA3-2A2C-F05E-A08BE3BD66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09988" y="3945541"/>
            <a:ext cx="1828799" cy="1828799"/>
          </a:xfrm>
          <a:prstGeom prst="rect">
            <a:avLst/>
          </a:prstGeom>
        </p:spPr>
      </p:pic>
      <p:pic>
        <p:nvPicPr>
          <p:cNvPr id="12" name="Picture 11">
            <a:extLst>
              <a:ext uri="{FF2B5EF4-FFF2-40B4-BE49-F238E27FC236}">
                <a16:creationId xmlns:a16="http://schemas.microsoft.com/office/drawing/2014/main" id="{0D8DA8DE-4958-608D-9652-9CDD810845B9}"/>
              </a:ext>
            </a:extLst>
          </p:cNvPr>
          <p:cNvPicPr>
            <a:picLocks noChangeAspect="1"/>
          </p:cNvPicPr>
          <p:nvPr/>
        </p:nvPicPr>
        <p:blipFill>
          <a:blip r:embed="rId4"/>
          <a:stretch>
            <a:fillRect/>
          </a:stretch>
        </p:blipFill>
        <p:spPr>
          <a:xfrm>
            <a:off x="701090" y="4931461"/>
            <a:ext cx="1042506" cy="1048603"/>
          </a:xfrm>
          <a:prstGeom prst="rect">
            <a:avLst/>
          </a:prstGeom>
        </p:spPr>
      </p:pic>
    </p:spTree>
    <p:extLst>
      <p:ext uri="{BB962C8B-B14F-4D97-AF65-F5344CB8AC3E}">
        <p14:creationId xmlns:p14="http://schemas.microsoft.com/office/powerpoint/2010/main" val="2933621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669638" y="3873047"/>
            <a:ext cx="2682256" cy="2133203"/>
          </a:xfrm>
          <a:custGeom>
            <a:avLst/>
            <a:gdLst/>
            <a:ahLst/>
            <a:cxnLst/>
            <a:rect l="0" t="0" r="0" b="0"/>
            <a:pathLst>
              <a:path w="2682256" h="2133203">
                <a:moveTo>
                  <a:pt x="2611404" y="0"/>
                </a:moveTo>
                <a:lnTo>
                  <a:pt x="676557" y="0"/>
                </a:lnTo>
                <a:cubicBezTo>
                  <a:pt x="635277" y="0"/>
                  <a:pt x="598966" y="27283"/>
                  <a:pt x="587473" y="66925"/>
                </a:cubicBezTo>
                <a:lnTo>
                  <a:pt x="11462" y="2054159"/>
                </a:lnTo>
                <a:cubicBezTo>
                  <a:pt x="0" y="2093708"/>
                  <a:pt x="29671" y="2133203"/>
                  <a:pt x="70851" y="2133203"/>
                </a:cubicBezTo>
                <a:lnTo>
                  <a:pt x="2005698" y="2133203"/>
                </a:lnTo>
                <a:cubicBezTo>
                  <a:pt x="2046978" y="2133203"/>
                  <a:pt x="2083289" y="2105920"/>
                  <a:pt x="2094782" y="2066278"/>
                </a:cubicBezTo>
                <a:lnTo>
                  <a:pt x="2670794" y="79044"/>
                </a:lnTo>
                <a:cubicBezTo>
                  <a:pt x="2682256" y="39495"/>
                  <a:pt x="2652584" y="0"/>
                  <a:pt x="2611404" y="0"/>
                </a:cubicBezTo>
              </a:path>
            </a:pathLst>
          </a:custGeom>
          <a:solidFill>
            <a:srgbClr val="4DBD98"/>
          </a:solidFill>
          <a:ln>
            <a:noFill/>
          </a:ln>
        </p:spPr>
        <p:txBody>
          <a:bodyPr rtlCol="0" anchor="ctr"/>
          <a:lstStyle/>
          <a:p>
            <a:pPr algn="ctr"/>
            <a:endParaRPr/>
          </a:p>
        </p:txBody>
      </p:sp>
      <p:sp>
        <p:nvSpPr>
          <p:cNvPr id="3" name="Rounded Rectangle 2"/>
          <p:cNvSpPr/>
          <p:nvPr/>
        </p:nvSpPr>
        <p:spPr>
          <a:xfrm>
            <a:off x="5669639" y="3873047"/>
            <a:ext cx="2682255" cy="2133203"/>
          </a:xfrm>
          <a:custGeom>
            <a:avLst/>
            <a:gdLst/>
            <a:ahLst/>
            <a:cxnLst/>
            <a:rect l="0" t="0" r="0" b="0"/>
            <a:pathLst>
              <a:path w="2682255" h="2133203">
                <a:moveTo>
                  <a:pt x="2611404" y="0"/>
                </a:moveTo>
                <a:lnTo>
                  <a:pt x="676556" y="0"/>
                </a:lnTo>
                <a:cubicBezTo>
                  <a:pt x="635277" y="0"/>
                  <a:pt x="598966" y="27280"/>
                  <a:pt x="587475" y="66926"/>
                </a:cubicBezTo>
                <a:lnTo>
                  <a:pt x="11463" y="2054157"/>
                </a:lnTo>
                <a:cubicBezTo>
                  <a:pt x="0" y="2093708"/>
                  <a:pt x="29673" y="2133203"/>
                  <a:pt x="70851" y="2133203"/>
                </a:cubicBezTo>
                <a:lnTo>
                  <a:pt x="2005699" y="2133203"/>
                </a:lnTo>
                <a:cubicBezTo>
                  <a:pt x="2046978" y="2133203"/>
                  <a:pt x="2083288" y="2105923"/>
                  <a:pt x="2094781" y="2066276"/>
                </a:cubicBezTo>
                <a:lnTo>
                  <a:pt x="2670791" y="79046"/>
                </a:lnTo>
                <a:cubicBezTo>
                  <a:pt x="2682255" y="39495"/>
                  <a:pt x="2652582" y="0"/>
                  <a:pt x="2611404" y="0"/>
                </a:cubicBezTo>
                <a:close/>
                <a:moveTo>
                  <a:pt x="2326367" y="741983"/>
                </a:moveTo>
                <a:lnTo>
                  <a:pt x="540968" y="741983"/>
                </a:lnTo>
              </a:path>
            </a:pathLst>
          </a:custGeom>
          <a:noFill/>
          <a:ln w="11592">
            <a:solidFill>
              <a:srgbClr val="FFFFFF"/>
            </a:solidFill>
          </a:ln>
        </p:spPr>
        <p:txBody>
          <a:bodyPr rtlCol="0" anchor="ctr"/>
          <a:lstStyle/>
          <a:p>
            <a:pPr algn="ctr"/>
            <a:endParaRPr/>
          </a:p>
        </p:txBody>
      </p:sp>
      <p:sp>
        <p:nvSpPr>
          <p:cNvPr id="4" name="Rounded Rectangle 3"/>
          <p:cNvSpPr/>
          <p:nvPr/>
        </p:nvSpPr>
        <p:spPr>
          <a:xfrm>
            <a:off x="5674604" y="1368823"/>
            <a:ext cx="2682256" cy="2133203"/>
          </a:xfrm>
          <a:custGeom>
            <a:avLst/>
            <a:gdLst/>
            <a:ahLst/>
            <a:cxnLst/>
            <a:rect l="0" t="0" r="0" b="0"/>
            <a:pathLst>
              <a:path w="2682256" h="2133203">
                <a:moveTo>
                  <a:pt x="2611404" y="2133203"/>
                </a:moveTo>
                <a:lnTo>
                  <a:pt x="676557" y="2133203"/>
                </a:lnTo>
                <a:cubicBezTo>
                  <a:pt x="635277" y="2133203"/>
                  <a:pt x="598966" y="2105920"/>
                  <a:pt x="587473" y="2066278"/>
                </a:cubicBezTo>
                <a:lnTo>
                  <a:pt x="11462" y="79044"/>
                </a:lnTo>
                <a:cubicBezTo>
                  <a:pt x="0" y="39495"/>
                  <a:pt x="29671" y="0"/>
                  <a:pt x="70851" y="0"/>
                </a:cubicBezTo>
                <a:lnTo>
                  <a:pt x="2005698" y="0"/>
                </a:lnTo>
                <a:cubicBezTo>
                  <a:pt x="2046978" y="0"/>
                  <a:pt x="2083289" y="27283"/>
                  <a:pt x="2094782" y="66925"/>
                </a:cubicBezTo>
                <a:lnTo>
                  <a:pt x="2670794" y="2054159"/>
                </a:lnTo>
                <a:cubicBezTo>
                  <a:pt x="2682256" y="2093708"/>
                  <a:pt x="2652584" y="2133203"/>
                  <a:pt x="2611404" y="2133203"/>
                </a:cubicBezTo>
              </a:path>
            </a:pathLst>
          </a:custGeom>
          <a:solidFill>
            <a:srgbClr val="FFC000"/>
          </a:solidFill>
          <a:ln>
            <a:noFill/>
          </a:ln>
        </p:spPr>
        <p:txBody>
          <a:bodyPr rtlCol="0" anchor="ctr"/>
          <a:lstStyle/>
          <a:p>
            <a:pPr algn="ctr"/>
            <a:endParaRPr/>
          </a:p>
        </p:txBody>
      </p:sp>
      <p:sp>
        <p:nvSpPr>
          <p:cNvPr id="5" name="Rounded Rectangle 4"/>
          <p:cNvSpPr/>
          <p:nvPr/>
        </p:nvSpPr>
        <p:spPr>
          <a:xfrm>
            <a:off x="5674605" y="1368823"/>
            <a:ext cx="2682255" cy="2133203"/>
          </a:xfrm>
          <a:custGeom>
            <a:avLst/>
            <a:gdLst/>
            <a:ahLst/>
            <a:cxnLst/>
            <a:rect l="0" t="0" r="0" b="0"/>
            <a:pathLst>
              <a:path w="2682255" h="2133203">
                <a:moveTo>
                  <a:pt x="2611404" y="2133203"/>
                </a:moveTo>
                <a:lnTo>
                  <a:pt x="676556" y="2133203"/>
                </a:lnTo>
                <a:cubicBezTo>
                  <a:pt x="635277" y="2133203"/>
                  <a:pt x="598966" y="2105923"/>
                  <a:pt x="587475" y="2066276"/>
                </a:cubicBezTo>
                <a:lnTo>
                  <a:pt x="11463" y="79046"/>
                </a:lnTo>
                <a:cubicBezTo>
                  <a:pt x="0" y="39495"/>
                  <a:pt x="29673" y="0"/>
                  <a:pt x="70851" y="0"/>
                </a:cubicBezTo>
                <a:lnTo>
                  <a:pt x="2005699" y="0"/>
                </a:lnTo>
                <a:cubicBezTo>
                  <a:pt x="2046978" y="0"/>
                  <a:pt x="2083288" y="27280"/>
                  <a:pt x="2094781" y="66926"/>
                </a:cubicBezTo>
                <a:lnTo>
                  <a:pt x="2670791" y="2054157"/>
                </a:lnTo>
                <a:cubicBezTo>
                  <a:pt x="2682255" y="2093708"/>
                  <a:pt x="2652582" y="2133203"/>
                  <a:pt x="2611404" y="2133203"/>
                </a:cubicBezTo>
                <a:close/>
                <a:moveTo>
                  <a:pt x="540983" y="1391219"/>
                </a:moveTo>
                <a:lnTo>
                  <a:pt x="2326382" y="1391219"/>
                </a:lnTo>
              </a:path>
            </a:pathLst>
          </a:custGeom>
          <a:noFill/>
          <a:ln w="11592">
            <a:solidFill>
              <a:srgbClr val="FFFFFF"/>
            </a:solidFill>
          </a:ln>
        </p:spPr>
        <p:txBody>
          <a:bodyPr rtlCol="0" anchor="ctr"/>
          <a:lstStyle/>
          <a:p>
            <a:pPr algn="ctr"/>
            <a:endParaRPr/>
          </a:p>
        </p:txBody>
      </p:sp>
      <p:sp>
        <p:nvSpPr>
          <p:cNvPr id="6" name="Rounded Rectangle 5"/>
          <p:cNvSpPr/>
          <p:nvPr/>
        </p:nvSpPr>
        <p:spPr>
          <a:xfrm>
            <a:off x="3263157" y="3873047"/>
            <a:ext cx="2682256" cy="2133203"/>
          </a:xfrm>
          <a:custGeom>
            <a:avLst/>
            <a:gdLst/>
            <a:ahLst/>
            <a:cxnLst/>
            <a:rect l="0" t="0" r="0" b="0"/>
            <a:pathLst>
              <a:path w="2682256" h="2133203">
                <a:moveTo>
                  <a:pt x="2611404" y="0"/>
                </a:moveTo>
                <a:lnTo>
                  <a:pt x="676557" y="0"/>
                </a:lnTo>
                <a:cubicBezTo>
                  <a:pt x="635277" y="0"/>
                  <a:pt x="598966" y="27283"/>
                  <a:pt x="587473" y="66925"/>
                </a:cubicBezTo>
                <a:lnTo>
                  <a:pt x="11462" y="2054159"/>
                </a:lnTo>
                <a:cubicBezTo>
                  <a:pt x="0" y="2093708"/>
                  <a:pt x="29671" y="2133203"/>
                  <a:pt x="70851" y="2133203"/>
                </a:cubicBezTo>
                <a:lnTo>
                  <a:pt x="2005698" y="2133203"/>
                </a:lnTo>
                <a:cubicBezTo>
                  <a:pt x="2046978" y="2133203"/>
                  <a:pt x="2083289" y="2105920"/>
                  <a:pt x="2094782" y="2066278"/>
                </a:cubicBezTo>
                <a:lnTo>
                  <a:pt x="2670794" y="79044"/>
                </a:lnTo>
                <a:cubicBezTo>
                  <a:pt x="2682256" y="39495"/>
                  <a:pt x="2652584" y="0"/>
                  <a:pt x="2611404" y="0"/>
                </a:cubicBezTo>
              </a:path>
            </a:pathLst>
          </a:custGeom>
          <a:solidFill>
            <a:srgbClr val="EF4870"/>
          </a:solidFill>
          <a:ln>
            <a:noFill/>
          </a:ln>
        </p:spPr>
        <p:txBody>
          <a:bodyPr rtlCol="0" anchor="ctr"/>
          <a:lstStyle/>
          <a:p>
            <a:pPr algn="ctr"/>
            <a:endParaRPr/>
          </a:p>
        </p:txBody>
      </p:sp>
      <p:sp>
        <p:nvSpPr>
          <p:cNvPr id="7" name="Rounded Rectangle 6"/>
          <p:cNvSpPr/>
          <p:nvPr/>
        </p:nvSpPr>
        <p:spPr>
          <a:xfrm>
            <a:off x="3263158" y="3873047"/>
            <a:ext cx="2682255" cy="2133203"/>
          </a:xfrm>
          <a:custGeom>
            <a:avLst/>
            <a:gdLst/>
            <a:ahLst/>
            <a:cxnLst/>
            <a:rect l="0" t="0" r="0" b="0"/>
            <a:pathLst>
              <a:path w="2682255" h="2133203">
                <a:moveTo>
                  <a:pt x="2611404" y="0"/>
                </a:moveTo>
                <a:lnTo>
                  <a:pt x="676556" y="0"/>
                </a:lnTo>
                <a:cubicBezTo>
                  <a:pt x="635277" y="0"/>
                  <a:pt x="598966" y="27280"/>
                  <a:pt x="587475" y="66926"/>
                </a:cubicBezTo>
                <a:lnTo>
                  <a:pt x="11463" y="2054157"/>
                </a:lnTo>
                <a:cubicBezTo>
                  <a:pt x="0" y="2093708"/>
                  <a:pt x="29673" y="2133203"/>
                  <a:pt x="70851" y="2133203"/>
                </a:cubicBezTo>
                <a:lnTo>
                  <a:pt x="2005699" y="2133203"/>
                </a:lnTo>
                <a:cubicBezTo>
                  <a:pt x="2046978" y="2133203"/>
                  <a:pt x="2083288" y="2105923"/>
                  <a:pt x="2094781" y="2066276"/>
                </a:cubicBezTo>
                <a:lnTo>
                  <a:pt x="2670791" y="79046"/>
                </a:lnTo>
                <a:cubicBezTo>
                  <a:pt x="2682255" y="39495"/>
                  <a:pt x="2652582" y="0"/>
                  <a:pt x="2611404" y="0"/>
                </a:cubicBezTo>
                <a:close/>
                <a:moveTo>
                  <a:pt x="2326367" y="741983"/>
                </a:moveTo>
                <a:lnTo>
                  <a:pt x="540968" y="741983"/>
                </a:lnTo>
              </a:path>
            </a:pathLst>
          </a:custGeom>
          <a:noFill/>
          <a:ln w="11592">
            <a:solidFill>
              <a:srgbClr val="FFFFFF"/>
            </a:solidFill>
          </a:ln>
        </p:spPr>
        <p:txBody>
          <a:bodyPr rtlCol="0" anchor="ctr"/>
          <a:lstStyle/>
          <a:p>
            <a:pPr algn="ctr"/>
            <a:endParaRPr/>
          </a:p>
        </p:txBody>
      </p:sp>
      <p:sp>
        <p:nvSpPr>
          <p:cNvPr id="8" name="Rounded Rectangle 7"/>
          <p:cNvSpPr/>
          <p:nvPr/>
        </p:nvSpPr>
        <p:spPr>
          <a:xfrm>
            <a:off x="3263157" y="1368823"/>
            <a:ext cx="2682256" cy="2133203"/>
          </a:xfrm>
          <a:custGeom>
            <a:avLst/>
            <a:gdLst/>
            <a:ahLst/>
            <a:cxnLst/>
            <a:rect l="0" t="0" r="0" b="0"/>
            <a:pathLst>
              <a:path w="2682256" h="2133203">
                <a:moveTo>
                  <a:pt x="2611404" y="2133203"/>
                </a:moveTo>
                <a:lnTo>
                  <a:pt x="676557" y="2133203"/>
                </a:lnTo>
                <a:cubicBezTo>
                  <a:pt x="635277" y="2133203"/>
                  <a:pt x="598966" y="2105920"/>
                  <a:pt x="587473" y="2066278"/>
                </a:cubicBezTo>
                <a:lnTo>
                  <a:pt x="11462" y="79044"/>
                </a:lnTo>
                <a:cubicBezTo>
                  <a:pt x="0" y="39495"/>
                  <a:pt x="29671" y="0"/>
                  <a:pt x="70851" y="0"/>
                </a:cubicBezTo>
                <a:lnTo>
                  <a:pt x="2005698" y="0"/>
                </a:lnTo>
                <a:cubicBezTo>
                  <a:pt x="2046978" y="0"/>
                  <a:pt x="2083289" y="27283"/>
                  <a:pt x="2094782" y="66925"/>
                </a:cubicBezTo>
                <a:lnTo>
                  <a:pt x="2670794" y="2054159"/>
                </a:lnTo>
                <a:cubicBezTo>
                  <a:pt x="2682256" y="2093708"/>
                  <a:pt x="2652584" y="2133203"/>
                  <a:pt x="2611404" y="2133203"/>
                </a:cubicBezTo>
              </a:path>
            </a:pathLst>
          </a:custGeom>
          <a:solidFill>
            <a:srgbClr val="00A8F6"/>
          </a:solidFill>
          <a:ln>
            <a:noFill/>
          </a:ln>
        </p:spPr>
        <p:txBody>
          <a:bodyPr rtlCol="0" anchor="ctr"/>
          <a:lstStyle/>
          <a:p>
            <a:pPr algn="ctr"/>
            <a:endParaRPr/>
          </a:p>
        </p:txBody>
      </p:sp>
      <p:sp>
        <p:nvSpPr>
          <p:cNvPr id="9" name="Rounded Rectangle 8"/>
          <p:cNvSpPr/>
          <p:nvPr/>
        </p:nvSpPr>
        <p:spPr>
          <a:xfrm>
            <a:off x="3263158" y="1368823"/>
            <a:ext cx="2682255" cy="2133203"/>
          </a:xfrm>
          <a:custGeom>
            <a:avLst/>
            <a:gdLst/>
            <a:ahLst/>
            <a:cxnLst/>
            <a:rect l="0" t="0" r="0" b="0"/>
            <a:pathLst>
              <a:path w="2682255" h="2133203">
                <a:moveTo>
                  <a:pt x="2611404" y="2133203"/>
                </a:moveTo>
                <a:lnTo>
                  <a:pt x="676556" y="2133203"/>
                </a:lnTo>
                <a:cubicBezTo>
                  <a:pt x="635277" y="2133203"/>
                  <a:pt x="598966" y="2105923"/>
                  <a:pt x="587475" y="2066276"/>
                </a:cubicBezTo>
                <a:lnTo>
                  <a:pt x="11463" y="79046"/>
                </a:lnTo>
                <a:cubicBezTo>
                  <a:pt x="0" y="39495"/>
                  <a:pt x="29673" y="0"/>
                  <a:pt x="70851" y="0"/>
                </a:cubicBezTo>
                <a:lnTo>
                  <a:pt x="2005699" y="0"/>
                </a:lnTo>
                <a:cubicBezTo>
                  <a:pt x="2046978" y="0"/>
                  <a:pt x="2083288" y="27280"/>
                  <a:pt x="2094781" y="66926"/>
                </a:cubicBezTo>
                <a:lnTo>
                  <a:pt x="2670791" y="2054157"/>
                </a:lnTo>
                <a:cubicBezTo>
                  <a:pt x="2682255" y="2093708"/>
                  <a:pt x="2652582" y="2133203"/>
                  <a:pt x="2611404" y="2133203"/>
                </a:cubicBezTo>
                <a:close/>
                <a:moveTo>
                  <a:pt x="540983" y="1391219"/>
                </a:moveTo>
                <a:lnTo>
                  <a:pt x="2326382" y="1391219"/>
                </a:lnTo>
              </a:path>
            </a:pathLst>
          </a:custGeom>
          <a:noFill/>
          <a:ln w="11592">
            <a:solidFill>
              <a:srgbClr val="FFFFFF"/>
            </a:solidFill>
          </a:ln>
        </p:spPr>
        <p:txBody>
          <a:bodyPr rtlCol="0" anchor="ctr"/>
          <a:lstStyle/>
          <a:p>
            <a:pPr algn="ctr"/>
            <a:endParaRPr/>
          </a:p>
        </p:txBody>
      </p:sp>
      <p:sp>
        <p:nvSpPr>
          <p:cNvPr id="10" name="Rounded Rectangle 9"/>
          <p:cNvSpPr/>
          <p:nvPr/>
        </p:nvSpPr>
        <p:spPr>
          <a:xfrm>
            <a:off x="3228542" y="3502025"/>
            <a:ext cx="5734917" cy="370991"/>
          </a:xfrm>
          <a:custGeom>
            <a:avLst/>
            <a:gdLst/>
            <a:ahLst/>
            <a:cxnLst/>
            <a:rect l="0" t="0" r="0" b="0"/>
            <a:pathLst>
              <a:path w="5734917" h="370991">
                <a:moveTo>
                  <a:pt x="5472131" y="185495"/>
                </a:moveTo>
                <a:lnTo>
                  <a:pt x="108205" y="185495"/>
                </a:lnTo>
                <a:moveTo>
                  <a:pt x="5472131" y="185487"/>
                </a:moveTo>
                <a:lnTo>
                  <a:pt x="5394841" y="15457"/>
                </a:lnTo>
                <a:lnTo>
                  <a:pt x="5734917" y="185487"/>
                </a:lnTo>
                <a:lnTo>
                  <a:pt x="5394841" y="355533"/>
                </a:lnTo>
                <a:lnTo>
                  <a:pt x="5472131" y="185487"/>
                </a:lnTo>
                <a:close/>
                <a:moveTo>
                  <a:pt x="0" y="0"/>
                </a:moveTo>
                <a:lnTo>
                  <a:pt x="108205" y="185486"/>
                </a:lnTo>
                <a:lnTo>
                  <a:pt x="0" y="370991"/>
                </a:lnTo>
                <a:moveTo>
                  <a:pt x="92747" y="0"/>
                </a:moveTo>
                <a:lnTo>
                  <a:pt x="200953" y="185486"/>
                </a:lnTo>
                <a:lnTo>
                  <a:pt x="92747" y="370991"/>
                </a:lnTo>
                <a:moveTo>
                  <a:pt x="185495" y="0"/>
                </a:moveTo>
                <a:lnTo>
                  <a:pt x="293701" y="185486"/>
                </a:lnTo>
                <a:lnTo>
                  <a:pt x="185495" y="370991"/>
                </a:lnTo>
              </a:path>
            </a:pathLst>
          </a:custGeom>
          <a:noFill/>
          <a:ln w="11592">
            <a:solidFill>
              <a:srgbClr val="484848"/>
            </a:solidFill>
          </a:ln>
        </p:spPr>
        <p:txBody>
          <a:bodyPr rtlCol="0" anchor="ctr"/>
          <a:lstStyle/>
          <a:p>
            <a:pPr algn="ctr"/>
            <a:endParaRPr/>
          </a:p>
        </p:txBody>
      </p:sp>
      <p:sp>
        <p:nvSpPr>
          <p:cNvPr id="12" name="TextBox 11"/>
          <p:cNvSpPr txBox="1"/>
          <p:nvPr/>
        </p:nvSpPr>
        <p:spPr>
          <a:xfrm>
            <a:off x="3729833" y="1523997"/>
            <a:ext cx="1308050" cy="492443"/>
          </a:xfrm>
          <a:prstGeom prst="rect">
            <a:avLst/>
          </a:prstGeom>
          <a:noFill/>
          <a:ln>
            <a:noFill/>
          </a:ln>
        </p:spPr>
        <p:txBody>
          <a:bodyPr wrap="none" lIns="0" tIns="0" rIns="0" bIns="0" anchor="t">
            <a:spAutoFit/>
          </a:bodyPr>
          <a:lstStyle/>
          <a:p>
            <a:pPr algn="r"/>
            <a:r>
              <a:rPr sz="1600" dirty="0">
                <a:solidFill>
                  <a:srgbClr val="FFFFFF"/>
                </a:solidFill>
                <a:latin typeface="Roboto"/>
              </a:rPr>
              <a:t>Online Media </a:t>
            </a:r>
            <a:endParaRPr lang="en-IE" sz="1600" dirty="0">
              <a:solidFill>
                <a:srgbClr val="FFFFFF"/>
              </a:solidFill>
              <a:latin typeface="Roboto"/>
            </a:endParaRPr>
          </a:p>
          <a:p>
            <a:pPr algn="r"/>
            <a:r>
              <a:rPr sz="1600" dirty="0">
                <a:solidFill>
                  <a:srgbClr val="FFFFFF"/>
                </a:solidFill>
                <a:latin typeface="Roboto"/>
              </a:rPr>
              <a:t>Dissemination</a:t>
            </a:r>
          </a:p>
        </p:txBody>
      </p:sp>
      <p:sp>
        <p:nvSpPr>
          <p:cNvPr id="13" name="TextBox 12"/>
          <p:cNvSpPr txBox="1"/>
          <p:nvPr/>
        </p:nvSpPr>
        <p:spPr>
          <a:xfrm>
            <a:off x="5818739" y="1601613"/>
            <a:ext cx="1989327" cy="492443"/>
          </a:xfrm>
          <a:prstGeom prst="rect">
            <a:avLst/>
          </a:prstGeom>
          <a:noFill/>
          <a:ln>
            <a:noFill/>
          </a:ln>
        </p:spPr>
        <p:txBody>
          <a:bodyPr wrap="none" lIns="0" tIns="0" rIns="0" bIns="0" anchor="t">
            <a:spAutoFit/>
          </a:bodyPr>
          <a:lstStyle/>
          <a:p>
            <a:pPr algn="ctr"/>
            <a:r>
              <a:rPr sz="1600" dirty="0">
                <a:solidFill>
                  <a:srgbClr val="FFFFFF"/>
                </a:solidFill>
                <a:latin typeface="Roboto"/>
              </a:rPr>
              <a:t>Institutional Reaction </a:t>
            </a:r>
            <a:endParaRPr lang="en-IE" sz="1600" dirty="0">
              <a:solidFill>
                <a:srgbClr val="FFFFFF"/>
              </a:solidFill>
              <a:latin typeface="Roboto"/>
            </a:endParaRPr>
          </a:p>
          <a:p>
            <a:pPr algn="ctr"/>
            <a:r>
              <a:rPr sz="1600" dirty="0">
                <a:solidFill>
                  <a:srgbClr val="FFFFFF"/>
                </a:solidFill>
                <a:latin typeface="Roboto"/>
              </a:rPr>
              <a:t>to Hate</a:t>
            </a:r>
          </a:p>
        </p:txBody>
      </p:sp>
      <p:sp>
        <p:nvSpPr>
          <p:cNvPr id="14" name="TextBox 13"/>
          <p:cNvSpPr txBox="1"/>
          <p:nvPr/>
        </p:nvSpPr>
        <p:spPr>
          <a:xfrm>
            <a:off x="3673114" y="2167939"/>
            <a:ext cx="1744067" cy="492443"/>
          </a:xfrm>
          <a:prstGeom prst="rect">
            <a:avLst/>
          </a:prstGeom>
          <a:noFill/>
          <a:ln>
            <a:noFill/>
          </a:ln>
        </p:spPr>
        <p:txBody>
          <a:bodyPr wrap="none" lIns="0" tIns="0" rIns="0" bIns="0" anchor="t">
            <a:spAutoFit/>
          </a:bodyPr>
          <a:lstStyle/>
          <a:p>
            <a:pPr algn="ctr"/>
            <a:r>
              <a:rPr sz="1600" dirty="0">
                <a:solidFill>
                  <a:srgbClr val="FFFFFF"/>
                </a:solidFill>
                <a:latin typeface="Roboto"/>
              </a:rPr>
              <a:t>Widespread Social </a:t>
            </a:r>
            <a:endParaRPr lang="en-IE" sz="1600" dirty="0">
              <a:solidFill>
                <a:srgbClr val="FFFFFF"/>
              </a:solidFill>
              <a:latin typeface="Roboto"/>
            </a:endParaRPr>
          </a:p>
          <a:p>
            <a:pPr algn="ctr"/>
            <a:r>
              <a:rPr sz="1600" dirty="0">
                <a:solidFill>
                  <a:srgbClr val="FFFFFF"/>
                </a:solidFill>
                <a:latin typeface="Roboto"/>
              </a:rPr>
              <a:t>Media Use</a:t>
            </a:r>
          </a:p>
        </p:txBody>
      </p:sp>
      <p:sp>
        <p:nvSpPr>
          <p:cNvPr id="15" name="TextBox 14"/>
          <p:cNvSpPr txBox="1"/>
          <p:nvPr/>
        </p:nvSpPr>
        <p:spPr>
          <a:xfrm>
            <a:off x="5929665" y="2202982"/>
            <a:ext cx="2420535" cy="492443"/>
          </a:xfrm>
          <a:prstGeom prst="rect">
            <a:avLst/>
          </a:prstGeom>
          <a:noFill/>
          <a:ln>
            <a:noFill/>
          </a:ln>
        </p:spPr>
        <p:txBody>
          <a:bodyPr wrap="none" lIns="0" tIns="0" rIns="0" bIns="0" anchor="t">
            <a:spAutoFit/>
          </a:bodyPr>
          <a:lstStyle/>
          <a:p>
            <a:pPr algn="ctr"/>
            <a:r>
              <a:rPr sz="1600" dirty="0">
                <a:solidFill>
                  <a:srgbClr val="FFFFFF"/>
                </a:solidFill>
                <a:latin typeface="Roboto"/>
              </a:rPr>
              <a:t>Freedom of Expression vs.
Incitement</a:t>
            </a:r>
          </a:p>
        </p:txBody>
      </p:sp>
      <p:sp>
        <p:nvSpPr>
          <p:cNvPr id="16" name="TextBox 15"/>
          <p:cNvSpPr txBox="1"/>
          <p:nvPr/>
        </p:nvSpPr>
        <p:spPr>
          <a:xfrm>
            <a:off x="4086108" y="2970963"/>
            <a:ext cx="1375377" cy="276999"/>
          </a:xfrm>
          <a:prstGeom prst="rect">
            <a:avLst/>
          </a:prstGeom>
          <a:noFill/>
          <a:ln>
            <a:noFill/>
          </a:ln>
        </p:spPr>
        <p:txBody>
          <a:bodyPr wrap="none" lIns="0" tIns="0" rIns="0" bIns="0" anchor="t">
            <a:spAutoFit/>
          </a:bodyPr>
          <a:lstStyle/>
          <a:p>
            <a:pPr algn="r"/>
            <a:r>
              <a:rPr sz="1800" b="1" dirty="0">
                <a:solidFill>
                  <a:srgbClr val="FFFFFF"/>
                </a:solidFill>
                <a:latin typeface="Roboto"/>
              </a:rPr>
              <a:t>Digital Usage</a:t>
            </a:r>
          </a:p>
        </p:txBody>
      </p:sp>
      <p:sp>
        <p:nvSpPr>
          <p:cNvPr id="17" name="TextBox 16"/>
          <p:cNvSpPr txBox="1"/>
          <p:nvPr/>
        </p:nvSpPr>
        <p:spPr>
          <a:xfrm>
            <a:off x="6469054" y="2855981"/>
            <a:ext cx="1511632" cy="553998"/>
          </a:xfrm>
          <a:prstGeom prst="rect">
            <a:avLst/>
          </a:prstGeom>
          <a:noFill/>
          <a:ln>
            <a:noFill/>
          </a:ln>
        </p:spPr>
        <p:txBody>
          <a:bodyPr wrap="none" lIns="0" tIns="0" rIns="0" bIns="0" anchor="t">
            <a:spAutoFit/>
          </a:bodyPr>
          <a:lstStyle/>
          <a:p>
            <a:pPr algn="ctr"/>
            <a:r>
              <a:rPr sz="1800" b="1" dirty="0">
                <a:solidFill>
                  <a:srgbClr val="FFFFFF"/>
                </a:solidFill>
                <a:latin typeface="Roboto"/>
              </a:rPr>
              <a:t>Cross-Cutting </a:t>
            </a:r>
            <a:endParaRPr lang="en-IE" sz="1800" b="1" dirty="0">
              <a:solidFill>
                <a:srgbClr val="FFFFFF"/>
              </a:solidFill>
              <a:latin typeface="Roboto"/>
            </a:endParaRPr>
          </a:p>
          <a:p>
            <a:pPr algn="ctr"/>
            <a:r>
              <a:rPr sz="1800" b="1" dirty="0">
                <a:solidFill>
                  <a:srgbClr val="FFFFFF"/>
                </a:solidFill>
                <a:latin typeface="Roboto"/>
              </a:rPr>
              <a:t>Issues</a:t>
            </a:r>
          </a:p>
        </p:txBody>
      </p:sp>
      <p:sp>
        <p:nvSpPr>
          <p:cNvPr id="18" name="TextBox 17"/>
          <p:cNvSpPr txBox="1"/>
          <p:nvPr/>
        </p:nvSpPr>
        <p:spPr>
          <a:xfrm>
            <a:off x="4092921" y="3982052"/>
            <a:ext cx="1487588" cy="553998"/>
          </a:xfrm>
          <a:prstGeom prst="rect">
            <a:avLst/>
          </a:prstGeom>
          <a:noFill/>
          <a:ln>
            <a:noFill/>
          </a:ln>
        </p:spPr>
        <p:txBody>
          <a:bodyPr wrap="none" lIns="0" tIns="0" rIns="0" bIns="0" anchor="t">
            <a:spAutoFit/>
          </a:bodyPr>
          <a:lstStyle/>
          <a:p>
            <a:pPr algn="ctr"/>
            <a:r>
              <a:rPr sz="1800" b="1" dirty="0">
                <a:solidFill>
                  <a:srgbClr val="FFFFFF"/>
                </a:solidFill>
                <a:latin typeface="Roboto"/>
              </a:rPr>
              <a:t>Lack of Digital
Regulations</a:t>
            </a:r>
          </a:p>
        </p:txBody>
      </p:sp>
      <p:sp>
        <p:nvSpPr>
          <p:cNvPr id="19" name="TextBox 18"/>
          <p:cNvSpPr txBox="1"/>
          <p:nvPr/>
        </p:nvSpPr>
        <p:spPr>
          <a:xfrm>
            <a:off x="6521879" y="3982052"/>
            <a:ext cx="1253548" cy="553998"/>
          </a:xfrm>
          <a:prstGeom prst="rect">
            <a:avLst/>
          </a:prstGeom>
          <a:noFill/>
          <a:ln>
            <a:noFill/>
          </a:ln>
        </p:spPr>
        <p:txBody>
          <a:bodyPr wrap="none" lIns="0" tIns="0" rIns="0" bIns="0" anchor="t">
            <a:spAutoFit/>
          </a:bodyPr>
          <a:lstStyle/>
          <a:p>
            <a:pPr algn="ctr"/>
            <a:r>
              <a:rPr sz="1800" b="1" dirty="0">
                <a:solidFill>
                  <a:srgbClr val="FFFFFF"/>
                </a:solidFill>
                <a:latin typeface="Roboto"/>
              </a:rPr>
              <a:t>Community </a:t>
            </a:r>
            <a:endParaRPr lang="en-IE" sz="1800" b="1" dirty="0">
              <a:solidFill>
                <a:srgbClr val="FFFFFF"/>
              </a:solidFill>
              <a:latin typeface="Roboto"/>
            </a:endParaRPr>
          </a:p>
          <a:p>
            <a:pPr algn="ctr"/>
            <a:r>
              <a:rPr sz="1800" b="1" dirty="0">
                <a:solidFill>
                  <a:srgbClr val="FFFFFF"/>
                </a:solidFill>
                <a:latin typeface="Roboto"/>
              </a:rPr>
              <a:t>Resilience</a:t>
            </a:r>
          </a:p>
        </p:txBody>
      </p:sp>
      <p:sp>
        <p:nvSpPr>
          <p:cNvPr id="20" name="TextBox 19"/>
          <p:cNvSpPr txBox="1"/>
          <p:nvPr/>
        </p:nvSpPr>
        <p:spPr>
          <a:xfrm>
            <a:off x="3862094" y="4765929"/>
            <a:ext cx="1484381" cy="492443"/>
          </a:xfrm>
          <a:prstGeom prst="rect">
            <a:avLst/>
          </a:prstGeom>
          <a:noFill/>
          <a:ln>
            <a:noFill/>
          </a:ln>
        </p:spPr>
        <p:txBody>
          <a:bodyPr wrap="none" lIns="0" tIns="0" rIns="0" bIns="0" anchor="t">
            <a:spAutoFit/>
          </a:bodyPr>
          <a:lstStyle/>
          <a:p>
            <a:pPr algn="ctr"/>
            <a:r>
              <a:rPr sz="1600" dirty="0">
                <a:solidFill>
                  <a:srgbClr val="FFFFFF"/>
                </a:solidFill>
                <a:latin typeface="Roboto"/>
              </a:rPr>
              <a:t>No Mandate for </a:t>
            </a:r>
            <a:endParaRPr lang="en-IE" sz="1600" dirty="0">
              <a:solidFill>
                <a:srgbClr val="FFFFFF"/>
              </a:solidFill>
              <a:latin typeface="Roboto"/>
            </a:endParaRPr>
          </a:p>
          <a:p>
            <a:pPr algn="ctr"/>
            <a:r>
              <a:rPr sz="1600" dirty="0">
                <a:solidFill>
                  <a:srgbClr val="FFFFFF"/>
                </a:solidFill>
                <a:latin typeface="Roboto"/>
              </a:rPr>
              <a:t>Online Media</a:t>
            </a:r>
          </a:p>
        </p:txBody>
      </p:sp>
      <p:sp>
        <p:nvSpPr>
          <p:cNvPr id="21" name="TextBox 20"/>
          <p:cNvSpPr txBox="1"/>
          <p:nvPr/>
        </p:nvSpPr>
        <p:spPr>
          <a:xfrm>
            <a:off x="6428612" y="4742962"/>
            <a:ext cx="1098255" cy="492443"/>
          </a:xfrm>
          <a:prstGeom prst="rect">
            <a:avLst/>
          </a:prstGeom>
          <a:noFill/>
          <a:ln>
            <a:noFill/>
          </a:ln>
        </p:spPr>
        <p:txBody>
          <a:bodyPr wrap="square" lIns="0" tIns="0" rIns="0" bIns="0" anchor="t">
            <a:spAutoFit/>
          </a:bodyPr>
          <a:lstStyle/>
          <a:p>
            <a:pPr algn="ctr"/>
            <a:r>
              <a:rPr sz="1600" dirty="0">
                <a:solidFill>
                  <a:srgbClr val="FFFFFF"/>
                </a:solidFill>
                <a:latin typeface="Roboto"/>
              </a:rPr>
              <a:t>Youth Initiatives</a:t>
            </a:r>
          </a:p>
        </p:txBody>
      </p:sp>
      <p:sp>
        <p:nvSpPr>
          <p:cNvPr id="22" name="TextBox 21"/>
          <p:cNvSpPr txBox="1"/>
          <p:nvPr/>
        </p:nvSpPr>
        <p:spPr>
          <a:xfrm>
            <a:off x="3556532" y="5389029"/>
            <a:ext cx="1763303" cy="492443"/>
          </a:xfrm>
          <a:prstGeom prst="rect">
            <a:avLst/>
          </a:prstGeom>
          <a:noFill/>
          <a:ln>
            <a:noFill/>
          </a:ln>
        </p:spPr>
        <p:txBody>
          <a:bodyPr wrap="none" lIns="0" tIns="0" rIns="0" bIns="0" anchor="t">
            <a:spAutoFit/>
          </a:bodyPr>
          <a:lstStyle/>
          <a:p>
            <a:pPr algn="ctr"/>
            <a:r>
              <a:rPr sz="1600" dirty="0">
                <a:solidFill>
                  <a:srgbClr val="FFFFFF"/>
                </a:solidFill>
                <a:latin typeface="Roboto"/>
              </a:rPr>
              <a:t>Focus on Licensed </a:t>
            </a:r>
            <a:endParaRPr lang="en-IE" sz="1600" dirty="0">
              <a:solidFill>
                <a:srgbClr val="FFFFFF"/>
              </a:solidFill>
              <a:latin typeface="Roboto"/>
            </a:endParaRPr>
          </a:p>
          <a:p>
            <a:pPr algn="ctr"/>
            <a:r>
              <a:rPr lang="en-IE" sz="1600" dirty="0">
                <a:solidFill>
                  <a:srgbClr val="FFFFFF"/>
                </a:solidFill>
                <a:latin typeface="Roboto"/>
              </a:rPr>
              <a:t>TV Channels</a:t>
            </a:r>
            <a:endParaRPr sz="1600" dirty="0">
              <a:solidFill>
                <a:srgbClr val="FFFFFF"/>
              </a:solidFill>
              <a:latin typeface="Roboto"/>
            </a:endParaRPr>
          </a:p>
        </p:txBody>
      </p:sp>
      <p:sp>
        <p:nvSpPr>
          <p:cNvPr id="23" name="TextBox 22"/>
          <p:cNvSpPr txBox="1"/>
          <p:nvPr/>
        </p:nvSpPr>
        <p:spPr>
          <a:xfrm>
            <a:off x="6078969" y="5410811"/>
            <a:ext cx="1519647" cy="492443"/>
          </a:xfrm>
          <a:prstGeom prst="rect">
            <a:avLst/>
          </a:prstGeom>
          <a:noFill/>
          <a:ln>
            <a:noFill/>
          </a:ln>
        </p:spPr>
        <p:txBody>
          <a:bodyPr wrap="none" lIns="0" tIns="0" rIns="0" bIns="0" anchor="t">
            <a:spAutoFit/>
          </a:bodyPr>
          <a:lstStyle/>
          <a:p>
            <a:pPr algn="ctr"/>
            <a:r>
              <a:rPr sz="1600" dirty="0">
                <a:solidFill>
                  <a:srgbClr val="FFFFFF"/>
                </a:solidFill>
                <a:latin typeface="Roboto"/>
              </a:rPr>
              <a:t>Social Cohesion </a:t>
            </a:r>
            <a:endParaRPr lang="en-IE" sz="1600" dirty="0">
              <a:solidFill>
                <a:srgbClr val="FFFFFF"/>
              </a:solidFill>
              <a:latin typeface="Roboto"/>
            </a:endParaRPr>
          </a:p>
          <a:p>
            <a:pPr algn="ctr"/>
            <a:r>
              <a:rPr sz="1600" dirty="0">
                <a:solidFill>
                  <a:srgbClr val="FFFFFF"/>
                </a:solidFill>
                <a:latin typeface="Roboto"/>
              </a:rPr>
              <a:t>Efforts</a:t>
            </a:r>
          </a:p>
        </p:txBody>
      </p:sp>
      <p:sp>
        <p:nvSpPr>
          <p:cNvPr id="25" name="TextBox 24">
            <a:extLst>
              <a:ext uri="{FF2B5EF4-FFF2-40B4-BE49-F238E27FC236}">
                <a16:creationId xmlns:a16="http://schemas.microsoft.com/office/drawing/2014/main" id="{26268AFD-CB70-851B-7561-0E1A20F6F2D3}"/>
              </a:ext>
            </a:extLst>
          </p:cNvPr>
          <p:cNvSpPr txBox="1"/>
          <p:nvPr/>
        </p:nvSpPr>
        <p:spPr>
          <a:xfrm>
            <a:off x="0" y="331589"/>
            <a:ext cx="10246936" cy="646331"/>
          </a:xfrm>
          <a:prstGeom prst="rect">
            <a:avLst/>
          </a:prstGeom>
          <a:solidFill>
            <a:srgbClr val="EF4870"/>
          </a:solidFill>
        </p:spPr>
        <p:txBody>
          <a:bodyPr wrap="square">
            <a:spAutoFit/>
          </a:bodyPr>
          <a:lstStyle/>
          <a:p>
            <a:r>
              <a:rPr lang="en-GB" sz="3600" dirty="0"/>
              <a:t>Analysing the Spread of Hate Speech in Kosovo</a:t>
            </a:r>
          </a:p>
        </p:txBody>
      </p:sp>
      <p:pic>
        <p:nvPicPr>
          <p:cNvPr id="26" name="Picture 25">
            <a:extLst>
              <a:ext uri="{FF2B5EF4-FFF2-40B4-BE49-F238E27FC236}">
                <a16:creationId xmlns:a16="http://schemas.microsoft.com/office/drawing/2014/main" id="{A8EC3D6D-E51A-325B-CE97-71A133137F08}"/>
              </a:ext>
            </a:extLst>
          </p:cNvPr>
          <p:cNvPicPr>
            <a:picLocks noChangeAspect="1"/>
          </p:cNvPicPr>
          <p:nvPr/>
        </p:nvPicPr>
        <p:blipFill>
          <a:blip r:embed="rId2"/>
          <a:stretch>
            <a:fillRect/>
          </a:stretch>
        </p:blipFill>
        <p:spPr>
          <a:xfrm>
            <a:off x="10331777" y="-524302"/>
            <a:ext cx="1042506" cy="1048603"/>
          </a:xfrm>
          <a:prstGeom prst="rect">
            <a:avLst/>
          </a:prstGeom>
        </p:spPr>
      </p:pic>
      <p:pic>
        <p:nvPicPr>
          <p:cNvPr id="27" name="Picture 26">
            <a:extLst>
              <a:ext uri="{FF2B5EF4-FFF2-40B4-BE49-F238E27FC236}">
                <a16:creationId xmlns:a16="http://schemas.microsoft.com/office/drawing/2014/main" id="{1608BCDB-5F9E-8B6E-2B77-8FBA58AE09AC}"/>
              </a:ext>
            </a:extLst>
          </p:cNvPr>
          <p:cNvPicPr>
            <a:picLocks noChangeAspect="1"/>
          </p:cNvPicPr>
          <p:nvPr/>
        </p:nvPicPr>
        <p:blipFill>
          <a:blip r:embed="rId3"/>
          <a:stretch>
            <a:fillRect/>
          </a:stretch>
        </p:blipFill>
        <p:spPr>
          <a:xfrm>
            <a:off x="10648905" y="5953451"/>
            <a:ext cx="1207113" cy="2200847"/>
          </a:xfrm>
          <a:prstGeom prst="rect">
            <a:avLst/>
          </a:prstGeom>
        </p:spPr>
      </p:pic>
    </p:spTree>
    <p:extLst>
      <p:ext uri="{BB962C8B-B14F-4D97-AF65-F5344CB8AC3E}">
        <p14:creationId xmlns:p14="http://schemas.microsoft.com/office/powerpoint/2010/main" val="1062917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F9DE7-4163-8919-A388-EBF3957A910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B7AC964-E7F2-F3CE-40B4-A1FF3F019024}"/>
              </a:ext>
            </a:extLst>
          </p:cNvPr>
          <p:cNvSpPr>
            <a:spLocks noGrp="1"/>
          </p:cNvSpPr>
          <p:nvPr>
            <p:ph type="body" sz="quarter" idx="48"/>
          </p:nvPr>
        </p:nvSpPr>
        <p:spPr/>
        <p:txBody>
          <a:bodyPr/>
          <a:lstStyle/>
          <a:p>
            <a:pPr marL="342900" indent="-342900">
              <a:buFont typeface="Wingdings" panose="05000000000000000000" pitchFamily="2" charset="2"/>
              <a:buChar char="§"/>
            </a:pPr>
            <a:r>
              <a:rPr lang="en-GB" dirty="0"/>
              <a:t>Teaching and engaging youth to monitor, identify and report Hate Speech online. </a:t>
            </a:r>
          </a:p>
          <a:p>
            <a:pPr marL="342900" indent="-342900">
              <a:buFont typeface="Wingdings" panose="05000000000000000000" pitchFamily="2" charset="2"/>
              <a:buChar char="§"/>
            </a:pPr>
            <a:endParaRPr lang="en-GB" dirty="0"/>
          </a:p>
          <a:p>
            <a:pPr marL="342900" indent="-342900">
              <a:buFont typeface="Wingdings" panose="05000000000000000000" pitchFamily="2" charset="2"/>
              <a:buChar char="§"/>
            </a:pPr>
            <a:r>
              <a:rPr lang="en-GB" dirty="0"/>
              <a:t>Engaging with youth representatives of political parties through Tuesday Salons.</a:t>
            </a:r>
          </a:p>
          <a:p>
            <a:pPr marL="342900" indent="-342900">
              <a:buFont typeface="Wingdings" panose="05000000000000000000" pitchFamily="2" charset="2"/>
              <a:buChar char="§"/>
            </a:pPr>
            <a:endParaRPr lang="en-GB" dirty="0"/>
          </a:p>
          <a:p>
            <a:pPr marL="342900" indent="-342900">
              <a:buFont typeface="Wingdings" panose="05000000000000000000" pitchFamily="2" charset="2"/>
              <a:buChar char="§"/>
            </a:pPr>
            <a:r>
              <a:rPr lang="en-GB" dirty="0"/>
              <a:t>Capacity building through institutionalization of curriculums on addressing hate incitement, speech and crimes - for Kosovo Police, Judges and Prosecutors on identifying hate incitement cases and investigating hate crimes.</a:t>
            </a:r>
          </a:p>
          <a:p>
            <a:pPr marL="342900" indent="-342900">
              <a:buFont typeface="Wingdings" panose="05000000000000000000" pitchFamily="2" charset="2"/>
              <a:buChar char="§"/>
            </a:pPr>
            <a:endParaRPr lang="en-GB" dirty="0"/>
          </a:p>
          <a:p>
            <a:pPr marL="342900" indent="-342900">
              <a:buFont typeface="Wingdings" panose="05000000000000000000" pitchFamily="2" charset="2"/>
              <a:buChar char="§"/>
            </a:pPr>
            <a:r>
              <a:rPr lang="en-GB" dirty="0"/>
              <a:t>Sub-granting to small CSOs to implement educational activities in high schools, such as trainings that teach youth about available support mechanisms and where to report hate speech encountered online.</a:t>
            </a:r>
          </a:p>
          <a:p>
            <a:endParaRPr lang="en-US" dirty="0"/>
          </a:p>
        </p:txBody>
      </p:sp>
      <p:sp>
        <p:nvSpPr>
          <p:cNvPr id="3" name="Text Placeholder 2">
            <a:extLst>
              <a:ext uri="{FF2B5EF4-FFF2-40B4-BE49-F238E27FC236}">
                <a16:creationId xmlns:a16="http://schemas.microsoft.com/office/drawing/2014/main" id="{9432DF25-1E68-40AF-BC3A-E6EA4209C124}"/>
              </a:ext>
            </a:extLst>
          </p:cNvPr>
          <p:cNvSpPr>
            <a:spLocks noGrp="1"/>
          </p:cNvSpPr>
          <p:nvPr>
            <p:ph type="body" sz="quarter" idx="62"/>
          </p:nvPr>
        </p:nvSpPr>
        <p:spPr>
          <a:xfrm>
            <a:off x="-8011" y="578092"/>
            <a:ext cx="9887302" cy="671785"/>
          </a:xfrm>
          <a:solidFill>
            <a:srgbClr val="00A8F6"/>
          </a:solidFill>
        </p:spPr>
        <p:txBody>
          <a:bodyPr/>
          <a:lstStyle/>
          <a:p>
            <a:r>
              <a:rPr lang="en-GB" dirty="0"/>
              <a:t>ATRC’S INITIATIVES TO COUNTER HATE SPEECH</a:t>
            </a:r>
          </a:p>
        </p:txBody>
      </p:sp>
      <p:grpSp>
        <p:nvGrpSpPr>
          <p:cNvPr id="40" name="Graphic 4">
            <a:extLst>
              <a:ext uri="{FF2B5EF4-FFF2-40B4-BE49-F238E27FC236}">
                <a16:creationId xmlns:a16="http://schemas.microsoft.com/office/drawing/2014/main" id="{F74B043A-B3A7-FA82-4AB1-B722E959DE26}"/>
              </a:ext>
            </a:extLst>
          </p:cNvPr>
          <p:cNvGrpSpPr/>
          <p:nvPr/>
        </p:nvGrpSpPr>
        <p:grpSpPr>
          <a:xfrm>
            <a:off x="10042087" y="-1319576"/>
            <a:ext cx="2641612" cy="2639151"/>
            <a:chOff x="1782854" y="3591929"/>
            <a:chExt cx="742307" cy="741615"/>
          </a:xfrm>
          <a:solidFill>
            <a:srgbClr val="4DBD98">
              <a:alpha val="62000"/>
            </a:srgbClr>
          </a:solidFill>
        </p:grpSpPr>
        <p:sp>
          <p:nvSpPr>
            <p:cNvPr id="41" name="Freeform 40">
              <a:extLst>
                <a:ext uri="{FF2B5EF4-FFF2-40B4-BE49-F238E27FC236}">
                  <a16:creationId xmlns:a16="http://schemas.microsoft.com/office/drawing/2014/main" id="{5B0C1255-81FD-B149-479F-A945A5EF29F9}"/>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15F6A28B-4E28-76F5-A880-063C590367A1}"/>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019784E-BCA3-5947-5E3F-E0EBED77D69B}"/>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88317B14-D1E7-CAB4-7D87-566B21E46B02}"/>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38DCE36-C631-3511-36F0-E4C85B629A52}"/>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DE61011-8883-D7D6-B373-145FBAF6FD00}"/>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5BDC8C5-C003-B837-A1CA-D560270989B1}"/>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4E61072-8C86-329E-CD98-737EE3E39521}"/>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100DCFF3-96CF-F1D2-3A88-C3083164C8D6}"/>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1C0D0D59-6B81-F432-1EDF-07465D6E6634}"/>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2C69567-4216-860E-D05D-28DC8ED02D60}"/>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960F93A-0894-C7AE-A2F0-1BB64B3A11C9}"/>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4482EA9-4817-9852-FC54-D695C0D38CC6}"/>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6657CF5-8178-0851-BBBE-8889BD826FBE}"/>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626E39-4522-76DB-11B8-CE998FB76E97}"/>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5AF51837-658C-79A8-E557-1A51667FF732}"/>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6237E51-9452-BCD4-1559-57396BBC0B22}"/>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C4EEF097-E80F-E052-7441-BD5329AD0C81}"/>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59B79BC-872F-E890-80D9-8438D3923881}"/>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D1BAF6DF-9D6F-98E5-A84B-2FFA466DC3BF}"/>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3B11EAB8-0B80-DFE7-54C2-9B8875409879}"/>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0A790C0-B509-2E50-8B5B-A9993CF6C95F}"/>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FF97EB1-F2D8-4861-363A-754D5DB1BDA7}"/>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241B7BCC-405A-2ED6-2E26-EC78BB6C0B44}"/>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3222621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 name="Picture Placeholder 10">
            <a:extLst>
              <a:ext uri="{FF2B5EF4-FFF2-40B4-BE49-F238E27FC236}">
                <a16:creationId xmlns:a16="http://schemas.microsoft.com/office/drawing/2014/main" id="{984E6049-DDBF-6024-E18B-7A085C4E6205}"/>
              </a:ext>
            </a:extLst>
          </p:cNvPr>
          <p:cNvPicPr>
            <a:picLocks noGrp="1" noChangeAspect="1"/>
          </p:cNvPicPr>
          <p:nvPr>
            <p:ph type="pic" sz="quarter" idx="10"/>
          </p:nvPr>
        </p:nvPicPr>
        <p:blipFill rotWithShape="1">
          <a:blip r:embed="rId2"/>
          <a:srcRect l="18887" t="-306" r="143" b="306"/>
          <a:stretch/>
        </p:blipFill>
        <p:spPr>
          <a:xfrm>
            <a:off x="802105" y="340963"/>
            <a:ext cx="6265122" cy="5158391"/>
          </a:xfrm>
        </p:spPr>
      </p:pic>
      <p:sp>
        <p:nvSpPr>
          <p:cNvPr id="4" name="Text Placeholder 3">
            <a:extLst>
              <a:ext uri="{FF2B5EF4-FFF2-40B4-BE49-F238E27FC236}">
                <a16:creationId xmlns:a16="http://schemas.microsoft.com/office/drawing/2014/main" id="{762C3ACE-FEFE-C4A1-73E7-A06621EAB290}"/>
              </a:ext>
            </a:extLst>
          </p:cNvPr>
          <p:cNvSpPr>
            <a:spLocks noGrp="1"/>
          </p:cNvSpPr>
          <p:nvPr>
            <p:ph type="body" sz="quarter" idx="62"/>
          </p:nvPr>
        </p:nvSpPr>
        <p:spPr/>
        <p:txBody>
          <a:bodyPr/>
          <a:lstStyle/>
          <a:p>
            <a:r>
              <a:rPr lang="en-US" dirty="0"/>
              <a:t>THANK </a:t>
            </a:r>
          </a:p>
        </p:txBody>
      </p:sp>
      <p:sp>
        <p:nvSpPr>
          <p:cNvPr id="5" name="Text Placeholder 4">
            <a:extLst>
              <a:ext uri="{FF2B5EF4-FFF2-40B4-BE49-F238E27FC236}">
                <a16:creationId xmlns:a16="http://schemas.microsoft.com/office/drawing/2014/main" id="{BD546FF4-8F35-7682-56FB-F00558D312AB}"/>
              </a:ext>
            </a:extLst>
          </p:cNvPr>
          <p:cNvSpPr>
            <a:spLocks noGrp="1"/>
          </p:cNvSpPr>
          <p:nvPr>
            <p:ph type="body" sz="quarter" idx="63"/>
          </p:nvPr>
        </p:nvSpPr>
        <p:spPr/>
        <p:txBody>
          <a:bodyPr/>
          <a:lstStyle/>
          <a:p>
            <a:r>
              <a:rPr lang="en-US" dirty="0"/>
              <a:t>YOU!</a:t>
            </a:r>
          </a:p>
        </p:txBody>
      </p:sp>
      <p:sp>
        <p:nvSpPr>
          <p:cNvPr id="122" name="Oval 121">
            <a:extLst>
              <a:ext uri="{FF2B5EF4-FFF2-40B4-BE49-F238E27FC236}">
                <a16:creationId xmlns:a16="http://schemas.microsoft.com/office/drawing/2014/main" id="{496C340A-7434-3131-E227-D29A19D83E0B}"/>
              </a:ext>
            </a:extLst>
          </p:cNvPr>
          <p:cNvSpPr/>
          <p:nvPr/>
        </p:nvSpPr>
        <p:spPr>
          <a:xfrm>
            <a:off x="409903" y="667758"/>
            <a:ext cx="895932" cy="895932"/>
          </a:xfrm>
          <a:prstGeom prst="ellipse">
            <a:avLst/>
          </a:prstGeom>
          <a:solidFill>
            <a:srgbClr val="198AB1">
              <a:alpha val="7984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8" name="Graphic 4">
            <a:extLst>
              <a:ext uri="{FF2B5EF4-FFF2-40B4-BE49-F238E27FC236}">
                <a16:creationId xmlns:a16="http://schemas.microsoft.com/office/drawing/2014/main" id="{88D7DAA4-CDA4-CC80-8E11-A620CF6524EF}"/>
              </a:ext>
            </a:extLst>
          </p:cNvPr>
          <p:cNvGrpSpPr/>
          <p:nvPr/>
        </p:nvGrpSpPr>
        <p:grpSpPr>
          <a:xfrm>
            <a:off x="10871194" y="3484181"/>
            <a:ext cx="2641612" cy="2639151"/>
            <a:chOff x="1782854" y="3591929"/>
            <a:chExt cx="742307" cy="741615"/>
          </a:xfrm>
          <a:solidFill>
            <a:srgbClr val="FFD168">
              <a:alpha val="62000"/>
            </a:srgbClr>
          </a:solidFill>
        </p:grpSpPr>
        <p:sp>
          <p:nvSpPr>
            <p:cNvPr id="130" name="Freeform 129">
              <a:extLst>
                <a:ext uri="{FF2B5EF4-FFF2-40B4-BE49-F238E27FC236}">
                  <a16:creationId xmlns:a16="http://schemas.microsoft.com/office/drawing/2014/main" id="{D58806B7-3E28-BAE0-50F2-9CE51A8ED59A}"/>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FD1AE46-7182-6DCB-2F3C-45B2314D9F1E}"/>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6CFECE8-16DE-FF31-CC14-BE2543BEDC1F}"/>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B086ACB-DCE7-1193-E837-AC6F34314AD3}"/>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4C1C38A5-1A9F-C677-81CA-C68341A427DA}"/>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B9AE86B5-034F-F0B5-3310-D07944B9C448}"/>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9AA1E50A-29FF-59F9-7CE8-DBFA61277E0C}"/>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F9DDC8E4-5C2B-5D0D-19CF-68844D45D98C}"/>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4CD5DD1-390E-6EDC-6B54-C7BBBC77487E}"/>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F7DA3DBD-BFB3-7BFF-ABEE-D0B867B7B6DF}"/>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136626A3-D459-434B-B3A1-E640B01A3318}"/>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A6D6C974-695C-0461-1A56-E3866F6A3663}"/>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9BBE69F3-BB8F-BA99-447B-EF941E587AA8}"/>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55CEF1E1-B741-7EDB-19F7-0300E91B13D7}"/>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411C269-101A-492D-6B42-B3AB19F68681}"/>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C0C1071-E2A7-B880-305E-5EEF6E4C240B}"/>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70289766-FAF8-18C9-0FAC-E7A7FC26EF9B}"/>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0129B7E7-8916-3EF1-DAE8-05823E5FBB76}"/>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104086D8-E052-CE4F-AE33-FA63ECC902CF}"/>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0D01AA34-DB83-12F3-7B7B-08CA705325D9}"/>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EAAA97CE-047D-7F2C-88B1-C95ADBA79F23}"/>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83F6B771-EB80-C38B-2922-699919DAAAC2}"/>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DD1B28C-EA43-FF0A-9411-D705E356EC55}"/>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378BB153-0DE0-39F4-041B-544BDD2E4F76}"/>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2FB28920-34D8-9B24-6BFB-E56FF3D070FF}"/>
              </a:ext>
            </a:extLst>
          </p:cNvPr>
          <p:cNvSpPr txBox="1"/>
          <p:nvPr/>
        </p:nvSpPr>
        <p:spPr>
          <a:xfrm>
            <a:off x="8168342" y="3691558"/>
            <a:ext cx="1500732" cy="276999"/>
          </a:xfrm>
          <a:prstGeom prst="rect">
            <a:avLst/>
          </a:prstGeom>
          <a:noFill/>
        </p:spPr>
        <p:txBody>
          <a:bodyPr wrap="none" rtlCol="0">
            <a:spAutoFit/>
          </a:bodyPr>
          <a:lstStyle/>
          <a:p>
            <a:r>
              <a:rPr lang="en-IE" sz="1200" b="1" dirty="0">
                <a:solidFill>
                  <a:schemeClr val="bg1"/>
                </a:solidFill>
              </a:rPr>
              <a:t>CONTACT INFO</a:t>
            </a:r>
          </a:p>
        </p:txBody>
      </p:sp>
      <p:sp>
        <p:nvSpPr>
          <p:cNvPr id="8" name="TextBox 7">
            <a:extLst>
              <a:ext uri="{FF2B5EF4-FFF2-40B4-BE49-F238E27FC236}">
                <a16:creationId xmlns:a16="http://schemas.microsoft.com/office/drawing/2014/main" id="{74CB5093-CFE5-4AFF-1DF8-170B611F7C3F}"/>
              </a:ext>
            </a:extLst>
          </p:cNvPr>
          <p:cNvSpPr txBox="1"/>
          <p:nvPr/>
        </p:nvSpPr>
        <p:spPr>
          <a:xfrm>
            <a:off x="7859209" y="3830058"/>
            <a:ext cx="6754304" cy="882036"/>
          </a:xfrm>
          <a:prstGeom prst="rect">
            <a:avLst/>
          </a:prstGeom>
          <a:noFill/>
        </p:spPr>
        <p:txBody>
          <a:bodyPr wrap="square">
            <a:spAutoFit/>
          </a:bodyPr>
          <a:lstStyle/>
          <a:p>
            <a:endParaRPr lang="en-IE" dirty="0"/>
          </a:p>
          <a:p>
            <a:r>
              <a:rPr lang="en-IE" b="1" dirty="0">
                <a:solidFill>
                  <a:schemeClr val="bg1"/>
                </a:solidFill>
              </a:rPr>
              <a:t>ww</a:t>
            </a:r>
            <a:r>
              <a:rPr lang="en-IE" sz="1200" b="1" dirty="0">
                <a:solidFill>
                  <a:schemeClr val="bg1"/>
                </a:solidFill>
              </a:rPr>
              <a:t>w.advocacy-center.org</a:t>
            </a:r>
          </a:p>
          <a:p>
            <a:r>
              <a:rPr lang="en-IE" sz="1200" b="1" dirty="0">
                <a:solidFill>
                  <a:schemeClr val="bg1"/>
                </a:solidFill>
              </a:rPr>
              <a:t>info@advocacy-center.org</a:t>
            </a:r>
          </a:p>
          <a:p>
            <a:r>
              <a:rPr lang="en-IE" sz="1200" b="1" dirty="0">
                <a:solidFill>
                  <a:schemeClr val="bg1"/>
                </a:solidFill>
              </a:rPr>
              <a:t>hera@advocacy-center.org </a:t>
            </a:r>
          </a:p>
        </p:txBody>
      </p:sp>
    </p:spTree>
    <p:extLst>
      <p:ext uri="{BB962C8B-B14F-4D97-AF65-F5344CB8AC3E}">
        <p14:creationId xmlns:p14="http://schemas.microsoft.com/office/powerpoint/2010/main" val="429139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1456041" y="4929448"/>
            <a:ext cx="8954049" cy="1184306"/>
          </a:xfrm>
        </p:spPr>
        <p:txBody>
          <a:bodyPr/>
          <a:lstStyle/>
          <a:p>
            <a:pPr algn="ctr"/>
            <a:r>
              <a:rPr lang="en-GB" b="1" dirty="0"/>
              <a:t>Hera Luma </a:t>
            </a:r>
            <a:endParaRPr lang="en-GB" dirty="0"/>
          </a:p>
          <a:p>
            <a:pPr algn="ctr"/>
            <a:r>
              <a:rPr lang="en-GB" dirty="0"/>
              <a:t>Advocacy Program Manager at </a:t>
            </a:r>
          </a:p>
          <a:p>
            <a:pPr algn="ctr"/>
            <a:r>
              <a:rPr lang="en-GB" dirty="0"/>
              <a:t>Advocacy Training and Resource Centre </a:t>
            </a:r>
          </a:p>
          <a:p>
            <a:pPr algn="ctr"/>
            <a:endParaRPr lang="en-GB" dirty="0"/>
          </a:p>
          <a:p>
            <a:endParaRPr lang="en-US" dirty="0"/>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8954048" cy="967904"/>
          </a:xfrm>
        </p:spPr>
        <p:txBody>
          <a:bodyPr/>
          <a:lstStyle/>
          <a:p>
            <a:r>
              <a:rPr lang="en-GB" dirty="0"/>
              <a:t>Youth Digital Engagement for Combating Hate Speech and Incitement in Kosovo</a:t>
            </a:r>
          </a:p>
        </p:txBody>
      </p:sp>
      <p:grpSp>
        <p:nvGrpSpPr>
          <p:cNvPr id="2" name="Graphic 4">
            <a:extLst>
              <a:ext uri="{FF2B5EF4-FFF2-40B4-BE49-F238E27FC236}">
                <a16:creationId xmlns:a16="http://schemas.microsoft.com/office/drawing/2014/main" id="{73CE3AA2-8D55-EE69-6A02-876ED65CAD9C}"/>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B7C661EE-9A5D-8455-2A90-842F0CB55D81}"/>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B196BD53-C8B6-BC6B-E50F-8E63DFC157B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37DDB13-EA40-F1E4-F2A2-F7470E0389B9}"/>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217EE5B-DC95-92D8-0138-FF7B2389170D}"/>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CA3E87B6-8A4C-474E-244C-6EEE410ED61A}"/>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E1FDA51-F978-5733-3735-B438EA98D9C3}"/>
              </a:ext>
            </a:extLst>
          </p:cNvPr>
          <p:cNvPicPr>
            <a:picLocks noChangeAspect="1"/>
          </p:cNvPicPr>
          <p:nvPr/>
        </p:nvPicPr>
        <p:blipFill>
          <a:blip r:embed="rId2"/>
          <a:stretch>
            <a:fillRect/>
          </a:stretch>
        </p:blipFill>
        <p:spPr>
          <a:xfrm>
            <a:off x="4685122" y="2133585"/>
            <a:ext cx="2605725" cy="2605725"/>
          </a:xfrm>
          <a:prstGeom prst="rect">
            <a:avLst/>
          </a:prstGeom>
          <a:ln>
            <a:noFill/>
          </a:ln>
          <a:effectLst>
            <a:softEdge rad="112500"/>
          </a:effectLst>
        </p:spPr>
      </p:pic>
      <p:pic>
        <p:nvPicPr>
          <p:cNvPr id="12" name="Picture 11">
            <a:extLst>
              <a:ext uri="{FF2B5EF4-FFF2-40B4-BE49-F238E27FC236}">
                <a16:creationId xmlns:a16="http://schemas.microsoft.com/office/drawing/2014/main" id="{C7CD5E96-1902-9794-BE54-2D8E4D98F258}"/>
              </a:ext>
            </a:extLst>
          </p:cNvPr>
          <p:cNvPicPr>
            <a:picLocks noChangeAspect="1"/>
          </p:cNvPicPr>
          <p:nvPr/>
        </p:nvPicPr>
        <p:blipFill>
          <a:blip r:embed="rId3"/>
          <a:stretch>
            <a:fillRect/>
          </a:stretch>
        </p:blipFill>
        <p:spPr>
          <a:xfrm>
            <a:off x="9306618" y="1928552"/>
            <a:ext cx="2206943" cy="1847248"/>
          </a:xfrm>
          <a:prstGeom prst="rect">
            <a:avLst/>
          </a:prstGeom>
        </p:spPr>
      </p:pic>
    </p:spTree>
    <p:extLst>
      <p:ext uri="{BB962C8B-B14F-4D97-AF65-F5344CB8AC3E}">
        <p14:creationId xmlns:p14="http://schemas.microsoft.com/office/powerpoint/2010/main" val="4090102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80F1559-17A0-08E1-1B64-488C6B996A5B}"/>
              </a:ext>
            </a:extLst>
          </p:cNvPr>
          <p:cNvSpPr>
            <a:spLocks noGrp="1"/>
          </p:cNvSpPr>
          <p:nvPr>
            <p:ph type="body" sz="quarter" idx="48"/>
          </p:nvPr>
        </p:nvSpPr>
        <p:spPr/>
        <p:txBody>
          <a:bodyPr/>
          <a:lstStyle/>
          <a:p>
            <a:r>
              <a:rPr lang="en-GB" b="1" dirty="0"/>
              <a:t>Combat Hate in Kosova </a:t>
            </a:r>
            <a:r>
              <a:rPr lang="en-GB" dirty="0"/>
              <a:t>- supported by MATRA PROGRAM of the Embassy of the Netherlands in Kosovo.</a:t>
            </a:r>
          </a:p>
          <a:p>
            <a:r>
              <a:rPr lang="en-GB" dirty="0"/>
              <a:t>Products: Hate O Meter I &amp; II, Analysis on Actual Cases of Hate Speech in Kosovo and Institutional Response, engage youth in identifying and monitoring hate speech. </a:t>
            </a:r>
          </a:p>
          <a:p>
            <a:endParaRPr lang="en-GB" dirty="0"/>
          </a:p>
          <a:p>
            <a:r>
              <a:rPr lang="en-GB" b="1" dirty="0"/>
              <a:t>Countering discrimination, hate speech, and gender-based violence </a:t>
            </a:r>
            <a:r>
              <a:rPr lang="en-GB" dirty="0"/>
              <a:t>- supported by the European Union Office in Kosovo.</a:t>
            </a:r>
          </a:p>
          <a:p>
            <a:r>
              <a:rPr lang="en-GB" dirty="0"/>
              <a:t>Products: School Safety Report, train 30 young political party members on the prevention of hate speech and initiation of anti-discrimination actions.</a:t>
            </a:r>
          </a:p>
          <a:p>
            <a:endParaRPr lang="en-US" dirty="0"/>
          </a:p>
        </p:txBody>
      </p:sp>
      <p:sp>
        <p:nvSpPr>
          <p:cNvPr id="3" name="Text Placeholder 2">
            <a:extLst>
              <a:ext uri="{FF2B5EF4-FFF2-40B4-BE49-F238E27FC236}">
                <a16:creationId xmlns:a16="http://schemas.microsoft.com/office/drawing/2014/main" id="{278E344A-9A6A-3FD6-3A11-2E336C8A0638}"/>
              </a:ext>
            </a:extLst>
          </p:cNvPr>
          <p:cNvSpPr>
            <a:spLocks noGrp="1"/>
          </p:cNvSpPr>
          <p:nvPr>
            <p:ph type="body" sz="quarter" idx="62"/>
          </p:nvPr>
        </p:nvSpPr>
        <p:spPr>
          <a:xfrm>
            <a:off x="-8011" y="578092"/>
            <a:ext cx="9029463" cy="671785"/>
          </a:xfrm>
          <a:solidFill>
            <a:srgbClr val="00A8F6"/>
          </a:solidFill>
        </p:spPr>
        <p:txBody>
          <a:bodyPr/>
          <a:lstStyle/>
          <a:p>
            <a:r>
              <a:rPr lang="en-GB" dirty="0"/>
              <a:t>ATRC’s initiatives to countering hate!</a:t>
            </a:r>
          </a:p>
        </p:txBody>
      </p:sp>
      <p:grpSp>
        <p:nvGrpSpPr>
          <p:cNvPr id="40" name="Graphic 4">
            <a:extLst>
              <a:ext uri="{FF2B5EF4-FFF2-40B4-BE49-F238E27FC236}">
                <a16:creationId xmlns:a16="http://schemas.microsoft.com/office/drawing/2014/main" id="{3BBDC193-1738-8DA5-E239-0906E50FE53B}"/>
              </a:ext>
            </a:extLst>
          </p:cNvPr>
          <p:cNvGrpSpPr/>
          <p:nvPr/>
        </p:nvGrpSpPr>
        <p:grpSpPr>
          <a:xfrm>
            <a:off x="10042087" y="-1319576"/>
            <a:ext cx="2641612" cy="2639151"/>
            <a:chOff x="1782854" y="3591929"/>
            <a:chExt cx="742307" cy="741615"/>
          </a:xfrm>
          <a:solidFill>
            <a:srgbClr val="4DBD98">
              <a:alpha val="62000"/>
            </a:srgbClr>
          </a:solidFill>
        </p:grpSpPr>
        <p:sp>
          <p:nvSpPr>
            <p:cNvPr id="41" name="Freeform 40">
              <a:extLst>
                <a:ext uri="{FF2B5EF4-FFF2-40B4-BE49-F238E27FC236}">
                  <a16:creationId xmlns:a16="http://schemas.microsoft.com/office/drawing/2014/main" id="{4476224F-4ABD-3CD3-A811-D453B7D80244}"/>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1D8C2216-2F55-17EF-A6A7-F7870FD1322E}"/>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A7083AD-50CA-9128-6E09-6014CC9A16D7}"/>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3745F2AD-7F06-3011-B459-A3646EB2DD27}"/>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3A5E8A1-EBBC-EDAE-8733-41441BC99A4C}"/>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C79CD6B-BEC6-FB93-8F78-2216B2503CB4}"/>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C9A5355-398C-E51B-5012-3066A6F42D5E}"/>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45CCB2D-1A64-0452-7C84-318B7D69D8E9}"/>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D68E0C9-CBF2-FE5D-E9CC-218F032F6409}"/>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7ECBBB6F-DE40-E6EC-5D85-1ED5A9B1D5E2}"/>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0CDAA27D-555C-5629-DF92-17C70AC25B04}"/>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367D64B6-9144-87F4-519D-35AFA3EB2070}"/>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90DA349-0483-0097-B87B-056F03C95139}"/>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9D5883F0-07B0-DB47-5A58-EF0002F8B829}"/>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7EC3F70-59CC-72C1-CD38-285430D7EFC4}"/>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569965AF-4E82-DD6D-585C-164FA34A5D6E}"/>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DC3BDB1-4BC9-572C-0474-E1AD37CBDEF0}"/>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14E6DE2B-3F78-ACCD-5DE5-86603F69A2A4}"/>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5E974BF-3DCD-EF7D-4240-3E88DEE266B0}"/>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E3604B0B-0944-1E90-8AE9-5A14FE71810E}"/>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0A960F72-E116-A958-A0EC-AC3E168E2E72}"/>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AF66E45-B3BF-D992-7B00-F025AA2E3289}"/>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B91EACB-D4F0-4B9D-C334-8688C0FC7976}"/>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48365D85-5402-0866-6DD3-5B7054E342CA}"/>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3243017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931824" y="1838227"/>
            <a:ext cx="10483429" cy="4457027"/>
          </a:xfrm>
          <a:solidFill>
            <a:schemeClr val="bg1"/>
          </a:solidFill>
        </p:spPr>
        <p:txBody>
          <a:bodyPr/>
          <a:lstStyle/>
          <a:p>
            <a:r>
              <a:rPr lang="en-GB" b="1" dirty="0"/>
              <a:t>Article 141 </a:t>
            </a:r>
            <a:r>
              <a:rPr lang="en-GB" dirty="0"/>
              <a:t>of the </a:t>
            </a:r>
            <a:r>
              <a:rPr lang="en-GB" b="1" dirty="0"/>
              <a:t>Criminal Code of Kosova</a:t>
            </a:r>
            <a:r>
              <a:rPr lang="en-GB" dirty="0"/>
              <a:t>, which states that: “Anyone who publicly incites or spreads hatred, dissension and intolerance between national, racial and religious, ethnic and other groups, or on grounds of sexual orientation, gender identity and other personal characteristics, in a manner which may disrupt public order, shall be punished with a fine or imprisonment of up to five (5) years”.</a:t>
            </a:r>
          </a:p>
          <a:p>
            <a:endParaRPr lang="en-GB" dirty="0"/>
          </a:p>
          <a:p>
            <a:endParaRPr lang="en-GB" dirty="0"/>
          </a:p>
          <a:p>
            <a:r>
              <a:rPr lang="en-GB" b="1" dirty="0"/>
              <a:t>Article 4 </a:t>
            </a:r>
            <a:r>
              <a:rPr lang="en-GB" dirty="0"/>
              <a:t>paragraph 1 sub-paragraph 1.4 of the </a:t>
            </a:r>
            <a:r>
              <a:rPr lang="en-GB" b="1" dirty="0"/>
              <a:t>Law on Protection from Discrimination</a:t>
            </a:r>
            <a:r>
              <a:rPr lang="en-GB" dirty="0"/>
              <a:t>, refers directly to hate speech as “Incitement to discriminate is considered discrimination on the grounds set out in Article one (1) of this Law protected personal characteristics, and includes any promotion of hatred when it is done intentionally”</a:t>
            </a:r>
          </a:p>
          <a:p>
            <a:endParaRPr lang="en-GB" dirty="0"/>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2" y="578092"/>
            <a:ext cx="9076597" cy="930197"/>
          </a:xfrm>
        </p:spPr>
        <p:txBody>
          <a:bodyPr/>
          <a:lstStyle/>
          <a:p>
            <a:r>
              <a:rPr lang="en-GB" dirty="0"/>
              <a:t>How legislation regulates Hate Incitement and Hate Crime in Kosova</a:t>
            </a:r>
          </a:p>
        </p:txBody>
      </p:sp>
      <p:grpSp>
        <p:nvGrpSpPr>
          <p:cNvPr id="2" name="Graphic 4">
            <a:extLst>
              <a:ext uri="{FF2B5EF4-FFF2-40B4-BE49-F238E27FC236}">
                <a16:creationId xmlns:a16="http://schemas.microsoft.com/office/drawing/2014/main" id="{73CE3AA2-8D55-EE69-6A02-876ED65CAD9C}"/>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B7C661EE-9A5D-8455-2A90-842F0CB55D81}"/>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B196BD53-C8B6-BC6B-E50F-8E63DFC157B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37DDB13-EA40-F1E4-F2A2-F7470E0389B9}"/>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217EE5B-DC95-92D8-0138-FF7B2389170D}"/>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CA3E87B6-8A4C-474E-244C-6EEE410ED61A}"/>
              </a:ext>
            </a:extLst>
          </p:cNvPr>
          <p:cNvSpPr/>
          <p:nvPr/>
        </p:nvSpPr>
        <p:spPr>
          <a:xfrm>
            <a:off x="9471971" y="-522323"/>
            <a:ext cx="1044645" cy="1044645"/>
          </a:xfrm>
          <a:prstGeom prst="ellipse">
            <a:avLst/>
          </a:prstGeom>
          <a:solidFill>
            <a:srgbClr val="FFC000">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Scales of justice with solid fill">
            <a:extLst>
              <a:ext uri="{FF2B5EF4-FFF2-40B4-BE49-F238E27FC236}">
                <a16:creationId xmlns:a16="http://schemas.microsoft.com/office/drawing/2014/main" id="{9A8BE1ED-1331-D2A8-F4B0-F09D87164F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1043" y="735492"/>
            <a:ext cx="1267905" cy="1267905"/>
          </a:xfrm>
          <a:prstGeom prst="rect">
            <a:avLst/>
          </a:prstGeom>
        </p:spPr>
      </p:pic>
      <p:pic>
        <p:nvPicPr>
          <p:cNvPr id="14" name="Graphic 13" descr="Magnifying glass with solid fill">
            <a:extLst>
              <a:ext uri="{FF2B5EF4-FFF2-40B4-BE49-F238E27FC236}">
                <a16:creationId xmlns:a16="http://schemas.microsoft.com/office/drawing/2014/main" id="{0F8B107C-16ED-FF8C-B297-1E24651B146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4428971">
            <a:off x="215852" y="3678813"/>
            <a:ext cx="914400" cy="914400"/>
          </a:xfrm>
          <a:prstGeom prst="rect">
            <a:avLst/>
          </a:prstGeom>
        </p:spPr>
      </p:pic>
    </p:spTree>
    <p:extLst>
      <p:ext uri="{BB962C8B-B14F-4D97-AF65-F5344CB8AC3E}">
        <p14:creationId xmlns:p14="http://schemas.microsoft.com/office/powerpoint/2010/main" val="3505551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80F1559-17A0-08E1-1B64-488C6B996A5B}"/>
              </a:ext>
            </a:extLst>
          </p:cNvPr>
          <p:cNvSpPr>
            <a:spLocks noGrp="1"/>
          </p:cNvSpPr>
          <p:nvPr>
            <p:ph type="body" sz="quarter" idx="48"/>
          </p:nvPr>
        </p:nvSpPr>
        <p:spPr>
          <a:xfrm>
            <a:off x="810705" y="2512680"/>
            <a:ext cx="10282197" cy="3933404"/>
          </a:xfrm>
        </p:spPr>
        <p:txBody>
          <a:bodyPr/>
          <a:lstStyle/>
          <a:p>
            <a:r>
              <a:rPr lang="en-US" b="1" dirty="0"/>
              <a:t>Youth</a:t>
            </a:r>
          </a:p>
          <a:p>
            <a:pPr marL="342900" indent="-342900">
              <a:buFont typeface="Wingdings" panose="05000000000000000000" pitchFamily="2" charset="2"/>
              <a:buChar char="Ø"/>
            </a:pPr>
            <a:r>
              <a:rPr lang="en-GB" dirty="0"/>
              <a:t>About 23% of the population in Kosovo is youth of age 15 to 29. </a:t>
            </a:r>
          </a:p>
          <a:p>
            <a:pPr marL="342900" indent="-342900">
              <a:buFont typeface="Wingdings" panose="05000000000000000000" pitchFamily="2" charset="2"/>
              <a:buChar char="Ø"/>
            </a:pPr>
            <a:r>
              <a:rPr lang="en-GB" dirty="0"/>
              <a:t>Hate speech is primarily spreading through social media platforms. Youth, being heavy users of digital media, are implicitly part of the audience exposed to these messages.</a:t>
            </a:r>
          </a:p>
          <a:p>
            <a:pPr marL="342900" indent="-342900">
              <a:buFont typeface="Wingdings" panose="05000000000000000000" pitchFamily="2" charset="2"/>
              <a:buChar char="Ø"/>
            </a:pPr>
            <a:endParaRPr lang="en-GB" dirty="0"/>
          </a:p>
          <a:p>
            <a:r>
              <a:rPr lang="en-GB" b="1" dirty="0"/>
              <a:t>Immigrants and Refugees</a:t>
            </a:r>
          </a:p>
          <a:p>
            <a:pPr marL="342900" indent="-342900">
              <a:buFont typeface="Wingdings" panose="05000000000000000000" pitchFamily="2" charset="2"/>
              <a:buChar char="Ø"/>
            </a:pPr>
            <a:r>
              <a:rPr lang="en-GB" dirty="0"/>
              <a:t>Immigrants and Refugees are portrayed as violent, dangerous, arsonists, looters, and suspected of infiltration by terrorists.</a:t>
            </a:r>
          </a:p>
          <a:p>
            <a:pPr marL="342900" indent="-342900">
              <a:buFont typeface="Wingdings" panose="05000000000000000000" pitchFamily="2" charset="2"/>
              <a:buChar char="Ø"/>
            </a:pPr>
            <a:endParaRPr lang="en-GB" dirty="0"/>
          </a:p>
          <a:p>
            <a:endParaRPr lang="en-GB" dirty="0"/>
          </a:p>
          <a:p>
            <a:endParaRPr lang="en-GB" dirty="0"/>
          </a:p>
          <a:p>
            <a:endParaRPr lang="en-US" dirty="0"/>
          </a:p>
          <a:p>
            <a:endParaRPr lang="en-US" dirty="0"/>
          </a:p>
        </p:txBody>
      </p:sp>
      <p:sp>
        <p:nvSpPr>
          <p:cNvPr id="3" name="Text Placeholder 2">
            <a:extLst>
              <a:ext uri="{FF2B5EF4-FFF2-40B4-BE49-F238E27FC236}">
                <a16:creationId xmlns:a16="http://schemas.microsoft.com/office/drawing/2014/main" id="{278E344A-9A6A-3FD6-3A11-2E336C8A0638}"/>
              </a:ext>
            </a:extLst>
          </p:cNvPr>
          <p:cNvSpPr>
            <a:spLocks noGrp="1"/>
          </p:cNvSpPr>
          <p:nvPr>
            <p:ph type="body" sz="quarter" idx="62"/>
          </p:nvPr>
        </p:nvSpPr>
        <p:spPr>
          <a:xfrm>
            <a:off x="-8011" y="578092"/>
            <a:ext cx="9123731" cy="977331"/>
          </a:xfrm>
        </p:spPr>
        <p:txBody>
          <a:bodyPr/>
          <a:lstStyle/>
          <a:p>
            <a:r>
              <a:rPr lang="en-GB" dirty="0"/>
              <a:t>Who is affected the most by online hate speech in Kosova?</a:t>
            </a:r>
          </a:p>
        </p:txBody>
      </p:sp>
      <p:grpSp>
        <p:nvGrpSpPr>
          <p:cNvPr id="40" name="Graphic 4">
            <a:extLst>
              <a:ext uri="{FF2B5EF4-FFF2-40B4-BE49-F238E27FC236}">
                <a16:creationId xmlns:a16="http://schemas.microsoft.com/office/drawing/2014/main" id="{3BBDC193-1738-8DA5-E239-0906E50FE53B}"/>
              </a:ext>
            </a:extLst>
          </p:cNvPr>
          <p:cNvGrpSpPr/>
          <p:nvPr/>
        </p:nvGrpSpPr>
        <p:grpSpPr>
          <a:xfrm>
            <a:off x="10042087" y="-1319576"/>
            <a:ext cx="2641612" cy="2639151"/>
            <a:chOff x="1782854" y="3591929"/>
            <a:chExt cx="742307" cy="741615"/>
          </a:xfrm>
          <a:solidFill>
            <a:srgbClr val="00A8F6">
              <a:alpha val="62000"/>
            </a:srgbClr>
          </a:solidFill>
        </p:grpSpPr>
        <p:sp>
          <p:nvSpPr>
            <p:cNvPr id="41" name="Freeform 40">
              <a:extLst>
                <a:ext uri="{FF2B5EF4-FFF2-40B4-BE49-F238E27FC236}">
                  <a16:creationId xmlns:a16="http://schemas.microsoft.com/office/drawing/2014/main" id="{4476224F-4ABD-3CD3-A811-D453B7D80244}"/>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1D8C2216-2F55-17EF-A6A7-F7870FD1322E}"/>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A7083AD-50CA-9128-6E09-6014CC9A16D7}"/>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3745F2AD-7F06-3011-B459-A3646EB2DD27}"/>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3A5E8A1-EBBC-EDAE-8733-41441BC99A4C}"/>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C79CD6B-BEC6-FB93-8F78-2216B2503CB4}"/>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C9A5355-398C-E51B-5012-3066A6F42D5E}"/>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45CCB2D-1A64-0452-7C84-318B7D69D8E9}"/>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D68E0C9-CBF2-FE5D-E9CC-218F032F6409}"/>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7ECBBB6F-DE40-E6EC-5D85-1ED5A9B1D5E2}"/>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0CDAA27D-555C-5629-DF92-17C70AC25B04}"/>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367D64B6-9144-87F4-519D-35AFA3EB2070}"/>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90DA349-0483-0097-B87B-056F03C95139}"/>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9D5883F0-07B0-DB47-5A58-EF0002F8B829}"/>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7EC3F70-59CC-72C1-CD38-285430D7EFC4}"/>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569965AF-4E82-DD6D-585C-164FA34A5D6E}"/>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DC3BDB1-4BC9-572C-0474-E1AD37CBDEF0}"/>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14E6DE2B-3F78-ACCD-5DE5-86603F69A2A4}"/>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5E974BF-3DCD-EF7D-4240-3E88DEE266B0}"/>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E3604B0B-0944-1E90-8AE9-5A14FE71810E}"/>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0A960F72-E116-A958-A0EC-AC3E168E2E72}"/>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AF66E45-B3BF-D992-7B00-F025AA2E3289}"/>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B91EACB-D4F0-4B9D-C334-8688C0FC7976}"/>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48365D85-5402-0866-6DD3-5B7054E342CA}"/>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3036295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9E768-86F4-1E1F-9B95-64518FD9DA2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783D287-7455-0AC5-265A-2ECD09B02AF7}"/>
              </a:ext>
            </a:extLst>
          </p:cNvPr>
          <p:cNvSpPr>
            <a:spLocks noGrp="1"/>
          </p:cNvSpPr>
          <p:nvPr>
            <p:ph type="body" sz="quarter" idx="48"/>
          </p:nvPr>
        </p:nvSpPr>
        <p:spPr>
          <a:xfrm>
            <a:off x="810705" y="2512680"/>
            <a:ext cx="10282197" cy="3933404"/>
          </a:xfrm>
        </p:spPr>
        <p:txBody>
          <a:bodyPr/>
          <a:lstStyle/>
          <a:p>
            <a:r>
              <a:rPr lang="en-GB" b="1" dirty="0"/>
              <a:t>Ethnic Minorities</a:t>
            </a:r>
          </a:p>
          <a:p>
            <a:pPr marL="342900" indent="-342900">
              <a:buFont typeface="Wingdings" panose="05000000000000000000" pitchFamily="2" charset="2"/>
              <a:buChar char="Ø"/>
            </a:pPr>
            <a:r>
              <a:rPr lang="en-GB" dirty="0"/>
              <a:t>Are among the victims of hate speech. Hate O Meter Reports indicate that member(s) face prejudice, and derogatory terms are used to refer to them.</a:t>
            </a:r>
          </a:p>
          <a:p>
            <a:endParaRPr lang="en-GB" b="1" dirty="0"/>
          </a:p>
          <a:p>
            <a:pPr marL="342900" indent="-342900">
              <a:buFont typeface="Wingdings" panose="05000000000000000000" pitchFamily="2" charset="2"/>
              <a:buChar char="Ø"/>
            </a:pPr>
            <a:r>
              <a:rPr lang="en-GB" b="1" dirty="0"/>
              <a:t>LGBTIQ+</a:t>
            </a:r>
          </a:p>
          <a:p>
            <a:r>
              <a:rPr lang="en-GB" dirty="0"/>
              <a:t>The dominant reporting frames are those targeting members of this community as deviant, nationally incompatible, and dangerous. </a:t>
            </a:r>
          </a:p>
          <a:p>
            <a:endParaRPr lang="en-GB" dirty="0"/>
          </a:p>
          <a:p>
            <a:endParaRPr lang="en-GB" dirty="0"/>
          </a:p>
          <a:p>
            <a:endParaRPr lang="en-GB" dirty="0"/>
          </a:p>
          <a:p>
            <a:endParaRPr lang="en-US" dirty="0"/>
          </a:p>
          <a:p>
            <a:endParaRPr lang="en-US" dirty="0"/>
          </a:p>
        </p:txBody>
      </p:sp>
      <p:sp>
        <p:nvSpPr>
          <p:cNvPr id="3" name="Text Placeholder 2">
            <a:extLst>
              <a:ext uri="{FF2B5EF4-FFF2-40B4-BE49-F238E27FC236}">
                <a16:creationId xmlns:a16="http://schemas.microsoft.com/office/drawing/2014/main" id="{8D4EB893-C8CF-01D5-0B28-5022BF939E86}"/>
              </a:ext>
            </a:extLst>
          </p:cNvPr>
          <p:cNvSpPr>
            <a:spLocks noGrp="1"/>
          </p:cNvSpPr>
          <p:nvPr>
            <p:ph type="body" sz="quarter" idx="62"/>
          </p:nvPr>
        </p:nvSpPr>
        <p:spPr>
          <a:xfrm>
            <a:off x="-8011" y="578092"/>
            <a:ext cx="9123731" cy="977331"/>
          </a:xfrm>
          <a:solidFill>
            <a:srgbClr val="4DBD98"/>
          </a:solidFill>
        </p:spPr>
        <p:txBody>
          <a:bodyPr/>
          <a:lstStyle/>
          <a:p>
            <a:r>
              <a:rPr lang="en-GB" dirty="0"/>
              <a:t>Who is affected the most by online hate speech in Kosova?</a:t>
            </a:r>
          </a:p>
        </p:txBody>
      </p:sp>
      <p:grpSp>
        <p:nvGrpSpPr>
          <p:cNvPr id="40" name="Graphic 4">
            <a:extLst>
              <a:ext uri="{FF2B5EF4-FFF2-40B4-BE49-F238E27FC236}">
                <a16:creationId xmlns:a16="http://schemas.microsoft.com/office/drawing/2014/main" id="{54C6C955-DAA9-91E9-5D2E-7A8CAB4AEFB0}"/>
              </a:ext>
            </a:extLst>
          </p:cNvPr>
          <p:cNvGrpSpPr/>
          <p:nvPr/>
        </p:nvGrpSpPr>
        <p:grpSpPr>
          <a:xfrm>
            <a:off x="10042087" y="-1319576"/>
            <a:ext cx="2641612" cy="2639151"/>
            <a:chOff x="1782854" y="3591929"/>
            <a:chExt cx="742307" cy="741615"/>
          </a:xfrm>
          <a:solidFill>
            <a:srgbClr val="FFC000">
              <a:alpha val="62000"/>
            </a:srgbClr>
          </a:solidFill>
        </p:grpSpPr>
        <p:sp>
          <p:nvSpPr>
            <p:cNvPr id="41" name="Freeform 40">
              <a:extLst>
                <a:ext uri="{FF2B5EF4-FFF2-40B4-BE49-F238E27FC236}">
                  <a16:creationId xmlns:a16="http://schemas.microsoft.com/office/drawing/2014/main" id="{1A75554E-2836-1FCA-0F50-6E61316D9805}"/>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888E52D-376A-9A72-C7F9-98AACC00FCF1}"/>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03E51E7-A19D-BCF4-BD66-9B5E1C6A488E}"/>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80A8C9D-370D-B639-C320-3E0DE1A2311E}"/>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D30727AC-7BA7-8D39-2A9D-559114A1A2B7}"/>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E7E6118D-64F2-06E1-933E-F78DD8D294CA}"/>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A3758176-3835-A89A-1DFB-279CEEB05E4E}"/>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A492B1D-69D6-B4F1-4479-62C7158EAB33}"/>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36654802-35F6-FB1A-4969-D164D2D17587}"/>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165CCFEF-9165-BB76-B641-8D059C6DC1EA}"/>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124C027-CDD8-A587-75F0-EB611F3BAFDD}"/>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01A8224-B24E-6291-01A4-61785D807F36}"/>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F983806-8088-0E7C-52D1-4CE6E8A6B521}"/>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E4BDBBDA-6743-A3AB-4B6F-A114CC2B83C3}"/>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CEF0B873-44F5-FF0E-CC7E-FEC017E2859B}"/>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2D73399-4852-7915-797E-E8A5F621CE20}"/>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C7F2D6C-93BF-1E9A-9394-DA331CF09BB3}"/>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8C7EE18-4661-7845-0306-FC51FFF01B2D}"/>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A71DDC9-B713-DDDD-E29C-29384CB10882}"/>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2B652B2-9FED-8706-A865-FA9CF551CF1C}"/>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0B93634-66CB-FB1E-B69A-63A453D3C370}"/>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658FB704-C392-0A6A-BE0D-9C9315D2B8B7}"/>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BEEE05E-0A60-553C-8F39-2920CEDE413E}"/>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AC63C98-CCED-8CCE-08A0-7A03DF2907BE}"/>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2608479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CA02E-B10D-0164-A1BC-3E5C0F09B38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85A9440-352B-5B64-E836-5ABB5695EE7A}"/>
              </a:ext>
            </a:extLst>
          </p:cNvPr>
          <p:cNvSpPr>
            <a:spLocks noGrp="1"/>
          </p:cNvSpPr>
          <p:nvPr>
            <p:ph type="body" sz="quarter" idx="48"/>
          </p:nvPr>
        </p:nvSpPr>
        <p:spPr/>
        <p:txBody>
          <a:bodyPr/>
          <a:lstStyle/>
          <a:p>
            <a:pPr marL="342900" indent="-342900">
              <a:buFont typeface="Wingdings" panose="05000000000000000000" pitchFamily="2" charset="2"/>
              <a:buChar char="§"/>
            </a:pPr>
            <a:r>
              <a:rPr lang="en-GB" dirty="0"/>
              <a:t>On the </a:t>
            </a:r>
            <a:r>
              <a:rPr lang="en-GB" b="1" dirty="0"/>
              <a:t>School Safety Report (ATRC,D4D, Internews Kosova) </a:t>
            </a:r>
            <a:r>
              <a:rPr lang="en-GB" dirty="0"/>
              <a:t>- students reported that hate speech is often presented under the guise of humour.</a:t>
            </a:r>
          </a:p>
          <a:p>
            <a:pPr marL="342900" indent="-342900">
              <a:buFont typeface="Wingdings" panose="05000000000000000000" pitchFamily="2" charset="2"/>
              <a:buChar char="§"/>
            </a:pPr>
            <a:endParaRPr lang="en-GB" dirty="0"/>
          </a:p>
          <a:p>
            <a:pPr marL="342900" indent="-342900">
              <a:buFont typeface="Wingdings" panose="05000000000000000000" pitchFamily="2" charset="2"/>
              <a:buChar char="§"/>
            </a:pPr>
            <a:r>
              <a:rPr lang="en-GB" dirty="0"/>
              <a:t>Those engaging in hate speech that fuel bullying within the school settings often do not distinguish between harmless jokes and harmful behaviour.</a:t>
            </a:r>
          </a:p>
          <a:p>
            <a:pPr marL="342900" indent="-342900">
              <a:buFont typeface="Wingdings" panose="05000000000000000000" pitchFamily="2" charset="2"/>
              <a:buChar char="§"/>
            </a:pPr>
            <a:endParaRPr lang="en-GB" dirty="0"/>
          </a:p>
          <a:p>
            <a:pPr marL="342900" indent="-342900">
              <a:buFont typeface="Wingdings" panose="05000000000000000000" pitchFamily="2" charset="2"/>
              <a:buChar char="§"/>
            </a:pPr>
            <a:r>
              <a:rPr lang="en-GB" dirty="0"/>
              <a:t>Students’ perspectives highlight the need to include them in policy-making to effectively address bullying and hate speech.</a:t>
            </a:r>
          </a:p>
          <a:p>
            <a:endParaRPr lang="en-US" dirty="0"/>
          </a:p>
        </p:txBody>
      </p:sp>
      <p:sp>
        <p:nvSpPr>
          <p:cNvPr id="5" name="Text Placeholder 4">
            <a:extLst>
              <a:ext uri="{FF2B5EF4-FFF2-40B4-BE49-F238E27FC236}">
                <a16:creationId xmlns:a16="http://schemas.microsoft.com/office/drawing/2014/main" id="{6C658C2D-0DC4-83C9-FB8F-6EF40E27A83A}"/>
              </a:ext>
            </a:extLst>
          </p:cNvPr>
          <p:cNvSpPr>
            <a:spLocks noGrp="1"/>
          </p:cNvSpPr>
          <p:nvPr>
            <p:ph type="body" sz="quarter" idx="62"/>
          </p:nvPr>
        </p:nvSpPr>
        <p:spPr>
          <a:xfrm>
            <a:off x="-8011" y="578092"/>
            <a:ext cx="9161438" cy="671785"/>
          </a:xfrm>
        </p:spPr>
        <p:txBody>
          <a:bodyPr/>
          <a:lstStyle/>
          <a:p>
            <a:r>
              <a:rPr lang="en-US" dirty="0"/>
              <a:t>How It Affects Youth?</a:t>
            </a:r>
          </a:p>
        </p:txBody>
      </p:sp>
      <p:grpSp>
        <p:nvGrpSpPr>
          <p:cNvPr id="2" name="Graphic 4">
            <a:extLst>
              <a:ext uri="{FF2B5EF4-FFF2-40B4-BE49-F238E27FC236}">
                <a16:creationId xmlns:a16="http://schemas.microsoft.com/office/drawing/2014/main" id="{9C0BC322-CD5E-8B02-527D-04449A505DCD}"/>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F4F38533-5D3F-545F-53CC-90A447CFFE0D}"/>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D3BB6792-BD44-3307-55FB-C07164F8BA13}"/>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C0D6D15-9E02-631F-BF8F-7EA162CC7CB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30E2637-6119-6F10-414C-16E9427D8B35}"/>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ED0B3918-D49E-3D5F-7256-9E87E435DBB8}"/>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B4C2C6B-F8EC-148A-C7AB-A88E4BBD2918}"/>
              </a:ext>
            </a:extLst>
          </p:cNvPr>
          <p:cNvPicPr>
            <a:picLocks noChangeAspect="1"/>
          </p:cNvPicPr>
          <p:nvPr/>
        </p:nvPicPr>
        <p:blipFill>
          <a:blip r:embed="rId2"/>
          <a:stretch>
            <a:fillRect/>
          </a:stretch>
        </p:blipFill>
        <p:spPr>
          <a:xfrm>
            <a:off x="7469575" y="4150430"/>
            <a:ext cx="2267909" cy="2267909"/>
          </a:xfrm>
          <a:prstGeom prst="rect">
            <a:avLst/>
          </a:prstGeom>
        </p:spPr>
      </p:pic>
    </p:spTree>
    <p:extLst>
      <p:ext uri="{BB962C8B-B14F-4D97-AF65-F5344CB8AC3E}">
        <p14:creationId xmlns:p14="http://schemas.microsoft.com/office/powerpoint/2010/main" val="895592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3AF2F-A724-B136-D390-9FC1D4455E4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87AC37E-DF0E-B144-2B23-1A76124EA369}"/>
              </a:ext>
            </a:extLst>
          </p:cNvPr>
          <p:cNvSpPr>
            <a:spLocks noGrp="1"/>
          </p:cNvSpPr>
          <p:nvPr>
            <p:ph type="body" sz="quarter" idx="48"/>
          </p:nvPr>
        </p:nvSpPr>
        <p:spPr>
          <a:xfrm>
            <a:off x="931824" y="1603590"/>
            <a:ext cx="10483429" cy="4616084"/>
          </a:xfrm>
        </p:spPr>
        <p:txBody>
          <a:bodyPr/>
          <a:lstStyle/>
          <a:p>
            <a:r>
              <a:rPr lang="en-GB" dirty="0"/>
              <a:t>Hate Speech Impacts Youth:</a:t>
            </a:r>
          </a:p>
          <a:p>
            <a:pPr marL="342900" indent="-342900">
              <a:buFont typeface="Wingdings" panose="05000000000000000000" pitchFamily="2" charset="2"/>
              <a:buChar char="§"/>
            </a:pPr>
            <a:r>
              <a:rPr lang="en-GB" b="1" dirty="0"/>
              <a:t>Psychological wellbeing:</a:t>
            </a:r>
            <a:r>
              <a:rPr lang="en-GB" dirty="0"/>
              <a:t> since hate speech and bullying damage self-esteem, cause anxiety, depression, feeling of shame or isolation. The report notes students feel unsafe, especially in less monitored spaces. Also, there are testimonies about hurtful comments about appearance etc. </a:t>
            </a:r>
          </a:p>
          <a:p>
            <a:pPr marL="342900" indent="-342900">
              <a:buFont typeface="Wingdings" panose="05000000000000000000" pitchFamily="2" charset="2"/>
              <a:buChar char="§"/>
            </a:pPr>
            <a:endParaRPr lang="en-GB" dirty="0"/>
          </a:p>
          <a:p>
            <a:pPr marL="342900" indent="-342900">
              <a:buFont typeface="Wingdings" panose="05000000000000000000" pitchFamily="2" charset="2"/>
              <a:buChar char="§"/>
            </a:pPr>
            <a:r>
              <a:rPr lang="en-GB" b="1" dirty="0"/>
              <a:t>Socialization:</a:t>
            </a:r>
            <a:r>
              <a:rPr lang="en-GB" dirty="0"/>
              <a:t> there’s treatment of hate speech as “just a joke” which helps normalise discriminatory attitudes, and prejudice. It shapes how youth see themselves, how they treat others, and how they cope. Youth who experience hate speech may withdraw, or conversely may also act out.</a:t>
            </a:r>
          </a:p>
          <a:p>
            <a:pPr marL="342900" indent="-342900">
              <a:buFont typeface="Wingdings" panose="05000000000000000000" pitchFamily="2" charset="2"/>
              <a:buChar char="§"/>
            </a:pPr>
            <a:endParaRPr lang="en-GB" b="1" dirty="0"/>
          </a:p>
          <a:p>
            <a:pPr marL="342900" indent="-342900">
              <a:buFont typeface="Wingdings" panose="05000000000000000000" pitchFamily="2" charset="2"/>
              <a:buChar char="§"/>
            </a:pPr>
            <a:r>
              <a:rPr lang="en-GB" b="1" dirty="0"/>
              <a:t>Misuse of digital space for hate incitement:</a:t>
            </a:r>
            <a:r>
              <a:rPr lang="en-GB" dirty="0"/>
              <a:t> Kosovo is the leader in the Western Balkans region with 98.6% of households having some form of internet access in 2023, surpassing the EU average of 93.08%</a:t>
            </a:r>
            <a:endParaRPr lang="en-US" dirty="0"/>
          </a:p>
        </p:txBody>
      </p:sp>
      <p:sp>
        <p:nvSpPr>
          <p:cNvPr id="5" name="Text Placeholder 4">
            <a:extLst>
              <a:ext uri="{FF2B5EF4-FFF2-40B4-BE49-F238E27FC236}">
                <a16:creationId xmlns:a16="http://schemas.microsoft.com/office/drawing/2014/main" id="{FD3C6C18-15BE-5994-437B-58783EA99450}"/>
              </a:ext>
            </a:extLst>
          </p:cNvPr>
          <p:cNvSpPr>
            <a:spLocks noGrp="1"/>
          </p:cNvSpPr>
          <p:nvPr>
            <p:ph type="body" sz="quarter" idx="62"/>
          </p:nvPr>
        </p:nvSpPr>
        <p:spPr>
          <a:xfrm>
            <a:off x="-8010" y="578092"/>
            <a:ext cx="9095450" cy="671785"/>
          </a:xfrm>
        </p:spPr>
        <p:txBody>
          <a:bodyPr/>
          <a:lstStyle/>
          <a:p>
            <a:r>
              <a:rPr lang="en-US" dirty="0"/>
              <a:t>How It Affects Youth?</a:t>
            </a:r>
          </a:p>
        </p:txBody>
      </p:sp>
      <p:grpSp>
        <p:nvGrpSpPr>
          <p:cNvPr id="2" name="Graphic 4">
            <a:extLst>
              <a:ext uri="{FF2B5EF4-FFF2-40B4-BE49-F238E27FC236}">
                <a16:creationId xmlns:a16="http://schemas.microsoft.com/office/drawing/2014/main" id="{BF9401CB-5D01-B5ED-B2FD-EEED76416AC2}"/>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C308375F-0621-66E3-D4E4-22D7AB87CF8B}"/>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2C89E52-DA74-1CF0-7307-8D8F3F2D726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965C9BB-4A3E-7F47-A8FB-9DD3FF70884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1059162-C83D-DEE0-A790-7A82C60C886E}"/>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B382AF4F-1C86-7E92-C7ED-8B5A0F1DCE66}"/>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0642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24F7D-B6D9-6098-CA94-549E56FF5E1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5D8FAC8-CEB8-AC58-DF41-A4BA3E87969A}"/>
              </a:ext>
            </a:extLst>
          </p:cNvPr>
          <p:cNvSpPr>
            <a:spLocks noGrp="1"/>
          </p:cNvSpPr>
          <p:nvPr>
            <p:ph type="body" sz="quarter" idx="48"/>
          </p:nvPr>
        </p:nvSpPr>
        <p:spPr>
          <a:xfrm>
            <a:off x="316048" y="2649805"/>
            <a:ext cx="5208059" cy="3933404"/>
          </a:xfrm>
        </p:spPr>
        <p:txBody>
          <a:bodyPr/>
          <a:lstStyle/>
          <a:p>
            <a:r>
              <a:rPr lang="en-GB" dirty="0"/>
              <a:t>The analysis of articles and programs from these media outlets was carried out over two six-month periods: </a:t>
            </a:r>
          </a:p>
          <a:p>
            <a:r>
              <a:rPr lang="en-GB" b="1" dirty="0"/>
              <a:t>Hate O Meter I - January 1 – June 30, 2019.</a:t>
            </a:r>
          </a:p>
          <a:p>
            <a:endParaRPr lang="en-GB" dirty="0"/>
          </a:p>
          <a:p>
            <a:r>
              <a:rPr lang="en-GB" dirty="0"/>
              <a:t>For the examination of textual materials, both the total population sample and a simple random sample was applied.</a:t>
            </a:r>
          </a:p>
          <a:p>
            <a:endParaRPr lang="en-US" dirty="0"/>
          </a:p>
        </p:txBody>
      </p:sp>
      <p:sp>
        <p:nvSpPr>
          <p:cNvPr id="3" name="Text Placeholder 2">
            <a:extLst>
              <a:ext uri="{FF2B5EF4-FFF2-40B4-BE49-F238E27FC236}">
                <a16:creationId xmlns:a16="http://schemas.microsoft.com/office/drawing/2014/main" id="{5758F6ED-29C5-8642-BA8E-9853D4CA51F0}"/>
              </a:ext>
            </a:extLst>
          </p:cNvPr>
          <p:cNvSpPr>
            <a:spLocks noGrp="1"/>
          </p:cNvSpPr>
          <p:nvPr>
            <p:ph type="body" sz="quarter" idx="62"/>
          </p:nvPr>
        </p:nvSpPr>
        <p:spPr>
          <a:xfrm>
            <a:off x="-8011" y="578092"/>
            <a:ext cx="8058502" cy="671785"/>
          </a:xfrm>
        </p:spPr>
        <p:txBody>
          <a:bodyPr/>
          <a:lstStyle/>
          <a:p>
            <a:r>
              <a:rPr lang="en-US" dirty="0"/>
              <a:t>Hate O Meter I</a:t>
            </a:r>
          </a:p>
        </p:txBody>
      </p:sp>
      <p:grpSp>
        <p:nvGrpSpPr>
          <p:cNvPr id="40" name="Graphic 4">
            <a:extLst>
              <a:ext uri="{FF2B5EF4-FFF2-40B4-BE49-F238E27FC236}">
                <a16:creationId xmlns:a16="http://schemas.microsoft.com/office/drawing/2014/main" id="{CF3F2ED7-BFD4-6F5D-B1AA-45481B528E0F}"/>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10B11AF0-BA92-4DE9-8DE0-1CE9B66655E6}"/>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78A9DECF-8955-F00F-5EA2-1A22184171DA}"/>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EA2E3FD-2C97-E12F-B05E-C8D5A8D5E3D0}"/>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97932285-8546-BD4D-D9F4-58C13E876CDD}"/>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B90F133-CC3B-8D90-1F02-5BAE4BDF71D7}"/>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4FBB944E-6055-7D78-A8A1-2C017CA53731}"/>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69582BB-DBD7-7728-7E8B-A38A323B01CF}"/>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01522153-2816-9913-F1C2-06494F2576C6}"/>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E00F8F-44F4-5D8F-6C88-5DCD4A514239}"/>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7C1561F9-57F8-BEA0-39F9-7D25E45354A2}"/>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CF3F8FC-6BA6-8718-A534-9DCC4A9DB3FD}"/>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28F6313E-D7A0-1232-3E53-FA9703531D77}"/>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AD1ED362-2A62-473D-C042-D0AAC06ACBE0}"/>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01491BF0-BFDD-2CDB-D979-4CD5B4FC5842}"/>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C10BCFD-83DB-33F6-0BD9-C09AB38168E1}"/>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AD2CC-1777-66BA-1729-7ED98E00A729}"/>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F4651FC-7A37-0CDF-EECD-87DF57A8223B}"/>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B95AA8-204F-F102-4208-92ED2D99E73E}"/>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35A3A9E-3EF2-D5E1-D49F-810FDF85F40F}"/>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EFD7794B-F7A5-FE3E-7699-46D028AC4013}"/>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67C41085-F275-D729-51EB-C8D1BBD8D917}"/>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9344D05-E271-7AE1-B075-567383A6C103}"/>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5429DC8-0262-956B-52DD-3AA678E47C65}"/>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49564DD-64A5-C444-FAE0-664BD211DA2E}"/>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BE16570A-02F7-8DA2-C892-63B2E750702D}"/>
              </a:ext>
            </a:extLst>
          </p:cNvPr>
          <p:cNvPicPr>
            <a:picLocks noChangeAspect="1"/>
          </p:cNvPicPr>
          <p:nvPr/>
        </p:nvPicPr>
        <p:blipFill>
          <a:blip r:embed="rId2"/>
          <a:stretch>
            <a:fillRect/>
          </a:stretch>
        </p:blipFill>
        <p:spPr>
          <a:xfrm>
            <a:off x="5828123" y="2973539"/>
            <a:ext cx="5567792" cy="2191677"/>
          </a:xfrm>
          <a:prstGeom prst="rect">
            <a:avLst/>
          </a:prstGeom>
        </p:spPr>
      </p:pic>
    </p:spTree>
    <p:extLst>
      <p:ext uri="{BB962C8B-B14F-4D97-AF65-F5344CB8AC3E}">
        <p14:creationId xmlns:p14="http://schemas.microsoft.com/office/powerpoint/2010/main" val="404357335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10201</TotalTime>
  <Words>1192</Words>
  <Application>Microsoft Office PowerPoint</Application>
  <PresentationFormat>Widescreen</PresentationFormat>
  <Paragraphs>112</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Montserrat</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Lola Gonzalez</cp:lastModifiedBy>
  <cp:revision>421</cp:revision>
  <dcterms:created xsi:type="dcterms:W3CDTF">2021-06-15T11:45:52Z</dcterms:created>
  <dcterms:modified xsi:type="dcterms:W3CDTF">2025-11-12T09:53:22Z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